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3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486"/>
      </p:cViewPr>
      <p:guideLst>
        <p:guide orient="horz" pos="2160"/>
        <p:guide pos="2880"/>
      </p:guideLst>
    </p:cSldViewPr>
  </p:slideViewPr>
  <p:notesTextViewPr>
    <p:cViewPr>
      <p:scale>
        <a:sx n="25" d="100"/>
        <a:sy n="25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2586" y="-10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734F1C-95F1-4D51-BE60-F497A039BD72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1D0E9-B51F-4B11-BD4A-E0DA368DBE8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6350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2051" name="Picture 3" descr="C:\Users\kudo\Desktop\00＿HP素材集\中ページ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スライド番号プレースホルダ 4"/>
          <p:cNvSpPr txBox="1">
            <a:spLocks/>
          </p:cNvSpPr>
          <p:nvPr userDrawn="1"/>
        </p:nvSpPr>
        <p:spPr>
          <a:xfrm>
            <a:off x="7046912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240D57-F625-4924-84D8-27C5C291C3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95536" y="368516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996633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自動車にかかる費用の計算方法</a:t>
            </a:r>
            <a:endParaRPr kumimoji="1" lang="ja-JP" altLang="en-US" sz="2400" b="1" dirty="0">
              <a:solidFill>
                <a:srgbClr val="996633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20503" y="1264985"/>
            <a:ext cx="864096" cy="369332"/>
          </a:xfrm>
          <a:prstGeom prst="rect">
            <a:avLst/>
          </a:prstGeom>
          <a:solidFill>
            <a:srgbClr val="996633"/>
          </a:solidFill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kumimoji="1" lang="ja-JP" altLang="en-US" sz="12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車体</a:t>
            </a:r>
            <a:endParaRPr kumimoji="1" lang="en-US" altLang="ja-JP" sz="1200" b="1" dirty="0" smtClean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07704" y="1264985"/>
            <a:ext cx="144016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1,232,000</a:t>
            </a:r>
            <a:r>
              <a:rPr kumimoji="1"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</a:t>
            </a:r>
            <a:endParaRPr kumimoji="1" lang="en-US" altLang="ja-JP" sz="14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20503" y="1805045"/>
            <a:ext cx="864096" cy="369332"/>
          </a:xfrm>
          <a:prstGeom prst="rect">
            <a:avLst/>
          </a:prstGeom>
          <a:solidFill>
            <a:srgbClr val="996633"/>
          </a:solidFill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kumimoji="1" lang="ja-JP" altLang="en-US" sz="12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車検</a:t>
            </a:r>
            <a:endParaRPr kumimoji="1" lang="en-US" altLang="ja-JP" sz="1200" b="1" dirty="0" smtClean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35696" y="1787250"/>
            <a:ext cx="18002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90,000</a:t>
            </a:r>
            <a:r>
              <a:rPr kumimoji="1"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</a:t>
            </a:r>
            <a:r>
              <a:rPr kumimoji="1" lang="en-US" altLang="ja-JP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×</a:t>
            </a:r>
            <a:r>
              <a:rPr kumimoji="1"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３回</a:t>
            </a:r>
            <a:endParaRPr kumimoji="1" lang="en-US" altLang="ja-JP" sz="14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20502" y="2345105"/>
            <a:ext cx="864097" cy="346249"/>
          </a:xfrm>
          <a:prstGeom prst="rect">
            <a:avLst/>
          </a:prstGeom>
          <a:solidFill>
            <a:srgbClr val="996633"/>
          </a:solidFill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kumimoji="1" lang="ja-JP" altLang="en-US" sz="12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自動車税</a:t>
            </a:r>
            <a:endParaRPr kumimoji="1" lang="en-US" altLang="ja-JP" sz="1200" b="1" dirty="0" smtClean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835696" y="2309515"/>
            <a:ext cx="18002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34,500</a:t>
            </a:r>
            <a:r>
              <a:rPr kumimoji="1"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</a:t>
            </a:r>
            <a:r>
              <a:rPr kumimoji="1" lang="en-US" altLang="ja-JP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×</a:t>
            </a:r>
            <a:r>
              <a:rPr kumimoji="1"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７年</a:t>
            </a:r>
            <a:endParaRPr kumimoji="1" lang="en-US" altLang="ja-JP" sz="14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0503" y="2885165"/>
            <a:ext cx="864096" cy="346249"/>
          </a:xfrm>
          <a:prstGeom prst="rect">
            <a:avLst/>
          </a:prstGeom>
          <a:solidFill>
            <a:srgbClr val="996633"/>
          </a:solidFill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kumimoji="1" lang="ja-JP" altLang="en-US" sz="12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重量税</a:t>
            </a:r>
            <a:endParaRPr kumimoji="1" lang="en-US" altLang="ja-JP" sz="1200" b="1" dirty="0" smtClean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35696" y="2849161"/>
            <a:ext cx="18002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19,000</a:t>
            </a:r>
            <a:r>
              <a:rPr kumimoji="1"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</a:t>
            </a:r>
            <a:r>
              <a:rPr kumimoji="1" lang="en-US" altLang="ja-JP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×</a:t>
            </a:r>
            <a:r>
              <a:rPr kumimoji="1"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７年</a:t>
            </a:r>
            <a:endParaRPr kumimoji="1" lang="en-US" altLang="ja-JP" sz="14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20503" y="3425225"/>
            <a:ext cx="864096" cy="346249"/>
          </a:xfrm>
          <a:prstGeom prst="rect">
            <a:avLst/>
          </a:prstGeom>
          <a:solidFill>
            <a:srgbClr val="996633"/>
          </a:solidFill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kumimoji="1" lang="ja-JP" altLang="en-US" sz="12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自賠責</a:t>
            </a:r>
            <a:endParaRPr kumimoji="1" lang="en-US" altLang="ja-JP" sz="1200" b="1" dirty="0" smtClean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35696" y="3423566"/>
            <a:ext cx="174212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13,000</a:t>
            </a:r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</a:t>
            </a:r>
            <a:r>
              <a:rPr lang="en-US" altLang="ja-JP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×</a:t>
            </a:r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７年</a:t>
            </a:r>
            <a:endParaRPr kumimoji="1" lang="en-US" altLang="ja-JP" sz="14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20503" y="3965285"/>
            <a:ext cx="864096" cy="346249"/>
          </a:xfrm>
          <a:prstGeom prst="rect">
            <a:avLst/>
          </a:prstGeom>
          <a:solidFill>
            <a:srgbClr val="996633"/>
          </a:solidFill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kumimoji="1" lang="ja-JP" altLang="en-US" sz="12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任意保険</a:t>
            </a:r>
            <a:endParaRPr kumimoji="1" lang="en-US" altLang="ja-JP" sz="1200" b="1" dirty="0" smtClean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835696" y="3945831"/>
            <a:ext cx="18002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30,000</a:t>
            </a:r>
            <a:r>
              <a:rPr kumimoji="1"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</a:t>
            </a:r>
            <a:r>
              <a:rPr kumimoji="1" lang="en-US" altLang="ja-JP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×</a:t>
            </a:r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７年</a:t>
            </a:r>
            <a:endParaRPr kumimoji="1" lang="en-US" altLang="ja-JP" sz="14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20503" y="4505345"/>
            <a:ext cx="864096" cy="346249"/>
          </a:xfrm>
          <a:prstGeom prst="rect">
            <a:avLst/>
          </a:prstGeom>
          <a:solidFill>
            <a:srgbClr val="996633"/>
          </a:solidFill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ja-JP" altLang="en-US" sz="12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維持費</a:t>
            </a:r>
            <a:endParaRPr kumimoji="1" lang="en-US" altLang="ja-JP" sz="1200" b="1" dirty="0" smtClean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835696" y="4505345"/>
            <a:ext cx="185827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145,200</a:t>
            </a:r>
            <a:r>
              <a:rPr kumimoji="1"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</a:t>
            </a:r>
            <a:r>
              <a:rPr kumimoji="1" lang="en-US" altLang="ja-JP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×</a:t>
            </a:r>
            <a:r>
              <a:rPr kumimoji="1"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７年</a:t>
            </a:r>
            <a:endParaRPr kumimoji="1" lang="en-US" altLang="ja-JP" sz="14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331640" y="1409001"/>
            <a:ext cx="50405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9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※1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331640" y="2489121"/>
            <a:ext cx="504056" cy="282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9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※2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331640" y="3021752"/>
            <a:ext cx="504056" cy="282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9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※3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331640" y="3569241"/>
            <a:ext cx="504056" cy="282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9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※4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331640" y="4605928"/>
            <a:ext cx="504056" cy="282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9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※5</a:t>
            </a:r>
          </a:p>
        </p:txBody>
      </p:sp>
      <p:sp>
        <p:nvSpPr>
          <p:cNvPr id="23" name="二等辺三角形 22"/>
          <p:cNvSpPr/>
          <p:nvPr/>
        </p:nvSpPr>
        <p:spPr>
          <a:xfrm flipV="1">
            <a:off x="1691680" y="5009401"/>
            <a:ext cx="1728192" cy="360040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619672" y="5441449"/>
            <a:ext cx="17281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kumimoji="1"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日約</a:t>
            </a:r>
            <a:r>
              <a:rPr kumimoji="1" lang="en-US" altLang="ja-JP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1,200</a:t>
            </a:r>
            <a:r>
              <a:rPr kumimoji="1"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</a:t>
            </a:r>
            <a:endParaRPr kumimoji="1" lang="en-US" altLang="ja-JP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300192" y="5585465"/>
            <a:ext cx="194421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9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※1</a:t>
            </a:r>
            <a:r>
              <a:rPr kumimoji="1" lang="ja-JP" altLang="en-US" sz="9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年を</a:t>
            </a:r>
            <a:r>
              <a:rPr kumimoji="1" lang="en-US" altLang="ja-JP" sz="9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365</a:t>
            </a:r>
            <a:r>
              <a:rPr kumimoji="1" lang="ja-JP" altLang="en-US" sz="9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日で計算しています</a:t>
            </a:r>
            <a:endParaRPr kumimoji="1" lang="en-US" altLang="ja-JP" sz="9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67544" y="5982379"/>
            <a:ext cx="7380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※1</a:t>
            </a:r>
            <a:r>
              <a:rPr kumimoji="1" lang="ja-JP" altLang="en-US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自動車の平均購入価格（軽</a:t>
            </a:r>
            <a:r>
              <a:rPr kumimoji="1" lang="en-US" altLang="ja-JP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123.2</a:t>
            </a:r>
            <a:r>
              <a:rPr kumimoji="1" lang="ja-JP" altLang="en-US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万円、普通・小型</a:t>
            </a:r>
            <a:r>
              <a:rPr kumimoji="1" lang="en-US" altLang="ja-JP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253.4</a:t>
            </a:r>
            <a:r>
              <a:rPr kumimoji="1" lang="ja-JP" altLang="en-US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万円、大型</a:t>
            </a:r>
            <a:r>
              <a:rPr kumimoji="1" lang="en-US" altLang="ja-JP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577.9</a:t>
            </a:r>
            <a:r>
              <a:rPr kumimoji="1" lang="ja-JP" altLang="en-US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万円）</a:t>
            </a:r>
            <a:r>
              <a:rPr lang="en-US" altLang="ja-JP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〈</a:t>
            </a:r>
            <a:r>
              <a:rPr lang="ja-JP" altLang="en-US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国土交通省資料</a:t>
            </a:r>
            <a:r>
              <a:rPr lang="en-US" altLang="ja-JP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2013〉</a:t>
            </a:r>
            <a:endParaRPr kumimoji="1" lang="en-US" altLang="ja-JP" sz="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※2</a:t>
            </a:r>
            <a:r>
              <a:rPr lang="ja-JP" altLang="en-US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平均保管期間　</a:t>
            </a:r>
            <a:r>
              <a:rPr lang="en-US" altLang="ja-JP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6.9</a:t>
            </a:r>
            <a:r>
              <a:rPr lang="ja-JP" altLang="en-US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</a:t>
            </a:r>
            <a:r>
              <a:rPr lang="en-US" altLang="ja-JP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〈</a:t>
            </a:r>
            <a:r>
              <a:rPr lang="ja-JP" altLang="en-US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乗車市場動向調査</a:t>
            </a:r>
            <a:r>
              <a:rPr lang="en-US" altLang="ja-JP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2013〉</a:t>
            </a:r>
          </a:p>
          <a:p>
            <a:r>
              <a:rPr lang="en-US" altLang="ja-JP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※3</a:t>
            </a:r>
            <a:r>
              <a:rPr lang="ja-JP" altLang="en-US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車体重量を</a:t>
            </a:r>
            <a:r>
              <a:rPr lang="en-US" altLang="ja-JP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1001~1500</a:t>
            </a:r>
            <a:r>
              <a:rPr lang="ja-JP" altLang="en-US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ｋｇとして概算</a:t>
            </a:r>
            <a:endParaRPr lang="en-US" altLang="ja-JP" sz="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※4</a:t>
            </a:r>
            <a:r>
              <a:rPr lang="ja-JP" altLang="en-US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普通車</a:t>
            </a:r>
            <a:r>
              <a:rPr lang="en-US" altLang="ja-JP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36</a:t>
            </a:r>
            <a:r>
              <a:rPr lang="ja-JP" altLang="en-US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ヶ月（</a:t>
            </a:r>
            <a:r>
              <a:rPr lang="en-US" altLang="ja-JP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39,120</a:t>
            </a:r>
            <a:r>
              <a:rPr lang="ja-JP" altLang="en-US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円）を</a:t>
            </a:r>
            <a:r>
              <a:rPr lang="en-US" altLang="ja-JP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ja-JP" altLang="en-US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年あたりに換算</a:t>
            </a:r>
            <a:endParaRPr lang="en-US" altLang="ja-JP" sz="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266700" indent="-266700"/>
            <a:r>
              <a:rPr lang="en-US" altLang="ja-JP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※5</a:t>
            </a:r>
            <a:r>
              <a:rPr lang="ja-JP" altLang="en-US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月間維持費（燃料代・修理代・駐車場代・高速料金等）</a:t>
            </a:r>
            <a:r>
              <a:rPr lang="en-US" altLang="ja-JP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12,100</a:t>
            </a:r>
            <a:r>
              <a:rPr lang="ja-JP" altLang="en-US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円を</a:t>
            </a:r>
            <a:r>
              <a:rPr lang="en-US" altLang="ja-JP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ja-JP" altLang="en-US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年あたりに換算</a:t>
            </a:r>
            <a:r>
              <a:rPr lang="en-US" altLang="ja-JP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〈</a:t>
            </a:r>
            <a:r>
              <a:rPr lang="ja-JP" altLang="en-US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乗車市場動向調査</a:t>
            </a:r>
            <a:r>
              <a:rPr lang="en-US" altLang="ja-JP" sz="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2013〉</a:t>
            </a:r>
          </a:p>
          <a:p>
            <a:endParaRPr kumimoji="1" lang="en-US" altLang="ja-JP" sz="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499992" y="1264985"/>
            <a:ext cx="144016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5,779,000</a:t>
            </a:r>
            <a:r>
              <a:rPr kumimoji="1"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</a:t>
            </a:r>
            <a:endParaRPr kumimoji="1" lang="en-US" altLang="ja-JP" sz="14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cxnSp>
        <p:nvCxnSpPr>
          <p:cNvPr id="31" name="直線コネクタ 30"/>
          <p:cNvCxnSpPr/>
          <p:nvPr/>
        </p:nvCxnSpPr>
        <p:spPr>
          <a:xfrm flipH="1">
            <a:off x="1403648" y="1697033"/>
            <a:ext cx="4752528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flipH="1">
            <a:off x="1403648" y="2244294"/>
            <a:ext cx="4752528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H="1">
            <a:off x="1403648" y="3338816"/>
            <a:ext cx="4752528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H="1">
            <a:off x="1403648" y="3886077"/>
            <a:ext cx="4752528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>
            <a:off x="1403648" y="4433337"/>
            <a:ext cx="4752528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 flipH="1">
            <a:off x="1403648" y="2791555"/>
            <a:ext cx="4752528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V="1">
            <a:off x="4139952" y="1336993"/>
            <a:ext cx="0" cy="3528392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二等辺三角形 45"/>
          <p:cNvSpPr/>
          <p:nvPr/>
        </p:nvSpPr>
        <p:spPr>
          <a:xfrm flipV="1">
            <a:off x="4283968" y="5009401"/>
            <a:ext cx="1728192" cy="360040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283968" y="5441449"/>
            <a:ext cx="1728192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kumimoji="1"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日約</a:t>
            </a:r>
            <a:r>
              <a:rPr kumimoji="1" lang="en-US" altLang="ja-JP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3,100</a:t>
            </a:r>
            <a:r>
              <a:rPr kumimoji="1"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</a:t>
            </a:r>
            <a:endParaRPr kumimoji="1" lang="en-US" altLang="ja-JP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951090" y="1787250"/>
            <a:ext cx="41299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〃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519042" y="2309515"/>
            <a:ext cx="16371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58,000</a:t>
            </a:r>
            <a:r>
              <a:rPr kumimoji="1"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</a:t>
            </a:r>
            <a:r>
              <a:rPr kumimoji="1" lang="en-US" altLang="ja-JP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×</a:t>
            </a:r>
            <a:r>
              <a:rPr kumimoji="1"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７年</a:t>
            </a:r>
            <a:endParaRPr kumimoji="1" lang="en-US" altLang="ja-JP" sz="14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519042" y="2849161"/>
            <a:ext cx="16371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32,000</a:t>
            </a:r>
            <a:r>
              <a:rPr kumimoji="1"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</a:t>
            </a:r>
            <a:r>
              <a:rPr kumimoji="1" lang="en-US" altLang="ja-JP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×</a:t>
            </a:r>
            <a:r>
              <a:rPr kumimoji="1"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７年</a:t>
            </a:r>
            <a:endParaRPr kumimoji="1" lang="en-US" altLang="ja-JP" sz="14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951090" y="3460812"/>
            <a:ext cx="41299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〃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951090" y="3983077"/>
            <a:ext cx="41299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〃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964330" y="4505345"/>
            <a:ext cx="38651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〃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403648" y="836712"/>
            <a:ext cx="2592288" cy="3885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普通・小型</a:t>
            </a:r>
            <a:endParaRPr kumimoji="1" lang="en-US" altLang="ja-JP" sz="14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4139952" y="836712"/>
            <a:ext cx="2088232" cy="4154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大型</a:t>
            </a:r>
            <a:endParaRPr kumimoji="1" lang="en-US" altLang="ja-JP" sz="14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17" grpId="0"/>
      <p:bldP spid="18" grpId="0"/>
      <p:bldP spid="19" grpId="0"/>
      <p:bldP spid="21" grpId="0"/>
      <p:bldP spid="22" grpId="0"/>
      <p:bldP spid="24" grpId="0"/>
      <p:bldP spid="25" grpId="0"/>
      <p:bldP spid="26" grpId="0"/>
      <p:bldP spid="27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 animBg="1"/>
      <p:bldP spid="5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1151</TotalTime>
  <Words>93</Words>
  <Application>Microsoft Office PowerPoint</Application>
  <PresentationFormat>画面に合わせる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kudo</dc:creator>
  <cp:lastModifiedBy>FJ-USER</cp:lastModifiedBy>
  <cp:revision>114</cp:revision>
  <dcterms:created xsi:type="dcterms:W3CDTF">2016-11-08T06:12:47Z</dcterms:created>
  <dcterms:modified xsi:type="dcterms:W3CDTF">2017-03-08T04:12:14Z</dcterms:modified>
</cp:coreProperties>
</file>