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86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5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1"/>
          <p:cNvSpPr>
            <a:spLocks noChangeArrowheads="1"/>
          </p:cNvSpPr>
          <p:nvPr/>
        </p:nvSpPr>
        <p:spPr bwMode="auto">
          <a:xfrm>
            <a:off x="179513" y="5373216"/>
            <a:ext cx="2304256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8900" indent="-88900"/>
            <a:r>
              <a:rPr lang="en-US" altLang="ja-JP" sz="700" dirty="0" smtClean="0"/>
              <a:t>※</a:t>
            </a:r>
            <a:r>
              <a:rPr lang="ja-JP" altLang="en-US" sz="700" dirty="0" smtClean="0"/>
              <a:t>家庭</a:t>
            </a:r>
            <a:r>
              <a:rPr lang="ja-JP" altLang="en-US" sz="700" dirty="0"/>
              <a:t>からの</a:t>
            </a:r>
            <a:r>
              <a:rPr lang="en-US" altLang="ja-JP" sz="700" dirty="0"/>
              <a:t>CO2 </a:t>
            </a:r>
            <a:r>
              <a:rPr lang="ja-JP" altLang="en-US" sz="700" dirty="0"/>
              <a:t>排出量は、インベントリの家庭部門、運輸（旅客）部門の自家用</a:t>
            </a:r>
            <a:r>
              <a:rPr lang="ja-JP" altLang="en-US" sz="700" dirty="0" smtClean="0"/>
              <a:t>乗用車</a:t>
            </a:r>
            <a:r>
              <a:rPr lang="ja-JP" altLang="en-US" sz="700" dirty="0"/>
              <a:t>　</a:t>
            </a:r>
            <a:r>
              <a:rPr lang="ja-JP" altLang="en-US" sz="700" dirty="0" smtClean="0"/>
              <a:t>（家計寄与分）、</a:t>
            </a:r>
            <a:r>
              <a:rPr lang="ja-JP" altLang="en-US" sz="700" dirty="0"/>
              <a:t>廃棄物（一般廃棄物）処理からの排出量及び水道からの排出量を</a:t>
            </a:r>
            <a:r>
              <a:rPr lang="ja-JP" altLang="en-US" sz="700" dirty="0" smtClean="0"/>
              <a:t>足し合わせた</a:t>
            </a:r>
            <a:r>
              <a:rPr lang="ja-JP" altLang="en-US" sz="700" dirty="0"/>
              <a:t>ものである。       </a:t>
            </a:r>
          </a:p>
          <a:p>
            <a:pPr marL="88900" indent="-88900"/>
            <a:r>
              <a:rPr lang="en-US" altLang="ja-JP" sz="700" dirty="0" smtClean="0"/>
              <a:t>※</a:t>
            </a:r>
            <a:r>
              <a:rPr lang="ja-JP" altLang="en-US" sz="700" dirty="0" smtClean="0"/>
              <a:t>一般</a:t>
            </a:r>
            <a:r>
              <a:rPr lang="ja-JP" altLang="en-US" sz="700" dirty="0"/>
              <a:t>廃棄物は非バイオマス起源（プラスチック等）の焼却による</a:t>
            </a:r>
            <a:r>
              <a:rPr lang="en-US" altLang="ja-JP" sz="700" dirty="0"/>
              <a:t>CO2 </a:t>
            </a:r>
            <a:r>
              <a:rPr lang="ja-JP" altLang="en-US" sz="700" dirty="0"/>
              <a:t>及び廃棄物</a:t>
            </a:r>
            <a:r>
              <a:rPr lang="ja-JP" altLang="en-US" sz="700" dirty="0" smtClean="0"/>
              <a:t>処理施設</a:t>
            </a:r>
            <a:r>
              <a:rPr lang="ja-JP" altLang="en-US" sz="700" dirty="0"/>
              <a:t>で使用するエネルギー起源</a:t>
            </a:r>
            <a:r>
              <a:rPr lang="en-US" altLang="ja-JP" sz="700" dirty="0"/>
              <a:t>CO2 </a:t>
            </a:r>
            <a:r>
              <a:rPr lang="ja-JP" altLang="en-US" sz="700" dirty="0"/>
              <a:t>のうち、生活系ごみ由来分を推計したものである。</a:t>
            </a:r>
          </a:p>
          <a:p>
            <a:pPr marL="88900" indent="-88900"/>
            <a:r>
              <a:rPr lang="en-US" altLang="ja-JP" sz="700" dirty="0" smtClean="0"/>
              <a:t>※</a:t>
            </a:r>
            <a:r>
              <a:rPr lang="ja-JP" altLang="en-US" sz="700" dirty="0" smtClean="0"/>
              <a:t>日本</a:t>
            </a:r>
            <a:r>
              <a:rPr lang="ja-JP" altLang="en-US" sz="700" dirty="0"/>
              <a:t>エネルギー経済研究所　計量分析ユニット　家庭原単位マトリックスをもとに</a:t>
            </a:r>
            <a:r>
              <a:rPr lang="ja-JP" altLang="en-US" sz="700" dirty="0" smtClean="0"/>
              <a:t>、国立環境</a:t>
            </a:r>
            <a:r>
              <a:rPr lang="ja-JP" altLang="en-US" sz="700" dirty="0"/>
              <a:t>研究所温室効果ガスインベントリオフィスが作成。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368516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家庭から排出される二酸化炭素の構成比率</a:t>
            </a:r>
            <a:endParaRPr kumimoji="1" lang="ja-JP" altLang="en-US" sz="2400" b="1" dirty="0">
              <a:solidFill>
                <a:srgbClr val="996633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098" name="Picture 2" descr="C:\Users\kudo\Desktop\00＿HP素材集\ベー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4959" y="1202201"/>
            <a:ext cx="4300982" cy="5095835"/>
          </a:xfrm>
          <a:prstGeom prst="rect">
            <a:avLst/>
          </a:prstGeom>
          <a:noFill/>
        </p:spPr>
      </p:pic>
      <p:pic>
        <p:nvPicPr>
          <p:cNvPr id="4099" name="Picture 3" descr="C:\Users\kudo\Desktop\00＿HP素材集\1＿冷房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98064" y="1196751"/>
            <a:ext cx="1331257" cy="814358"/>
          </a:xfrm>
          <a:prstGeom prst="rect">
            <a:avLst/>
          </a:prstGeom>
          <a:noFill/>
        </p:spPr>
      </p:pic>
      <p:pic>
        <p:nvPicPr>
          <p:cNvPr id="4100" name="Picture 4" descr="C:\Users\kudo\Desktop\00＿HP素材集\2＿水道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9825" y="1202200"/>
            <a:ext cx="1389774" cy="682696"/>
          </a:xfrm>
          <a:prstGeom prst="rect">
            <a:avLst/>
          </a:prstGeom>
          <a:noFill/>
        </p:spPr>
      </p:pic>
      <p:pic>
        <p:nvPicPr>
          <p:cNvPr id="4101" name="Picture 5" descr="C:\Users\kudo\Desktop\00＿HP素材集\3＿厨房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57562" y="1562241"/>
            <a:ext cx="1560447" cy="828987"/>
          </a:xfrm>
          <a:prstGeom prst="rect">
            <a:avLst/>
          </a:prstGeom>
          <a:noFill/>
        </p:spPr>
      </p:pic>
      <p:pic>
        <p:nvPicPr>
          <p:cNvPr id="4102" name="Picture 6" descr="C:\Users\kudo\Desktop\00＿HP素材集\4＿ゴミ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3882" y="2306702"/>
            <a:ext cx="980156" cy="555910"/>
          </a:xfrm>
          <a:prstGeom prst="rect">
            <a:avLst/>
          </a:prstGeom>
          <a:noFill/>
        </p:spPr>
      </p:pic>
      <p:pic>
        <p:nvPicPr>
          <p:cNvPr id="4103" name="Picture 7" descr="C:\Users\kudo\Desktop\00＿HP素材集\5＿暖房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9967" y="3419590"/>
            <a:ext cx="1501930" cy="955774"/>
          </a:xfrm>
          <a:prstGeom prst="rect">
            <a:avLst/>
          </a:prstGeom>
          <a:noFill/>
        </p:spPr>
      </p:pic>
      <p:pic>
        <p:nvPicPr>
          <p:cNvPr id="4104" name="Picture 8" descr="C:\Users\kudo\Desktop\00＿HP素材集\6＿給湯.pn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0485" y="4764202"/>
            <a:ext cx="1058178" cy="1506806"/>
          </a:xfrm>
          <a:prstGeom prst="rect">
            <a:avLst/>
          </a:prstGeom>
          <a:noFill/>
        </p:spPr>
      </p:pic>
      <p:pic>
        <p:nvPicPr>
          <p:cNvPr id="4107" name="Picture 11" descr="C:\Users\kudo\Desktop\00＿HP素材集\7＿乗用車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8568" y="5468532"/>
            <a:ext cx="2545479" cy="975279"/>
          </a:xfrm>
          <a:prstGeom prst="rect">
            <a:avLst/>
          </a:prstGeom>
          <a:noFill/>
        </p:spPr>
      </p:pic>
      <p:pic>
        <p:nvPicPr>
          <p:cNvPr id="4108" name="Picture 12" descr="C:\Users\kudo\Desktop\00＿HP素材集\8＿家電.pn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4134" y="3030976"/>
            <a:ext cx="2394311" cy="16043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29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FJ-USER</cp:lastModifiedBy>
  <cp:revision>114</cp:revision>
  <dcterms:created xsi:type="dcterms:W3CDTF">2016-11-08T06:12:47Z</dcterms:created>
  <dcterms:modified xsi:type="dcterms:W3CDTF">2017-03-08T04:13:47Z</dcterms:modified>
</cp:coreProperties>
</file>