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27" r:id="rId2"/>
    <p:sldId id="354" r:id="rId3"/>
    <p:sldId id="376" r:id="rId4"/>
    <p:sldId id="377" r:id="rId5"/>
    <p:sldId id="380" r:id="rId6"/>
    <p:sldId id="378" r:id="rId7"/>
    <p:sldId id="379" r:id="rId8"/>
    <p:sldId id="375" r:id="rId9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82413" autoAdjust="0"/>
  </p:normalViewPr>
  <p:slideViewPr>
    <p:cSldViewPr snapToGrid="0">
      <p:cViewPr varScale="1">
        <p:scale>
          <a:sx n="68" d="100"/>
          <a:sy n="68" d="100"/>
        </p:scale>
        <p:origin x="1915" y="53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872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7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872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>
              <a:defRPr sz="1200"/>
            </a:lvl1pPr>
          </a:lstStyle>
          <a:p>
            <a:fld id="{A794E949-DCE8-41A4-BEEC-7DE362163591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18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9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33B730E3-A964-495C-B972-ACFA9A0CE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7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>
              <a:defRPr sz="1200"/>
            </a:lvl1pPr>
          </a:lstStyle>
          <a:p>
            <a:fld id="{3D9736A4-5650-4C25-B3C7-A386562BC41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1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endParaRPr lang="ja-JP" altLang="en-US"/>
          </a:p>
        </p:txBody>
      </p:sp>
      <p:sp>
        <p:nvSpPr>
          <p:cNvPr id="111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4" tIns="45722" rIns="91444" bIns="45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1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38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・いざ救急車を呼ぶとなった時に、動揺して思うように行動できないかもしれません。</a:t>
            </a:r>
            <a:endParaRPr lang="en-US" altLang="ja-JP" dirty="0"/>
          </a:p>
          <a:p>
            <a:r>
              <a:rPr lang="ja-JP" altLang="en-US" dirty="0"/>
              <a:t>・そうならないためにも、このスライドでは救急車を呼ぶ時に知っておきたいことを、お伝えします。</a:t>
            </a:r>
            <a:endParaRPr lang="en-US" altLang="ja-JP" dirty="0"/>
          </a:p>
          <a:p>
            <a:r>
              <a:rPr lang="ja-JP" altLang="en-US" dirty="0"/>
              <a:t>・救急車を呼ぶ時に、どのようなことを聞かれるか、また、救急車が来るまでに何を準備したらいいか、知っていますか？</a:t>
            </a:r>
            <a:endParaRPr lang="en-US" altLang="ja-JP"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9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119</a:t>
            </a:r>
            <a:r>
              <a:rPr lang="ja-JP" altLang="en-US" dirty="0"/>
              <a:t>番をかけた際、最初に火事なのか救急なのか聞かれます。</a:t>
            </a:r>
            <a:endParaRPr lang="en-US" altLang="ja-JP" dirty="0"/>
          </a:p>
          <a:p>
            <a:r>
              <a:rPr lang="ja-JP" altLang="en-US" dirty="0"/>
              <a:t>・救急車を呼ぶ場合は「救急です」と答えてください。</a:t>
            </a:r>
            <a:endParaRPr lang="en-US" altLang="ja-JP" dirty="0"/>
          </a:p>
          <a:p>
            <a:r>
              <a:rPr lang="ja-JP" altLang="en-US" dirty="0"/>
              <a:t>・次に住所をお聞きしますので、番地、マンション名、号室、宅名まで教えてください。</a:t>
            </a:r>
            <a:endParaRPr lang="en-US" altLang="ja-JP" dirty="0"/>
          </a:p>
          <a:p>
            <a:r>
              <a:rPr lang="ja-JP" altLang="en-US" dirty="0"/>
              <a:t>・住所がわかり次第、救急車が出発します。</a:t>
            </a:r>
            <a:endParaRPr lang="en-US" altLang="ja-JP" dirty="0"/>
          </a:p>
          <a:p>
            <a:r>
              <a:rPr lang="ja-JP" altLang="en-US" dirty="0"/>
              <a:t>・また、詳細な住所がわからないときは、目印となる建物や、施設、公園、川、橋、通りなどの名称を教えてください。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63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・住所を伝えた後、今の状況について詳しくお聞きします。</a:t>
            </a:r>
            <a:endParaRPr lang="en-US" altLang="ja-JP" dirty="0"/>
          </a:p>
          <a:p>
            <a:r>
              <a:rPr lang="ja-JP" altLang="en-US" dirty="0"/>
              <a:t>・お聞きした内容は、出発している救急隊に適宜伝えております。</a:t>
            </a:r>
            <a:endParaRPr lang="en-US" altLang="ja-JP" dirty="0"/>
          </a:p>
          <a:p>
            <a:r>
              <a:rPr lang="ja-JP" altLang="en-US" dirty="0"/>
              <a:t>・これは、現場到着した救急隊が、すぐに状況に応じた救急活動が出来るよう、準備するためです。</a:t>
            </a:r>
            <a:endParaRPr lang="en-US" altLang="ja-JP" dirty="0"/>
          </a:p>
          <a:p>
            <a:r>
              <a:rPr lang="ja-JP" altLang="en-US" dirty="0"/>
              <a:t>・また、電話を切った後、消防から折り返しの電話をかけることもありますので、しばらくは電話に出られるようにしておいてください。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3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119</a:t>
            </a:r>
            <a:r>
              <a:rPr lang="ja-JP" altLang="en-US" dirty="0"/>
              <a:t>番通報で救急車を要請された場合、向かう住所が分かった時点で救急車は出動します。</a:t>
            </a:r>
            <a:endParaRPr lang="en-US" altLang="ja-JP" dirty="0"/>
          </a:p>
          <a:p>
            <a:r>
              <a:rPr lang="ja-JP" altLang="en-US" dirty="0"/>
              <a:t>・苦しんでいる方のところに、一刻も早く到着するため、緊急走行で向かいます。</a:t>
            </a:r>
            <a:endParaRPr lang="en-US" altLang="ja-JP" dirty="0"/>
          </a:p>
          <a:p>
            <a:r>
              <a:rPr lang="ja-JP" altLang="en-US" dirty="0"/>
              <a:t>・なお、緊急走行する際は「サイレンを鳴らす」「赤色の警光灯をつける」ことが法律で決まっております。</a:t>
            </a:r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9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・症状によって、救急車が到着するまでの間、指令管制員が「心肺蘇生法（胸骨圧迫）」「喉頭異物除去法（背部叩打法</a:t>
            </a:r>
            <a:r>
              <a:rPr lang="en-US" altLang="ja-JP" sz="900" dirty="0"/>
              <a:t>(</a:t>
            </a:r>
            <a:r>
              <a:rPr lang="ja-JP" altLang="en-US" sz="900" dirty="0"/>
              <a:t>はい</a:t>
            </a:r>
            <a:r>
              <a:rPr lang="ja-JP" altLang="en-US" sz="900" dirty="0" err="1"/>
              <a:t>ぶ</a:t>
            </a:r>
            <a:r>
              <a:rPr lang="ja-JP" altLang="en-US" sz="900" dirty="0"/>
              <a:t>こうだほう））</a:t>
            </a:r>
            <a:endParaRPr lang="en-US" altLang="ja-JP" sz="900" dirty="0"/>
          </a:p>
          <a:p>
            <a:r>
              <a:rPr lang="ja-JP" altLang="en-US" sz="900" dirty="0"/>
              <a:t>「止血法」「熱傷手当」など、必要な応急手当の方法を電話にてお伝えします。</a:t>
            </a:r>
            <a:endParaRPr lang="en-US" altLang="ja-JP" sz="900" dirty="0"/>
          </a:p>
          <a:p>
            <a:r>
              <a:rPr lang="ja-JP" altLang="en-US" sz="900" dirty="0"/>
              <a:t>・なお、素早く応急手当が行えるよう、出来るだけ傷病者の近くで通報してください。</a:t>
            </a:r>
            <a:endParaRPr lang="ja-JP" altLang="en-US"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43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875904">
              <a:defRPr/>
            </a:pPr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pPr defTabSz="875904">
              <a:defRPr/>
            </a:pPr>
            <a:r>
              <a:rPr lang="ja-JP" altLang="en-US" dirty="0"/>
              <a:t>・救急車が到着するまでの間に、搬送される方の「健康保険証」「お薬手帳」など、医療受診に使用するものを準備しておきましょう。</a:t>
            </a:r>
            <a:endParaRPr lang="en-US" altLang="ja-JP" dirty="0"/>
          </a:p>
          <a:p>
            <a:pPr defTabSz="875904">
              <a:defRPr/>
            </a:pPr>
            <a:r>
              <a:rPr lang="ja-JP" altLang="en-US" dirty="0"/>
              <a:t>・また、意外と忘れがちなのが、搬送される方の「靴」です。</a:t>
            </a:r>
            <a:endParaRPr lang="en-US" altLang="ja-JP" dirty="0"/>
          </a:p>
          <a:p>
            <a:pPr defTabSz="875904">
              <a:defRPr/>
            </a:pPr>
            <a:r>
              <a:rPr lang="ja-JP" altLang="en-US" dirty="0"/>
              <a:t>・室内から担架等によりそのまま運び出されるため、持っていくことを忘れる方が多いようです。</a:t>
            </a:r>
            <a:endParaRPr lang="en-US" altLang="ja-JP" dirty="0"/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36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・その他、財布や携帯電話など、必要なものを持っていきましょう。</a:t>
            </a:r>
            <a:endParaRPr lang="en-US" altLang="ja-JP" dirty="0"/>
          </a:p>
          <a:p>
            <a:r>
              <a:rPr lang="ja-JP" altLang="en-US" dirty="0"/>
              <a:t>・急いでいる時は、戸締りや火の元の確認が忘れがちになりますので、改めてしっかり確認しましょう。</a:t>
            </a:r>
            <a:endParaRPr lang="en-US" altLang="ja-JP" dirty="0"/>
          </a:p>
          <a:p>
            <a:r>
              <a:rPr lang="ja-JP" altLang="en-US" dirty="0"/>
              <a:t>・ご家族や知り合いが心配しないよう、今の状況やどこの病院に搬送されるか、今後の連絡先などについて、忘れずに連絡しましょう。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・普段は普通に出来ること、落ち着いて出来ることも、緊急時には難しいかもしれません・</a:t>
            </a:r>
            <a:endParaRPr lang="en-US" altLang="ja-JP" dirty="0"/>
          </a:p>
          <a:p>
            <a:r>
              <a:rPr lang="ja-JP" altLang="en-US" dirty="0"/>
              <a:t>・そんな時こそ、慌てずに落ち着いて行動することが、自分や大切な人の命を守ることに繋がります。</a:t>
            </a:r>
            <a:endParaRPr lang="en-US" altLang="ja-JP" dirty="0"/>
          </a:p>
          <a:p>
            <a:r>
              <a:rPr lang="ja-JP" altLang="en-US" dirty="0"/>
              <a:t>・いざというときに、適切な行動ができるよう、日頃から考えておくことが大切です。</a:t>
            </a:r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93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 w="9525"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3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1038" name="Date Placeholder 2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39" name="Footer Placeholder 1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0" name="Slide Number Placeholder 2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98" name="Vertical Text Placeholder 2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99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00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1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0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0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4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4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 w="9525"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4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5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5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57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58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9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6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6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66" name="Date Placeholder 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67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71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72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Date Placehold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76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80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81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82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83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84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7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8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90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91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9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1094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5" name="Freeform 10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6"/>
          <p:cNvSpPr/>
          <p:nvPr/>
        </p:nvSpPr>
        <p:spPr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Freeform 7"/>
          <p:cNvSpPr/>
          <p:nvPr/>
        </p:nvSpPr>
        <p:spPr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029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3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3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33" name="Freeform 11"/>
            <p:cNvSpPr/>
            <p:nvPr/>
          </p:nvSpPr>
          <p:spPr>
            <a:xfrm rot="21435688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34" name="Freeform 12"/>
            <p:cNvSpPr/>
            <p:nvPr/>
          </p:nvSpPr>
          <p:spPr>
            <a:xfrm rot="21435688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角丸四角形 5"/>
          <p:cNvSpPr/>
          <p:nvPr/>
        </p:nvSpPr>
        <p:spPr>
          <a:xfrm>
            <a:off x="413165" y="1132114"/>
            <a:ext cx="8352928" cy="5452619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1149" name="テキスト ボックス 8"/>
          <p:cNvSpPr txBox="1"/>
          <p:nvPr/>
        </p:nvSpPr>
        <p:spPr>
          <a:xfrm>
            <a:off x="529011" y="236411"/>
            <a:ext cx="812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救急車を呼ぶ時に知っておきたいこと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35011" y="2278830"/>
            <a:ext cx="7709236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どんなことを聞かれるか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35011" y="2987122"/>
            <a:ext cx="7709236" cy="85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また、救急車が来るまでに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35011" y="1393899"/>
            <a:ext cx="7709236" cy="1663289"/>
            <a:chOff x="735011" y="1393899"/>
            <a:chExt cx="7709236" cy="1663289"/>
          </a:xfrm>
        </p:grpSpPr>
        <p:sp>
          <p:nvSpPr>
            <p:cNvPr id="7" name="正方形/長方形 6"/>
            <p:cNvSpPr/>
            <p:nvPr/>
          </p:nvSpPr>
          <p:spPr>
            <a:xfrm>
              <a:off x="735011" y="1522096"/>
              <a:ext cx="7709236" cy="668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8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救急車を呼ぶ時に</a:t>
              </a:r>
              <a:endParaRPr kumimoji="1" lang="ja-JP" altLang="en-US" dirty="0"/>
            </a:p>
          </p:txBody>
        </p:sp>
        <p:pic>
          <p:nvPicPr>
            <p:cNvPr id="11" name="図 10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020" b="64258" l="41250" r="54453">
                          <a14:foregroundMark x1="46797" y1="55859" x2="46797" y2="55859"/>
                          <a14:foregroundMark x1="50391" y1="56738" x2="50391" y2="56738"/>
                          <a14:foregroundMark x1="47031" y1="51855" x2="47500" y2="58105"/>
                          <a14:foregroundMark x1="45234" y1="54297" x2="51953" y2="54297"/>
                          <a14:foregroundMark x1="45078" y1="56934" x2="50000" y2="56934"/>
                          <a14:foregroundMark x1="47500" y1="48145" x2="47500" y2="54590"/>
                          <a14:foregroundMark x1="42578" y1="54590" x2="42578" y2="54590"/>
                          <a14:foregroundMark x1="43672" y1="59375" x2="43672" y2="59375"/>
                          <a14:foregroundMark x1="52969" y1="54785" x2="51250" y2="54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6" t="44163" r="45230" b="33309"/>
            <a:stretch/>
          </p:blipFill>
          <p:spPr bwMode="auto">
            <a:xfrm>
              <a:off x="6478741" y="1393899"/>
              <a:ext cx="1228345" cy="16632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グループ化 15"/>
          <p:cNvGrpSpPr/>
          <p:nvPr/>
        </p:nvGrpSpPr>
        <p:grpSpPr>
          <a:xfrm>
            <a:off x="735011" y="4527024"/>
            <a:ext cx="7709236" cy="1985393"/>
            <a:chOff x="735011" y="4527024"/>
            <a:chExt cx="7709236" cy="198539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935" y="4675337"/>
              <a:ext cx="1454355" cy="1837080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735011" y="4527024"/>
              <a:ext cx="7709236" cy="689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8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知っていますか？</a:t>
              </a:r>
              <a:endParaRPr kumimoji="1" lang="ja-JP" altLang="en-US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735011" y="3804013"/>
            <a:ext cx="7709236" cy="68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何を準備したらいいか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/>
          <a:srcRect l="1171" t="10059" r="50932" b="47650"/>
          <a:stretch/>
        </p:blipFill>
        <p:spPr>
          <a:xfrm>
            <a:off x="6319084" y="3011852"/>
            <a:ext cx="2026138" cy="14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/>
      <p:bldP spid="8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番のかけ方①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2" name="四角形吹き出し 1"/>
          <p:cNvSpPr/>
          <p:nvPr/>
        </p:nvSpPr>
        <p:spPr>
          <a:xfrm>
            <a:off x="442900" y="1145147"/>
            <a:ext cx="2188029" cy="1360714"/>
          </a:xfrm>
          <a:prstGeom prst="wedgeRectCallout">
            <a:avLst>
              <a:gd name="adj1" fmla="val -23999"/>
              <a:gd name="adj2" fmla="val 1609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tx1"/>
                </a:solidFill>
              </a:rPr>
              <a:t>火事ですか？救急ですか？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811102" y="1145147"/>
            <a:ext cx="3676784" cy="1271725"/>
            <a:chOff x="2811102" y="1145147"/>
            <a:chExt cx="3676784" cy="1271725"/>
          </a:xfrm>
        </p:grpSpPr>
        <p:sp>
          <p:nvSpPr>
            <p:cNvPr id="3" name="右矢印 2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831378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>
                  <a:solidFill>
                    <a:schemeClr val="tx1"/>
                  </a:solidFill>
                </a:rPr>
                <a:t>最初に火事なのか救急なのかお聞きします</a:t>
              </a:r>
              <a:endParaRPr kumimoji="1" lang="ja-JP" altLang="en-US" sz="2000" dirty="0"/>
            </a:p>
          </p:txBody>
        </p:sp>
      </p:grpSp>
      <p:pic>
        <p:nvPicPr>
          <p:cNvPr id="25" name="図 2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0" b="64258" l="41250" r="54453">
                        <a14:foregroundMark x1="46797" y1="55859" x2="46797" y2="55859"/>
                        <a14:foregroundMark x1="50391" y1="56738" x2="50391" y2="56738"/>
                        <a14:foregroundMark x1="47031" y1="51855" x2="47500" y2="58105"/>
                        <a14:foregroundMark x1="45234" y1="54297" x2="51953" y2="54297"/>
                        <a14:foregroundMark x1="45078" y1="56934" x2="50000" y2="56934"/>
                        <a14:foregroundMark x1="47500" y1="48145" x2="47500" y2="54590"/>
                        <a14:foregroundMark x1="42578" y1="54590" x2="42578" y2="54590"/>
                        <a14:foregroundMark x1="43672" y1="59375" x2="43672" y2="59375"/>
                        <a14:foregroundMark x1="52969" y1="54785" x2="51250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6" t="44163" r="45230" b="33309"/>
          <a:stretch/>
        </p:blipFill>
        <p:spPr bwMode="auto">
          <a:xfrm>
            <a:off x="7211788" y="4223860"/>
            <a:ext cx="1673501" cy="2251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四角形吹き出し 25"/>
          <p:cNvSpPr/>
          <p:nvPr/>
        </p:nvSpPr>
        <p:spPr>
          <a:xfrm>
            <a:off x="6760208" y="1152143"/>
            <a:ext cx="2188029" cy="1360714"/>
          </a:xfrm>
          <a:prstGeom prst="wedgeRectCallout">
            <a:avLst>
              <a:gd name="adj1" fmla="val 25752"/>
              <a:gd name="adj2" fmla="val 1881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tx1"/>
                </a:solidFill>
              </a:rPr>
              <a:t>救急です。</a:t>
            </a:r>
          </a:p>
        </p:txBody>
      </p:sp>
      <p:sp>
        <p:nvSpPr>
          <p:cNvPr id="27" name="四角形吹き出し 26"/>
          <p:cNvSpPr/>
          <p:nvPr/>
        </p:nvSpPr>
        <p:spPr>
          <a:xfrm>
            <a:off x="1632400" y="2768127"/>
            <a:ext cx="1729212" cy="1053640"/>
          </a:xfrm>
          <a:prstGeom prst="wedgeRectCallout">
            <a:avLst>
              <a:gd name="adj1" fmla="val -55656"/>
              <a:gd name="adj2" fmla="val 707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tx1"/>
                </a:solidFill>
              </a:rPr>
              <a:t>住所を教えてください。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3445591" y="2627643"/>
            <a:ext cx="1690767" cy="1356528"/>
            <a:chOff x="2811102" y="1145147"/>
            <a:chExt cx="3676784" cy="1271725"/>
          </a:xfrm>
        </p:grpSpPr>
        <p:sp>
          <p:nvSpPr>
            <p:cNvPr id="29" name="右矢印 28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831378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>
                  <a:solidFill>
                    <a:schemeClr val="tx1"/>
                  </a:solidFill>
                </a:rPr>
                <a:t>次に住所を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r>
                <a:rPr lang="ja-JP" altLang="en-US" sz="2000" dirty="0">
                  <a:solidFill>
                    <a:schemeClr val="tx1"/>
                  </a:solidFill>
                </a:rPr>
                <a:t>お聞きします</a:t>
              </a:r>
              <a:endParaRPr kumimoji="1" lang="ja-JP" altLang="en-US" sz="2000" dirty="0"/>
            </a:p>
          </p:txBody>
        </p:sp>
      </p:grpSp>
      <p:sp>
        <p:nvSpPr>
          <p:cNvPr id="31" name="四角形吹き出し 30"/>
          <p:cNvSpPr/>
          <p:nvPr/>
        </p:nvSpPr>
        <p:spPr>
          <a:xfrm>
            <a:off x="5220337" y="2656469"/>
            <a:ext cx="2828201" cy="1093935"/>
          </a:xfrm>
          <a:prstGeom prst="wedgeRectCallout">
            <a:avLst>
              <a:gd name="adj1" fmla="val 36379"/>
              <a:gd name="adj2" fmla="val 826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札幌市○区△条□丁目◇</a:t>
            </a:r>
            <a:r>
              <a:rPr lang="ja-JP" altLang="en-US" sz="2000" dirty="0">
                <a:solidFill>
                  <a:schemeClr val="tx1"/>
                </a:solidFill>
              </a:rPr>
              <a:t>番</a:t>
            </a:r>
            <a:r>
              <a:rPr lang="en-US" altLang="ja-JP" sz="2000" dirty="0">
                <a:solidFill>
                  <a:schemeClr val="tx1"/>
                </a:solidFill>
              </a:rPr>
              <a:t>×</a:t>
            </a:r>
            <a:r>
              <a:rPr lang="ja-JP" altLang="en-US" sz="2000" dirty="0">
                <a:solidFill>
                  <a:schemeClr val="tx1"/>
                </a:solidFill>
              </a:rPr>
              <a:t>号●マンション◆号室■宅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1127" name="グループ化 1126"/>
          <p:cNvGrpSpPr/>
          <p:nvPr/>
        </p:nvGrpSpPr>
        <p:grpSpPr>
          <a:xfrm>
            <a:off x="5220337" y="3769603"/>
            <a:ext cx="1735634" cy="898800"/>
            <a:chOff x="5220337" y="3769603"/>
            <a:chExt cx="1735634" cy="898800"/>
          </a:xfrm>
        </p:grpSpPr>
        <p:sp>
          <p:nvSpPr>
            <p:cNvPr id="46" name="右矢印 45"/>
            <p:cNvSpPr/>
            <p:nvPr/>
          </p:nvSpPr>
          <p:spPr>
            <a:xfrm rot="5400000">
              <a:off x="5592241" y="3941590"/>
              <a:ext cx="898800" cy="554826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正方形/長方形 1123"/>
            <p:cNvSpPr/>
            <p:nvPr/>
          </p:nvSpPr>
          <p:spPr>
            <a:xfrm>
              <a:off x="5220337" y="3894016"/>
              <a:ext cx="1735634" cy="391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0000"/>
                  </a:solidFill>
                </a:rPr>
                <a:t>重要！</a:t>
              </a:r>
            </a:p>
          </p:txBody>
        </p:sp>
      </p:grpSp>
      <p:sp>
        <p:nvSpPr>
          <p:cNvPr id="44" name="角丸四角形 5"/>
          <p:cNvSpPr/>
          <p:nvPr/>
        </p:nvSpPr>
        <p:spPr>
          <a:xfrm>
            <a:off x="2090057" y="4668401"/>
            <a:ext cx="5121731" cy="1760958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番地、マンション名、号室、宅名まで教えてください。わからない場合は、目印となる大きな建物、公共施設、公園・川・橋・通りの名称を教えてください。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8" y="4170468"/>
            <a:ext cx="1905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2" grpId="0" animBg="1"/>
      <p:bldP spid="26" grpId="0" animBg="1"/>
      <p:bldP spid="27" grpId="0" animBg="1"/>
      <p:bldP spid="3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番のかけ方②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2" name="四角形吹き出し 1"/>
          <p:cNvSpPr/>
          <p:nvPr/>
        </p:nvSpPr>
        <p:spPr>
          <a:xfrm>
            <a:off x="240707" y="1247137"/>
            <a:ext cx="2946615" cy="1205159"/>
          </a:xfrm>
          <a:prstGeom prst="wedgeRectCallout">
            <a:avLst>
              <a:gd name="adj1" fmla="val -25451"/>
              <a:gd name="adj2" fmla="val 1309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500" dirty="0">
                <a:solidFill>
                  <a:schemeClr val="tx1"/>
                </a:solidFill>
              </a:rPr>
              <a:t>誰がどうなりました？意識はありますか？</a:t>
            </a:r>
            <a:endParaRPr kumimoji="1" lang="en-US" altLang="ja-JP" sz="2500" dirty="0">
              <a:solidFill>
                <a:schemeClr val="tx1"/>
              </a:solidFill>
            </a:endParaRPr>
          </a:p>
          <a:p>
            <a:r>
              <a:rPr kumimoji="1" lang="ja-JP" altLang="en-US" sz="2500" dirty="0">
                <a:solidFill>
                  <a:schemeClr val="tx1"/>
                </a:solidFill>
              </a:rPr>
              <a:t>呼吸はありますか？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429505" y="1077481"/>
            <a:ext cx="2829573" cy="1271725"/>
            <a:chOff x="2811102" y="1145147"/>
            <a:chExt cx="3676784" cy="1271725"/>
          </a:xfrm>
        </p:grpSpPr>
        <p:sp>
          <p:nvSpPr>
            <p:cNvPr id="3" name="右矢印 2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831378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solidFill>
                    <a:schemeClr val="tx1"/>
                  </a:solidFill>
                </a:rPr>
                <a:t>状況について一つずつお聞きします。</a:t>
              </a:r>
            </a:p>
          </p:txBody>
        </p:sp>
      </p:grpSp>
      <p:sp>
        <p:nvSpPr>
          <p:cNvPr id="26" name="四角形吹き出し 25"/>
          <p:cNvSpPr/>
          <p:nvPr/>
        </p:nvSpPr>
        <p:spPr>
          <a:xfrm>
            <a:off x="6319054" y="1215905"/>
            <a:ext cx="2677885" cy="1155943"/>
          </a:xfrm>
          <a:prstGeom prst="wedgeRectCallout">
            <a:avLst>
              <a:gd name="adj1" fmla="val 26824"/>
              <a:gd name="adj2" fmla="val 1431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500" dirty="0">
                <a:solidFill>
                  <a:schemeClr val="tx1"/>
                </a:solidFill>
              </a:rPr>
              <a:t>母が倒れました。</a:t>
            </a:r>
            <a:endParaRPr lang="en-US" altLang="ja-JP" sz="2500" dirty="0">
              <a:solidFill>
                <a:schemeClr val="tx1"/>
              </a:solidFill>
            </a:endParaRPr>
          </a:p>
          <a:p>
            <a:r>
              <a:rPr kumimoji="1" lang="ja-JP" altLang="en-US" sz="2500" dirty="0">
                <a:solidFill>
                  <a:schemeClr val="tx1"/>
                </a:solidFill>
              </a:rPr>
              <a:t>意識はありません。</a:t>
            </a:r>
            <a:endParaRPr kumimoji="1" lang="en-US" altLang="ja-JP" sz="2500" dirty="0">
              <a:solidFill>
                <a:schemeClr val="tx1"/>
              </a:solidFill>
            </a:endParaRPr>
          </a:p>
          <a:p>
            <a:r>
              <a:rPr lang="ja-JP" altLang="en-US" sz="2500" dirty="0">
                <a:solidFill>
                  <a:schemeClr val="tx1"/>
                </a:solidFill>
              </a:rPr>
              <a:t>呼吸はあります。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 rot="8588110">
            <a:off x="6065895" y="2597011"/>
            <a:ext cx="1690767" cy="1271725"/>
            <a:chOff x="2811102" y="1145147"/>
            <a:chExt cx="3676784" cy="1271725"/>
          </a:xfrm>
        </p:grpSpPr>
        <p:sp>
          <p:nvSpPr>
            <p:cNvPr id="29" name="右矢印 28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 rot="13011890">
              <a:off x="2831377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>
                  <a:solidFill>
                    <a:schemeClr val="tx1"/>
                  </a:solidFill>
                </a:rPr>
                <a:t>その他色々なことをお聞きします。</a:t>
              </a:r>
              <a:endParaRPr kumimoji="1" lang="ja-JP" altLang="en-US" sz="2000" dirty="0"/>
            </a:p>
          </p:txBody>
        </p:sp>
      </p:grpSp>
      <p:sp>
        <p:nvSpPr>
          <p:cNvPr id="44" name="角丸四角形 5"/>
          <p:cNvSpPr/>
          <p:nvPr/>
        </p:nvSpPr>
        <p:spPr>
          <a:xfrm>
            <a:off x="2026552" y="2996152"/>
            <a:ext cx="4130701" cy="3394226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お聞きした内容は適宜救急隊に伝えてます。</a:t>
            </a:r>
            <a:endParaRPr lang="en-US" altLang="ja-JP" sz="25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また、通報電話を切った後、さらに確認したいことがあった際に、折り返し電話をかけることがありますので、しばらくは電話に出られるようにしておいてください。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7536" y="3551224"/>
            <a:ext cx="8825755" cy="2251942"/>
            <a:chOff x="107536" y="3551224"/>
            <a:chExt cx="8825755" cy="2251942"/>
          </a:xfrm>
        </p:grpSpPr>
        <p:pic>
          <p:nvPicPr>
            <p:cNvPr id="25" name="図 24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020" b="64258" l="41250" r="54453">
                          <a14:foregroundMark x1="46797" y1="55859" x2="46797" y2="55859"/>
                          <a14:foregroundMark x1="50391" y1="56738" x2="50391" y2="56738"/>
                          <a14:foregroundMark x1="47031" y1="51855" x2="47500" y2="58105"/>
                          <a14:foregroundMark x1="45234" y1="54297" x2="51953" y2="54297"/>
                          <a14:foregroundMark x1="45078" y1="56934" x2="50000" y2="56934"/>
                          <a14:foregroundMark x1="47500" y1="48145" x2="47500" y2="54590"/>
                          <a14:foregroundMark x1="42578" y1="54590" x2="42578" y2="54590"/>
                          <a14:foregroundMark x1="43672" y1="59375" x2="43672" y2="59375"/>
                          <a14:foregroundMark x1="52969" y1="54785" x2="51250" y2="54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6" t="44163" r="45230" b="33309"/>
            <a:stretch/>
          </p:blipFill>
          <p:spPr bwMode="auto">
            <a:xfrm>
              <a:off x="7259790" y="3551224"/>
              <a:ext cx="1673501" cy="22519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6" y="3562770"/>
              <a:ext cx="1905000" cy="222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3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2" grpId="0" animBg="1"/>
      <p:bldP spid="26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番のかけ方③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44" name="角丸四角形 5"/>
          <p:cNvSpPr/>
          <p:nvPr/>
        </p:nvSpPr>
        <p:spPr>
          <a:xfrm>
            <a:off x="314453" y="1054038"/>
            <a:ext cx="4447118" cy="2964332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番通報で救急車を要請された場合、向かう住所が分かった時点で出動します。</a:t>
            </a:r>
            <a:endParaRPr lang="en-US" altLang="ja-JP" sz="25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1171" t="10059" r="50932" b="47650"/>
          <a:stretch/>
        </p:blipFill>
        <p:spPr>
          <a:xfrm>
            <a:off x="4996383" y="4565234"/>
            <a:ext cx="2375177" cy="1707538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5243944" y="1054038"/>
            <a:ext cx="3615393" cy="2538951"/>
          </a:xfrm>
          <a:prstGeom prst="wedgeRectCallout">
            <a:avLst>
              <a:gd name="adj1" fmla="val -40927"/>
              <a:gd name="adj2" fmla="val 740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ja-JP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豆知識</a:t>
            </a:r>
            <a:r>
              <a:rPr lang="en-US" altLang="ja-JP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緊急走行する時は、</a:t>
            </a:r>
            <a:endParaRPr lang="en-US" altLang="ja-JP" sz="25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・サイレンを鳴らす</a:t>
            </a:r>
            <a:endParaRPr lang="en-US" altLang="ja-JP" sz="25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・赤色の警光灯をつける</a:t>
            </a:r>
            <a:endParaRPr lang="en-US" altLang="ja-JP" sz="25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ことが</a:t>
            </a:r>
            <a:r>
              <a:rPr kumimoji="1"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道路交通法で定められてます。</a:t>
            </a:r>
            <a:endParaRPr kumimoji="1" lang="ja-JP" altLang="en-US" sz="2500" dirty="0"/>
          </a:p>
        </p:txBody>
      </p:sp>
      <p:sp>
        <p:nvSpPr>
          <p:cNvPr id="22" name="テキスト ボックス 8"/>
          <p:cNvSpPr txBox="1"/>
          <p:nvPr/>
        </p:nvSpPr>
        <p:spPr>
          <a:xfrm>
            <a:off x="382910" y="2346494"/>
            <a:ext cx="43786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苦しんでいる方のところに、一刻も早く到着するため、</a:t>
            </a:r>
            <a:r>
              <a:rPr lang="ja-JP" altLang="en-US" sz="2500" spc="-9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緊急走行</a:t>
            </a:r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で向かいます！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82910" y="4342486"/>
            <a:ext cx="8476427" cy="2153034"/>
            <a:chOff x="382910" y="4342486"/>
            <a:chExt cx="8476427" cy="2153034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042" y="5162704"/>
              <a:ext cx="1828642" cy="1202750"/>
            </a:xfrm>
            <a:prstGeom prst="rect">
              <a:avLst/>
            </a:prstGeom>
          </p:spPr>
        </p:pic>
        <p:sp>
          <p:nvSpPr>
            <p:cNvPr id="26" name="角丸四角形 5"/>
            <p:cNvSpPr/>
            <p:nvPr/>
          </p:nvSpPr>
          <p:spPr>
            <a:xfrm>
              <a:off x="382910" y="4342486"/>
              <a:ext cx="8476427" cy="2153034"/>
            </a:xfrm>
            <a:prstGeom prst="roundRect">
              <a:avLst>
                <a:gd name="adj" fmla="val 6379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28" name="図 27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20" b="64258" l="41250" r="54453">
                          <a14:foregroundMark x1="46797" y1="55859" x2="46797" y2="55859"/>
                          <a14:foregroundMark x1="50391" y1="56738" x2="50391" y2="56738"/>
                          <a14:foregroundMark x1="47031" y1="51855" x2="47500" y2="58105"/>
                          <a14:foregroundMark x1="45234" y1="54297" x2="51953" y2="54297"/>
                          <a14:foregroundMark x1="45078" y1="56934" x2="50000" y2="56934"/>
                          <a14:foregroundMark x1="47500" y1="48145" x2="47500" y2="54590"/>
                          <a14:foregroundMark x1="42578" y1="54590" x2="42578" y2="54590"/>
                          <a14:foregroundMark x1="43672" y1="59375" x2="43672" y2="59375"/>
                          <a14:foregroundMark x1="52969" y1="54785" x2="51250" y2="54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6" t="44163" r="45230" b="33309"/>
            <a:stretch/>
          </p:blipFill>
          <p:spPr bwMode="auto">
            <a:xfrm>
              <a:off x="1048126" y="4405445"/>
              <a:ext cx="1050339" cy="14588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38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44" grpId="0" animBg="1"/>
      <p:bldP spid="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0" b="64258" l="41250" r="54453">
                        <a14:foregroundMark x1="46797" y1="55859" x2="46797" y2="55859"/>
                        <a14:foregroundMark x1="50391" y1="56738" x2="50391" y2="56738"/>
                        <a14:foregroundMark x1="47031" y1="51855" x2="47500" y2="58105"/>
                        <a14:foregroundMark x1="45234" y1="54297" x2="51953" y2="54297"/>
                        <a14:foregroundMark x1="45078" y1="56934" x2="50000" y2="56934"/>
                        <a14:foregroundMark x1="47500" y1="48145" x2="47500" y2="54590"/>
                        <a14:foregroundMark x1="42578" y1="54590" x2="42578" y2="54590"/>
                        <a14:foregroundMark x1="43672" y1="59375" x2="43672" y2="59375"/>
                        <a14:foregroundMark x1="52969" y1="54785" x2="51250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6" t="44163" r="45230" b="33309"/>
          <a:stretch/>
        </p:blipFill>
        <p:spPr bwMode="auto">
          <a:xfrm>
            <a:off x="7050629" y="4459476"/>
            <a:ext cx="971480" cy="1355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562397" y="4357938"/>
            <a:ext cx="3987799" cy="2153034"/>
            <a:chOff x="4562397" y="4357938"/>
            <a:chExt cx="3987799" cy="215303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565" y="5234471"/>
              <a:ext cx="1765205" cy="1161026"/>
            </a:xfrm>
            <a:prstGeom prst="rect">
              <a:avLst/>
            </a:prstGeom>
          </p:spPr>
        </p:pic>
        <p:sp>
          <p:nvSpPr>
            <p:cNvPr id="24" name="角丸四角形 5"/>
            <p:cNvSpPr/>
            <p:nvPr/>
          </p:nvSpPr>
          <p:spPr>
            <a:xfrm>
              <a:off x="4562397" y="4357938"/>
              <a:ext cx="3987799" cy="2153034"/>
            </a:xfrm>
            <a:prstGeom prst="roundRect">
              <a:avLst>
                <a:gd name="adj" fmla="val 6379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番のかけ方④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20" name="角丸四角形 5"/>
          <p:cNvSpPr/>
          <p:nvPr/>
        </p:nvSpPr>
        <p:spPr>
          <a:xfrm>
            <a:off x="314454" y="985436"/>
            <a:ext cx="4285330" cy="3277248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症状によって、救急車が到着するまでの間、指令管制員が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07" y="2799147"/>
            <a:ext cx="1553519" cy="13217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49" y="2693873"/>
            <a:ext cx="1286651" cy="1568811"/>
          </a:xfrm>
          <a:prstGeom prst="rect">
            <a:avLst/>
          </a:prstGeom>
        </p:spPr>
      </p:pic>
      <p:sp>
        <p:nvSpPr>
          <p:cNvPr id="27" name="テキスト ボックス 8"/>
          <p:cNvSpPr txBox="1"/>
          <p:nvPr/>
        </p:nvSpPr>
        <p:spPr>
          <a:xfrm>
            <a:off x="357511" y="1863108"/>
            <a:ext cx="3375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心肺蘇生法</a:t>
            </a:r>
          </a:p>
        </p:txBody>
      </p:sp>
      <p:sp>
        <p:nvSpPr>
          <p:cNvPr id="31" name="テキスト ボックス 8"/>
          <p:cNvSpPr txBox="1"/>
          <p:nvPr/>
        </p:nvSpPr>
        <p:spPr>
          <a:xfrm>
            <a:off x="370210" y="3159204"/>
            <a:ext cx="4179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など、必要な応急手当の方法を電話口でお伝えします。</a:t>
            </a:r>
          </a:p>
        </p:txBody>
      </p:sp>
      <p:sp>
        <p:nvSpPr>
          <p:cNvPr id="32" name="テキスト ボックス 8"/>
          <p:cNvSpPr txBox="1"/>
          <p:nvPr/>
        </p:nvSpPr>
        <p:spPr>
          <a:xfrm>
            <a:off x="357511" y="2296693"/>
            <a:ext cx="4335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喉頭異物除去法</a:t>
            </a:r>
          </a:p>
        </p:txBody>
      </p:sp>
      <p:sp>
        <p:nvSpPr>
          <p:cNvPr id="33" name="テキスト ボックス 8"/>
          <p:cNvSpPr txBox="1"/>
          <p:nvPr/>
        </p:nvSpPr>
        <p:spPr>
          <a:xfrm>
            <a:off x="357511" y="2752672"/>
            <a:ext cx="1203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止血法</a:t>
            </a:r>
          </a:p>
        </p:txBody>
      </p:sp>
      <p:sp>
        <p:nvSpPr>
          <p:cNvPr id="34" name="テキスト ボックス 8"/>
          <p:cNvSpPr txBox="1"/>
          <p:nvPr/>
        </p:nvSpPr>
        <p:spPr>
          <a:xfrm>
            <a:off x="1452069" y="2752672"/>
            <a:ext cx="3097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熱傷手当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017928" y="985436"/>
            <a:ext cx="1689527" cy="1641954"/>
            <a:chOff x="5017928" y="3246036"/>
            <a:chExt cx="1689527" cy="164195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928" y="3246036"/>
              <a:ext cx="1263770" cy="1597189"/>
            </a:xfrm>
            <a:prstGeom prst="rect">
              <a:avLst/>
            </a:prstGeom>
          </p:spPr>
        </p:pic>
        <p:sp>
          <p:nvSpPr>
            <p:cNvPr id="16" name="テキスト ボックス 8"/>
            <p:cNvSpPr txBox="1"/>
            <p:nvPr/>
          </p:nvSpPr>
          <p:spPr>
            <a:xfrm>
              <a:off x="5036073" y="4657158"/>
              <a:ext cx="167138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900" spc="-90" dirty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心肺蘇生法（胸骨圧迫）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432001" y="1025145"/>
            <a:ext cx="1835017" cy="1572708"/>
            <a:chOff x="6432001" y="3285745"/>
            <a:chExt cx="1835017" cy="157270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001" y="3285745"/>
              <a:ext cx="1773399" cy="1526286"/>
            </a:xfrm>
            <a:prstGeom prst="rect">
              <a:avLst/>
            </a:prstGeom>
          </p:spPr>
        </p:pic>
        <p:sp>
          <p:nvSpPr>
            <p:cNvPr id="17" name="テキスト ボックス 8"/>
            <p:cNvSpPr txBox="1"/>
            <p:nvPr/>
          </p:nvSpPr>
          <p:spPr>
            <a:xfrm>
              <a:off x="6618770" y="4627621"/>
              <a:ext cx="164824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900" spc="-90" dirty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喉頭異物除去法（背部叩打法）</a:t>
              </a:r>
            </a:p>
          </p:txBody>
        </p:sp>
      </p:grpSp>
      <p:sp>
        <p:nvSpPr>
          <p:cNvPr id="22" name="円形吹き出し 21"/>
          <p:cNvSpPr/>
          <p:nvPr/>
        </p:nvSpPr>
        <p:spPr>
          <a:xfrm>
            <a:off x="314454" y="4388522"/>
            <a:ext cx="3955268" cy="1691897"/>
          </a:xfrm>
          <a:prstGeom prst="wedgeEllipseCallout">
            <a:avLst>
              <a:gd name="adj1" fmla="val 55544"/>
              <a:gd name="adj2" fmla="val 1855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ポイント！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素早く応急手当が行えるよう、通報の時は出来るだけ傷病者の近くで！</a:t>
            </a:r>
          </a:p>
        </p:txBody>
      </p:sp>
    </p:spTree>
    <p:extLst>
      <p:ext uri="{BB962C8B-B14F-4D97-AF65-F5344CB8AC3E}">
        <p14:creationId xmlns:p14="http://schemas.microsoft.com/office/powerpoint/2010/main" val="2686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20" grpId="0" animBg="1"/>
      <p:bldP spid="27" grpId="0"/>
      <p:bldP spid="31" grpId="0"/>
      <p:bldP spid="32" grpId="0"/>
      <p:bldP spid="33" grpId="0"/>
      <p:bldP spid="34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角丸四角形 5"/>
          <p:cNvSpPr/>
          <p:nvPr/>
        </p:nvSpPr>
        <p:spPr>
          <a:xfrm>
            <a:off x="413165" y="1296056"/>
            <a:ext cx="8352928" cy="5288678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1149" name="テキスト ボックス 8"/>
          <p:cNvSpPr txBox="1"/>
          <p:nvPr/>
        </p:nvSpPr>
        <p:spPr>
          <a:xfrm>
            <a:off x="740884" y="-27384"/>
            <a:ext cx="8121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救急車が来るまでに準備しておいた方が良いもの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98936" y="2282602"/>
            <a:ext cx="2683103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健康保険証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09" y="2960831"/>
            <a:ext cx="1583119" cy="17068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34" y="2824808"/>
            <a:ext cx="1460532" cy="11793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8" y="2820233"/>
            <a:ext cx="1679129" cy="156998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774548" y="1369630"/>
            <a:ext cx="3630161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搬送される方の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98936" y="4667698"/>
            <a:ext cx="4995021" cy="141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医療受診する際に使用します。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258688" y="2279905"/>
            <a:ext cx="2163054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お薬手帳</a:t>
            </a:r>
            <a:endParaRPr kumimoji="1" lang="ja-JP" altLang="en-US" dirty="0"/>
          </a:p>
        </p:txBody>
      </p:sp>
      <p:sp>
        <p:nvSpPr>
          <p:cNvPr id="19" name="角丸四角形 5"/>
          <p:cNvSpPr/>
          <p:nvPr/>
        </p:nvSpPr>
        <p:spPr>
          <a:xfrm>
            <a:off x="565565" y="2050556"/>
            <a:ext cx="4757549" cy="4328473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671987" y="2052646"/>
            <a:ext cx="821178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靴</a:t>
            </a:r>
            <a:endParaRPr kumimoji="1" lang="ja-JP" altLang="en-US" dirty="0"/>
          </a:p>
        </p:txBody>
      </p:sp>
      <p:sp>
        <p:nvSpPr>
          <p:cNvPr id="21" name="角丸四角形 5"/>
          <p:cNvSpPr/>
          <p:nvPr/>
        </p:nvSpPr>
        <p:spPr>
          <a:xfrm>
            <a:off x="5525134" y="2050556"/>
            <a:ext cx="3114885" cy="4328473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627328" y="4062804"/>
            <a:ext cx="3046062" cy="2104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医療機関から帰る時に。</a:t>
            </a:r>
            <a:endParaRPr lang="en-US" altLang="ja-JP" sz="30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0"/>
            <a:r>
              <a:rPr lang="ja-JP" altLang="en-US" sz="2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（室内から救急搬送される際、忘れる方が多いようです。）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5124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/>
      <p:bldP spid="8" grpId="0"/>
      <p:bldP spid="12" grpId="0"/>
      <p:bldP spid="13" grpId="0"/>
      <p:bldP spid="18" grpId="0"/>
      <p:bldP spid="19" grpId="0" animBg="1"/>
      <p:bldP spid="20" grpId="0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2382411" y="171389"/>
            <a:ext cx="485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その他、忘れずに・・・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97358" y="1279590"/>
            <a:ext cx="2646826" cy="1964592"/>
            <a:chOff x="510032" y="939127"/>
            <a:chExt cx="2646826" cy="1964592"/>
          </a:xfrm>
        </p:grpSpPr>
        <p:sp>
          <p:nvSpPr>
            <p:cNvPr id="8" name="正方形/長方形 7"/>
            <p:cNvSpPr/>
            <p:nvPr/>
          </p:nvSpPr>
          <p:spPr>
            <a:xfrm>
              <a:off x="510032" y="939127"/>
              <a:ext cx="2646826" cy="680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0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財布、携帯電話</a:t>
              </a:r>
              <a:endParaRPr kumimoji="1" lang="ja-JP" altLang="en-US" sz="3000" dirty="0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86432">
              <a:off x="1940682" y="1680601"/>
              <a:ext cx="1053739" cy="1142264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9572">
              <a:off x="531348" y="1693176"/>
              <a:ext cx="1210543" cy="1210543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192156" y="4608155"/>
            <a:ext cx="3189336" cy="129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忘れずに持っていきましょう。</a:t>
            </a:r>
            <a:endParaRPr kumimoji="1" lang="ja-JP" altLang="en-US" sz="3500" dirty="0"/>
          </a:p>
        </p:txBody>
      </p:sp>
      <p:sp>
        <p:nvSpPr>
          <p:cNvPr id="24" name="右矢印 23"/>
          <p:cNvSpPr/>
          <p:nvPr/>
        </p:nvSpPr>
        <p:spPr>
          <a:xfrm rot="5400000">
            <a:off x="1183184" y="3573448"/>
            <a:ext cx="866660" cy="792738"/>
          </a:xfrm>
          <a:prstGeom prst="rightArrow">
            <a:avLst>
              <a:gd name="adj1" fmla="val 65408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11012" y="1335415"/>
            <a:ext cx="2595874" cy="1899338"/>
            <a:chOff x="3511013" y="939127"/>
            <a:chExt cx="2595874" cy="189933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119" y="1827876"/>
              <a:ext cx="960571" cy="960571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157" y="1832670"/>
              <a:ext cx="1005795" cy="1005795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3511013" y="939127"/>
              <a:ext cx="2595874" cy="680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0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戸締り、火の元</a:t>
              </a:r>
              <a:endParaRPr kumimoji="1" lang="ja-JP" altLang="en-US" sz="3000" dirty="0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3446251" y="4950898"/>
            <a:ext cx="2725394" cy="114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急いでいる時こそ、しっかり確認。</a:t>
            </a:r>
            <a:endParaRPr kumimoji="1" lang="ja-JP" altLang="en-US" sz="35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6461042" y="1502173"/>
            <a:ext cx="2682958" cy="1677633"/>
            <a:chOff x="6461042" y="939127"/>
            <a:chExt cx="2682958" cy="167763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214" y="1458222"/>
              <a:ext cx="795529" cy="1158538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6461042" y="939127"/>
              <a:ext cx="2682958" cy="680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0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家族が心配しないよう</a:t>
              </a:r>
              <a:endParaRPr kumimoji="1" lang="ja-JP" altLang="en-US" sz="3000" dirty="0"/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6432667" y="4774231"/>
            <a:ext cx="2626209" cy="149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状況や搬送先について連絡しましょう。</a:t>
            </a:r>
            <a:endParaRPr kumimoji="1" lang="ja-JP" altLang="en-US" sz="3500" dirty="0"/>
          </a:p>
        </p:txBody>
      </p:sp>
      <p:sp>
        <p:nvSpPr>
          <p:cNvPr id="33" name="右矢印 32"/>
          <p:cNvSpPr/>
          <p:nvPr/>
        </p:nvSpPr>
        <p:spPr>
          <a:xfrm rot="5400000">
            <a:off x="4375618" y="3543965"/>
            <a:ext cx="866660" cy="792738"/>
          </a:xfrm>
          <a:prstGeom prst="rightArrow">
            <a:avLst>
              <a:gd name="adj1" fmla="val 65408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5400000">
            <a:off x="7270295" y="3560145"/>
            <a:ext cx="866660" cy="792738"/>
          </a:xfrm>
          <a:prstGeom prst="rightArrow">
            <a:avLst>
              <a:gd name="adj1" fmla="val 65408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/>
      <p:bldP spid="24" grpId="0" animBg="1"/>
      <p:bldP spid="28" grpId="0"/>
      <p:bldP spid="31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/>
          <p:cNvSpPr txBox="1"/>
          <p:nvPr/>
        </p:nvSpPr>
        <p:spPr>
          <a:xfrm>
            <a:off x="685800" y="707570"/>
            <a:ext cx="7721515" cy="105591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普段は落ち着いて出来ることも、緊急時は難しいかもしれません。</a:t>
            </a:r>
            <a:endParaRPr kumimoji="1" lang="ja-JP" altLang="en-US" sz="3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テキスト ボックス 1"/>
          <p:cNvSpPr txBox="1"/>
          <p:nvPr/>
        </p:nvSpPr>
        <p:spPr>
          <a:xfrm>
            <a:off x="685800" y="1850571"/>
            <a:ext cx="7721515" cy="146957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そんな時こそ慌てずに落ち着いて行動することが、自分や大切な人の命を守ることに繋がります。</a:t>
            </a:r>
            <a:endParaRPr kumimoji="1" lang="ja-JP" altLang="en-US" sz="3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685800" y="3505201"/>
            <a:ext cx="7721515" cy="127362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いざというときに適切な行動ができるよう、日頃から考えておきましょう。</a:t>
            </a:r>
            <a:endParaRPr kumimoji="1" lang="ja-JP" altLang="en-US" sz="3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53" y="4778829"/>
            <a:ext cx="1341319" cy="198403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06" y="4836564"/>
            <a:ext cx="1238336" cy="19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56736 -0.0032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  <a:tileRect/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  <a:tileRect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6052</TotalTime>
  <Words>1202</Words>
  <Application>Microsoft Office PowerPoint</Application>
  <PresentationFormat>画面に合わせる (4:3)</PresentationFormat>
  <Paragraphs>122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HGP創英角ｺﾞｼｯｸUB</vt:lpstr>
      <vt:lpstr>Calibri</vt:lpstr>
      <vt:lpstr>Constantia</vt:lpstr>
      <vt:lpstr>Wingdings 2</vt:lpstr>
      <vt:lpstr>リゾート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救急車の呼び方</dc:title>
  <dc:creator>札幌市消防局</dc:creator>
  <cp:lastModifiedBy>日詰 妙子</cp:lastModifiedBy>
  <cp:revision>1</cp:revision>
  <cp:lastPrinted>2020-06-29T01:07:05Z</cp:lastPrinted>
  <dcterms:created xsi:type="dcterms:W3CDTF">2014-04-21T08:19:29Z</dcterms:created>
  <dcterms:modified xsi:type="dcterms:W3CDTF">2025-05-29T09:33:45Z</dcterms:modified>
</cp:coreProperties>
</file>