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handoutMasterIdLst>
    <p:handoutMasterId r:id="rId9"/>
  </p:handoutMasterIdLst>
  <p:sldIdLst>
    <p:sldId id="327" r:id="rId2"/>
    <p:sldId id="354" r:id="rId3"/>
    <p:sldId id="372" r:id="rId4"/>
    <p:sldId id="373" r:id="rId5"/>
    <p:sldId id="374" r:id="rId6"/>
    <p:sldId id="375" r:id="rId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00"/>
    <a:srgbClr val="FF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78634" autoAdjust="0"/>
  </p:normalViewPr>
  <p:slideViewPr>
    <p:cSldViewPr snapToGrid="0">
      <p:cViewPr varScale="1">
        <p:scale>
          <a:sx n="72" d="100"/>
          <a:sy n="72" d="100"/>
        </p:scale>
        <p:origin x="1950" y="72"/>
      </p:cViewPr>
      <p:guideLst>
        <p:guide orient="horz" pos="2160"/>
        <p:guide pos="2880"/>
      </p:guideLst>
    </p:cSldViewPr>
  </p:slideViewPr>
  <p:notesTextViewPr>
    <p:cViewPr>
      <p:scale>
        <a:sx n="130" d="100"/>
        <a:sy n="130" d="100"/>
      </p:scale>
      <p:origin x="0" y="0"/>
    </p:cViewPr>
  </p:notesTextViewPr>
  <p:sorterViewPr>
    <p:cViewPr>
      <p:scale>
        <a:sx n="100" d="100"/>
        <a:sy n="100" d="100"/>
      </p:scale>
      <p:origin x="0" y="7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6" name="ヘッダー プレースホルダー 1"/>
          <p:cNvSpPr>
            <a:spLocks noGrp="1"/>
          </p:cNvSpPr>
          <p:nvPr>
            <p:ph type="hdr" sz="quarter"/>
          </p:nvPr>
        </p:nvSpPr>
        <p:spPr>
          <a:xfrm>
            <a:off x="1" y="0"/>
            <a:ext cx="3076977" cy="512143"/>
          </a:xfrm>
          <a:prstGeom prst="rect">
            <a:avLst/>
          </a:prstGeom>
        </p:spPr>
        <p:txBody>
          <a:bodyPr vert="horz" lIns="95463" tIns="47732" rIns="95463" bIns="47732" rtlCol="0"/>
          <a:lstStyle>
            <a:lvl1pPr algn="l">
              <a:defRPr sz="1300"/>
            </a:lvl1pPr>
          </a:lstStyle>
          <a:p>
            <a:endParaRPr kumimoji="1" lang="ja-JP" altLang="en-US"/>
          </a:p>
        </p:txBody>
      </p:sp>
      <p:sp>
        <p:nvSpPr>
          <p:cNvPr id="1117" name="日付プレースホルダー 2"/>
          <p:cNvSpPr>
            <a:spLocks noGrp="1"/>
          </p:cNvSpPr>
          <p:nvPr>
            <p:ph type="dt" sz="quarter" idx="1"/>
          </p:nvPr>
        </p:nvSpPr>
        <p:spPr>
          <a:xfrm>
            <a:off x="4020650" y="0"/>
            <a:ext cx="3076976" cy="512143"/>
          </a:xfrm>
          <a:prstGeom prst="rect">
            <a:avLst/>
          </a:prstGeom>
        </p:spPr>
        <p:txBody>
          <a:bodyPr vert="horz" lIns="95463" tIns="47732" rIns="95463" bIns="47732" rtlCol="0"/>
          <a:lstStyle>
            <a:lvl1pPr algn="r">
              <a:defRPr sz="1300"/>
            </a:lvl1pPr>
          </a:lstStyle>
          <a:p>
            <a:fld id="{A794E949-DCE8-41A4-BEEC-7DE362163591}" type="datetimeFigureOut">
              <a:rPr kumimoji="1" lang="ja-JP" altLang="en-US" smtClean="0"/>
              <a:t>2020/7/9</a:t>
            </a:fld>
            <a:endParaRPr kumimoji="1" lang="ja-JP" altLang="en-US"/>
          </a:p>
        </p:txBody>
      </p:sp>
      <p:sp>
        <p:nvSpPr>
          <p:cNvPr id="1118" name="フッター プレースホルダー 3"/>
          <p:cNvSpPr>
            <a:spLocks noGrp="1"/>
          </p:cNvSpPr>
          <p:nvPr>
            <p:ph type="ftr" sz="quarter" idx="2"/>
          </p:nvPr>
        </p:nvSpPr>
        <p:spPr>
          <a:xfrm>
            <a:off x="1" y="9720824"/>
            <a:ext cx="3076977" cy="512142"/>
          </a:xfrm>
          <a:prstGeom prst="rect">
            <a:avLst/>
          </a:prstGeom>
        </p:spPr>
        <p:txBody>
          <a:bodyPr vert="horz" lIns="95463" tIns="47732" rIns="95463" bIns="47732" rtlCol="0" anchor="b"/>
          <a:lstStyle>
            <a:lvl1pPr algn="l">
              <a:defRPr sz="1300"/>
            </a:lvl1pPr>
          </a:lstStyle>
          <a:p>
            <a:endParaRPr kumimoji="1" lang="ja-JP" altLang="en-US"/>
          </a:p>
        </p:txBody>
      </p:sp>
      <p:sp>
        <p:nvSpPr>
          <p:cNvPr id="1119" name="スライド番号プレースホルダー 4"/>
          <p:cNvSpPr>
            <a:spLocks noGrp="1"/>
          </p:cNvSpPr>
          <p:nvPr>
            <p:ph type="sldNum" sz="quarter" idx="3"/>
          </p:nvPr>
        </p:nvSpPr>
        <p:spPr>
          <a:xfrm>
            <a:off x="4020650" y="9720824"/>
            <a:ext cx="3076976" cy="512142"/>
          </a:xfrm>
          <a:prstGeom prst="rect">
            <a:avLst/>
          </a:prstGeom>
        </p:spPr>
        <p:txBody>
          <a:bodyPr vert="horz" lIns="95463" tIns="47732" rIns="95463" bIns="47732" rtlCol="0" anchor="b"/>
          <a:lstStyle>
            <a:lvl1pPr algn="r">
              <a:defRPr sz="1300"/>
            </a:lvl1pPr>
          </a:lstStyle>
          <a:p>
            <a:fld id="{33B730E3-A964-495C-B972-ACFA9A0CE451}" type="slidenum">
              <a:rPr kumimoji="1" lang="ja-JP" altLang="en-US" smtClean="0"/>
              <a:t>‹#›</a:t>
            </a:fld>
            <a:endParaRPr kumimoji="1" lang="ja-JP" altLang="en-US"/>
          </a:p>
        </p:txBody>
      </p:sp>
    </p:spTree>
    <p:extLst>
      <p:ext uri="{BB962C8B-B14F-4D97-AF65-F5344CB8AC3E}">
        <p14:creationId xmlns:p14="http://schemas.microsoft.com/office/powerpoint/2010/main" val="173347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9"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1110"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3D9736A4-5650-4C25-B3C7-A386562BC414}" type="datetimeFigureOut">
              <a:rPr kumimoji="1" lang="ja-JP" altLang="en-US" smtClean="0"/>
              <a:t>2020/7/9</a:t>
            </a:fld>
            <a:endParaRPr kumimoji="1" lang="ja-JP" altLang="en-US"/>
          </a:p>
        </p:txBody>
      </p:sp>
      <p:sp>
        <p:nvSpPr>
          <p:cNvPr id="1111"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1112"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13"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1114"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a:t>
            </a:fld>
            <a:endParaRPr kumimoji="1" lang="ja-JP" altLang="en-US"/>
          </a:p>
        </p:txBody>
      </p:sp>
    </p:spTree>
    <p:extLst>
      <p:ext uri="{BB962C8B-B14F-4D97-AF65-F5344CB8AC3E}">
        <p14:creationId xmlns:p14="http://schemas.microsoft.com/office/powerpoint/2010/main" val="3109386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・札幌市では救急出動件数が増え続けています。</a:t>
            </a:r>
            <a:endParaRPr lang="en-US" altLang="ja-JP" dirty="0" smtClean="0"/>
          </a:p>
          <a:p>
            <a:r>
              <a:rPr lang="ja-JP" altLang="en-US" dirty="0" smtClean="0"/>
              <a:t>・同じ時間帯に出動できる救急車の数は限られていますので、救急車を本当に必要としている方のために、不要な救急要請はやめましょう。</a:t>
            </a:r>
            <a:endParaRPr lang="en-US" altLang="ja-JP" dirty="0" smtClean="0"/>
          </a:p>
          <a:p>
            <a:r>
              <a:rPr lang="ja-JP" altLang="en-US" dirty="0" smtClean="0"/>
              <a:t>・このスライドでは、救急車の不適切な例などについてお伝えします。</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1</a:t>
            </a:fld>
            <a:endParaRPr kumimoji="1" lang="ja-JP" altLang="en-US"/>
          </a:p>
        </p:txBody>
      </p:sp>
    </p:spTree>
    <p:extLst>
      <p:ext uri="{BB962C8B-B14F-4D97-AF65-F5344CB8AC3E}">
        <p14:creationId xmlns:p14="http://schemas.microsoft.com/office/powerpoint/2010/main" val="132139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＜左側イラスト＞</a:t>
            </a:r>
            <a:endParaRPr lang="en-US" altLang="ja-JP" dirty="0" smtClean="0"/>
          </a:p>
          <a:p>
            <a:r>
              <a:rPr lang="ja-JP" altLang="en-US" dirty="0" smtClean="0"/>
              <a:t>・病院の場所や診療時間がわからないからといって、救急車を呼んではいけません。</a:t>
            </a:r>
            <a:endParaRPr lang="en-US" altLang="ja-JP" dirty="0" smtClean="0"/>
          </a:p>
          <a:p>
            <a:r>
              <a:rPr lang="ja-JP" altLang="en-US" dirty="0" smtClean="0"/>
              <a:t>・病院について調べたいときは、救急医療情報案内センターにお電話ください。</a:t>
            </a:r>
            <a:r>
              <a:rPr lang="en-US" altLang="ja-JP" dirty="0" smtClean="0"/>
              <a:t>24</a:t>
            </a:r>
            <a:r>
              <a:rPr lang="ja-JP" altLang="en-US" dirty="0" smtClean="0"/>
              <a:t>時間、医療機関の案内をしております。</a:t>
            </a:r>
            <a:endParaRPr lang="en-US" altLang="ja-JP" dirty="0" smtClean="0"/>
          </a:p>
          <a:p>
            <a:r>
              <a:rPr lang="ja-JP" altLang="en-US" dirty="0" smtClean="0"/>
              <a:t>・電話番号は「</a:t>
            </a:r>
            <a:r>
              <a:rPr lang="en-US" altLang="ja-JP" dirty="0" smtClean="0"/>
              <a:t>0120-20-8699</a:t>
            </a:r>
            <a:r>
              <a:rPr lang="ja-JP" altLang="en-US" dirty="0" smtClean="0"/>
              <a:t>（フリーダイヤル）」または「</a:t>
            </a:r>
            <a:r>
              <a:rPr lang="en-US" altLang="ja-JP" dirty="0" smtClean="0"/>
              <a:t>011-221-8699</a:t>
            </a:r>
            <a:r>
              <a:rPr lang="ja-JP" altLang="en-US" dirty="0" smtClean="0"/>
              <a:t>（携帯電話等）」です。</a:t>
            </a:r>
            <a:endParaRPr lang="en-US" altLang="ja-JP" dirty="0" smtClean="0"/>
          </a:p>
          <a:p>
            <a:r>
              <a:rPr lang="ja-JP" altLang="en-US" dirty="0" smtClean="0"/>
              <a:t>・パソコンなどで調べる場合は「北海道医療機能情報システム」と検索してください。</a:t>
            </a:r>
            <a:endParaRPr lang="en-US" altLang="ja-JP" dirty="0" smtClean="0"/>
          </a:p>
          <a:p>
            <a:r>
              <a:rPr lang="ja-JP" altLang="en-US" dirty="0" smtClean="0"/>
              <a:t>＜右側イラスト＞</a:t>
            </a:r>
            <a:endParaRPr lang="en-US" altLang="ja-JP" dirty="0" smtClean="0"/>
          </a:p>
          <a:p>
            <a:r>
              <a:rPr lang="ja-JP" altLang="en-US" dirty="0" smtClean="0"/>
              <a:t>・救急車はタクシーではありません。病院までの交通手段がないからといって、救急車を呼んではいけません。</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2</a:t>
            </a:fld>
            <a:endParaRPr kumimoji="1" lang="ja-JP" altLang="en-US"/>
          </a:p>
        </p:txBody>
      </p:sp>
    </p:spTree>
    <p:extLst>
      <p:ext uri="{BB962C8B-B14F-4D97-AF65-F5344CB8AC3E}">
        <p14:creationId xmlns:p14="http://schemas.microsoft.com/office/powerpoint/2010/main" val="98963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＜左側イラスト＞</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・通院手段に関係なく、医療機関において患者さんの状態を判断し、緊急性の高い方から処置を行っています。</a:t>
            </a:r>
            <a:endParaRPr lang="en-US" altLang="ja-JP" dirty="0" smtClean="0"/>
          </a:p>
          <a:p>
            <a:r>
              <a:rPr lang="ja-JP" altLang="en-US" dirty="0" smtClean="0"/>
              <a:t>・救急車で搬送されたからといって、必ずしも優先的に診療してもらえる訳ではありません。</a:t>
            </a:r>
            <a:endParaRPr lang="en-US" altLang="ja-JP" dirty="0" smtClean="0"/>
          </a:p>
          <a:p>
            <a:r>
              <a:rPr lang="ja-JP" altLang="en-US" dirty="0" smtClean="0"/>
              <a:t>＜右側イラスト＞</a:t>
            </a:r>
            <a:endParaRPr lang="en-US" altLang="ja-JP" dirty="0" smtClean="0"/>
          </a:p>
          <a:p>
            <a:r>
              <a:rPr lang="ja-JP" altLang="en-US" dirty="0" smtClean="0"/>
              <a:t>・救急車は病院にいくための単なる移動手段ではありません。</a:t>
            </a:r>
            <a:endParaRPr lang="en-US" altLang="ja-JP" dirty="0" smtClean="0"/>
          </a:p>
          <a:p>
            <a:r>
              <a:rPr lang="ja-JP" altLang="en-US" dirty="0" smtClean="0"/>
              <a:t>・病気、ケガなどで本当に救急搬送が必要な方のものですので、無料だからという理由で呼んではいけません。</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3</a:t>
            </a:fld>
            <a:endParaRPr kumimoji="1" lang="ja-JP" altLang="en-US"/>
          </a:p>
        </p:txBody>
      </p:sp>
    </p:spTree>
    <p:extLst>
      <p:ext uri="{BB962C8B-B14F-4D97-AF65-F5344CB8AC3E}">
        <p14:creationId xmlns:p14="http://schemas.microsoft.com/office/powerpoint/2010/main" val="184666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進行例</a:t>
            </a:r>
            <a:r>
              <a:rPr lang="en-US" altLang="ja-JP" dirty="0" smtClean="0"/>
              <a:t>】</a:t>
            </a:r>
          </a:p>
          <a:p>
            <a:r>
              <a:rPr lang="ja-JP" altLang="en-US" dirty="0" err="1" smtClean="0"/>
              <a:t>ろれつが</a:t>
            </a:r>
            <a:r>
              <a:rPr lang="ja-JP" altLang="en-US" dirty="0" smtClean="0"/>
              <a:t>まわらない時や、突然、片方の手足に力が入らなくなったりした時は、</a:t>
            </a:r>
            <a:endParaRPr lang="en-US" altLang="ja-JP" dirty="0" smtClean="0"/>
          </a:p>
          <a:p>
            <a:r>
              <a:rPr lang="en-US" altLang="ja-JP" dirty="0" smtClean="0"/>
              <a:t>119</a:t>
            </a:r>
            <a:r>
              <a:rPr lang="ja-JP" altLang="en-US" dirty="0" smtClean="0"/>
              <a:t>番に連絡し、救急車を呼んでください。</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4</a:t>
            </a:fld>
            <a:endParaRPr kumimoji="1" lang="ja-JP" altLang="en-US"/>
          </a:p>
        </p:txBody>
      </p:sp>
    </p:spTree>
    <p:extLst>
      <p:ext uri="{BB962C8B-B14F-4D97-AF65-F5344CB8AC3E}">
        <p14:creationId xmlns:p14="http://schemas.microsoft.com/office/powerpoint/2010/main" val="182405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進行例</a:t>
            </a:r>
            <a:r>
              <a:rPr lang="en-US" altLang="ja-JP" dirty="0" smtClean="0"/>
              <a:t>】</a:t>
            </a:r>
          </a:p>
          <a:p>
            <a:r>
              <a:rPr lang="ja-JP" altLang="en-US" dirty="0" smtClean="0"/>
              <a:t>急な息切れ、呼吸困難、胸が締め付けられるような感じがする、</a:t>
            </a:r>
            <a:endParaRPr lang="en-US" altLang="ja-JP" dirty="0" smtClean="0"/>
          </a:p>
          <a:p>
            <a:r>
              <a:rPr lang="ja-JP" altLang="en-US" dirty="0" smtClean="0"/>
              <a:t>いつもと体の状況が違う、様子がおかしい。</a:t>
            </a:r>
          </a:p>
          <a:p>
            <a:r>
              <a:rPr lang="ja-JP" altLang="en-US" dirty="0" smtClean="0"/>
              <a:t>このような症状の時は、</a:t>
            </a:r>
            <a:r>
              <a:rPr lang="en-US" altLang="ja-JP" dirty="0" smtClean="0"/>
              <a:t>119</a:t>
            </a:r>
            <a:r>
              <a:rPr lang="ja-JP" altLang="en-US" dirty="0" smtClean="0"/>
              <a:t>番に連絡し、救急車を呼んでください。</a:t>
            </a:r>
          </a:p>
          <a:p>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5</a:t>
            </a:fld>
            <a:endParaRPr kumimoji="1" lang="ja-JP" altLang="en-US"/>
          </a:p>
        </p:txBody>
      </p:sp>
    </p:spTree>
    <p:extLst>
      <p:ext uri="{BB962C8B-B14F-4D97-AF65-F5344CB8AC3E}">
        <p14:creationId xmlns:p14="http://schemas.microsoft.com/office/powerpoint/2010/main" val="179674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進行例</a:t>
            </a:r>
            <a:r>
              <a:rPr lang="en-US" altLang="ja-JP"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・急な病気やけがの時に、救急車を呼んだ方がいいか迷ったときは「＃</a:t>
            </a:r>
            <a:r>
              <a:rPr lang="en-US" altLang="ja-JP" dirty="0" smtClean="0"/>
              <a:t>7119</a:t>
            </a:r>
            <a:r>
              <a:rPr lang="ja-JP" altLang="en-US" dirty="0" smtClean="0"/>
              <a:t>」または「</a:t>
            </a:r>
            <a:r>
              <a:rPr lang="en-US" altLang="ja-JP" dirty="0" smtClean="0"/>
              <a:t>011-272-7119</a:t>
            </a:r>
            <a:r>
              <a:rPr lang="ja-JP" altLang="en-US" dirty="0" smtClean="0"/>
              <a:t>」に連絡してください。</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・看護師が</a:t>
            </a:r>
            <a:r>
              <a:rPr lang="en-US" altLang="ja-JP" dirty="0" smtClean="0"/>
              <a:t>24</a:t>
            </a:r>
            <a:r>
              <a:rPr lang="ja-JP" altLang="en-US" dirty="0" smtClean="0"/>
              <a:t>時間</a:t>
            </a:r>
            <a:r>
              <a:rPr lang="en-US" altLang="ja-JP" dirty="0" smtClean="0"/>
              <a:t>365</a:t>
            </a:r>
            <a:r>
              <a:rPr lang="ja-JP" altLang="en-US" dirty="0" smtClean="0"/>
              <a:t>日、救急医療相談に応じます。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・看護師がお聞きした症状から緊急度を判定し、その結果に応じて最寄りの医療機関を案内するなどの助言をしたり、緊急性が高い場合には、</a:t>
            </a:r>
            <a:r>
              <a:rPr lang="en-US" altLang="ja-JP" dirty="0" smtClean="0"/>
              <a:t>119</a:t>
            </a:r>
            <a:r>
              <a:rPr lang="ja-JP" altLang="en-US" dirty="0" smtClean="0"/>
              <a:t>番に電話を転送します。</a:t>
            </a:r>
            <a:endParaRPr lang="en-US" altLang="ja-JP" dirty="0" smtClean="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6</a:t>
            </a:fld>
            <a:endParaRPr kumimoji="1" lang="ja-JP" altLang="en-US"/>
          </a:p>
        </p:txBody>
      </p:sp>
    </p:spTree>
    <p:extLst>
      <p:ext uri="{BB962C8B-B14F-4D97-AF65-F5344CB8AC3E}">
        <p14:creationId xmlns:p14="http://schemas.microsoft.com/office/powerpoint/2010/main" val="93893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1036" name="Title 8"/>
          <p:cNvSpPr>
            <a:spLocks noGrp="1"/>
          </p:cNvSpPr>
          <p:nvPr>
            <p:ph type="ctrTitle"/>
          </p:nvPr>
        </p:nvSpPr>
        <p:spPr>
          <a:xfrm>
            <a:off x="533400" y="1371600"/>
            <a:ext cx="7851648" cy="1828800"/>
          </a:xfrm>
          <a:prstGeom prst="rect">
            <a:avLst/>
          </a:prstGeom>
          <a:ln w="9525">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03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1038" name="Date Placeholder 29"/>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039" name="Footer Placeholder 18"/>
          <p:cNvSpPr>
            <a:spLocks noGrp="1"/>
          </p:cNvSpPr>
          <p:nvPr>
            <p:ph type="ftr" sz="quarter" idx="11"/>
          </p:nvPr>
        </p:nvSpPr>
        <p:spPr>
          <a:prstGeom prst="rect">
            <a:avLst/>
          </a:prstGeom>
        </p:spPr>
        <p:txBody>
          <a:bodyPr/>
          <a:lstStyle/>
          <a:p>
            <a:endParaRPr kumimoji="1" lang="ja-JP" altLang="en-US"/>
          </a:p>
        </p:txBody>
      </p:sp>
      <p:sp>
        <p:nvSpPr>
          <p:cNvPr id="1040" name="Slide Number Placeholder 2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97" name="Title 1"/>
          <p:cNvSpPr>
            <a:spLocks noGrp="1"/>
          </p:cNvSpPr>
          <p:nvPr>
            <p:ph type="title"/>
          </p:nvPr>
        </p:nvSpPr>
        <p:spPr>
          <a:prstGeom prst="rect">
            <a:avLst/>
          </a:prstGeom>
        </p:spPr>
        <p:txBody>
          <a:bodyPr/>
          <a:lstStyle/>
          <a:p>
            <a:r>
              <a:rPr kumimoji="0" lang="ja-JP" altLang="en-US" smtClean="0"/>
              <a:t>マスター タイトルの書式設定</a:t>
            </a:r>
            <a:endParaRPr kumimoji="0" lang="en-US"/>
          </a:p>
        </p:txBody>
      </p:sp>
      <p:sp>
        <p:nvSpPr>
          <p:cNvPr id="1098" name="Vertical Text Placeholder 2"/>
          <p:cNvSpPr>
            <a:spLocks noGrp="1"/>
          </p:cNvSpPr>
          <p:nvPr>
            <p:ph type="body" orient="vert" idx="1"/>
          </p:nvPr>
        </p:nvSpPr>
        <p:spPr>
          <a:prstGeom prst="rect">
            <a:avLst/>
          </a:prstGeo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99"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100" name="Footer Placeholder 4"/>
          <p:cNvSpPr>
            <a:spLocks noGrp="1"/>
          </p:cNvSpPr>
          <p:nvPr>
            <p:ph type="ftr" sz="quarter" idx="11"/>
          </p:nvPr>
        </p:nvSpPr>
        <p:spPr>
          <a:prstGeom prst="rect">
            <a:avLst/>
          </a:prstGeom>
        </p:spPr>
        <p:txBody>
          <a:bodyPr/>
          <a:lstStyle/>
          <a:p>
            <a:endParaRPr kumimoji="1" lang="ja-JP" altLang="en-US"/>
          </a:p>
        </p:txBody>
      </p:sp>
      <p:sp>
        <p:nvSpPr>
          <p:cNvPr id="1101"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03" name="Vertical Title 1"/>
          <p:cNvSpPr>
            <a:spLocks noGrp="1"/>
          </p:cNvSpPr>
          <p:nvPr>
            <p:ph type="title" orient="vert"/>
          </p:nvPr>
        </p:nvSpPr>
        <p:spPr>
          <a:xfrm>
            <a:off x="6629400" y="914401"/>
            <a:ext cx="2057400" cy="5211763"/>
          </a:xfrm>
          <a:prstGeom prst="rect">
            <a:avLst/>
          </a:prstGeom>
        </p:spPr>
        <p:txBody>
          <a:bodyPr vert="eaVert"/>
          <a:lstStyle/>
          <a:p>
            <a:r>
              <a:rPr kumimoji="0" lang="ja-JP" altLang="en-US" smtClean="0"/>
              <a:t>マスター タイトルの書式設定</a:t>
            </a:r>
            <a:endParaRPr kumimoji="0" lang="en-US"/>
          </a:p>
        </p:txBody>
      </p:sp>
      <p:sp>
        <p:nvSpPr>
          <p:cNvPr id="1104"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05"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106" name="Footer Placeholder 4"/>
          <p:cNvSpPr>
            <a:spLocks noGrp="1"/>
          </p:cNvSpPr>
          <p:nvPr>
            <p:ph type="ftr" sz="quarter" idx="11"/>
          </p:nvPr>
        </p:nvSpPr>
        <p:spPr>
          <a:prstGeom prst="rect">
            <a:avLst/>
          </a:prstGeom>
        </p:spPr>
        <p:txBody>
          <a:bodyPr/>
          <a:lstStyle/>
          <a:p>
            <a:endParaRPr kumimoji="1" lang="ja-JP" altLang="en-US"/>
          </a:p>
        </p:txBody>
      </p:sp>
      <p:sp>
        <p:nvSpPr>
          <p:cNvPr id="1107"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2" name="Title 1"/>
          <p:cNvSpPr>
            <a:spLocks noGrp="1"/>
          </p:cNvSpPr>
          <p:nvPr>
            <p:ph type="title"/>
          </p:nvPr>
        </p:nvSpPr>
        <p:spPr>
          <a:prstGeom prst="rect">
            <a:avLst/>
          </a:prstGeom>
        </p:spPr>
        <p:txBody>
          <a:bodyPr/>
          <a:lstStyle/>
          <a:p>
            <a:r>
              <a:rPr kumimoji="0" lang="ja-JP" altLang="en-US" smtClean="0"/>
              <a:t>マスター タイトルの書式設定</a:t>
            </a:r>
            <a:endParaRPr kumimoji="0" lang="en-US"/>
          </a:p>
        </p:txBody>
      </p:sp>
      <p:sp>
        <p:nvSpPr>
          <p:cNvPr id="1043" name="Content Placeholder 2"/>
          <p:cNvSpPr>
            <a:spLocks noGrp="1"/>
          </p:cNvSpPr>
          <p:nvPr>
            <p:ph idx="1"/>
          </p:nvPr>
        </p:nvSpPr>
        <p:spPr>
          <a:prstGeom prst="rect">
            <a:avLst/>
          </a:prstGeo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44"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045" name="Footer Placeholder 4"/>
          <p:cNvSpPr>
            <a:spLocks noGrp="1"/>
          </p:cNvSpPr>
          <p:nvPr>
            <p:ph type="ftr" sz="quarter" idx="11"/>
          </p:nvPr>
        </p:nvSpPr>
        <p:spPr>
          <a:prstGeom prst="rect">
            <a:avLst/>
          </a:prstGeom>
        </p:spPr>
        <p:txBody>
          <a:bodyPr/>
          <a:lstStyle/>
          <a:p>
            <a:endParaRPr kumimoji="1" lang="ja-JP" altLang="en-US"/>
          </a:p>
        </p:txBody>
      </p:sp>
      <p:sp>
        <p:nvSpPr>
          <p:cNvPr id="1046"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1048" name="Title 1"/>
          <p:cNvSpPr>
            <a:spLocks noGrp="1"/>
          </p:cNvSpPr>
          <p:nvPr>
            <p:ph type="title"/>
          </p:nvPr>
        </p:nvSpPr>
        <p:spPr>
          <a:xfrm>
            <a:off x="530352" y="1316736"/>
            <a:ext cx="7772400" cy="1362456"/>
          </a:xfrm>
          <a:prstGeom prst="rect">
            <a:avLst/>
          </a:prstGeom>
          <a:ln w="9525">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049"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1050"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051" name="Footer Placeholder 4"/>
          <p:cNvSpPr>
            <a:spLocks noGrp="1"/>
          </p:cNvSpPr>
          <p:nvPr>
            <p:ph type="ftr" sz="quarter" idx="11"/>
          </p:nvPr>
        </p:nvSpPr>
        <p:spPr>
          <a:prstGeom prst="rect">
            <a:avLst/>
          </a:prstGeom>
        </p:spPr>
        <p:txBody>
          <a:bodyPr/>
          <a:lstStyle/>
          <a:p>
            <a:endParaRPr kumimoji="1" lang="ja-JP" altLang="en-US"/>
          </a:p>
        </p:txBody>
      </p:sp>
      <p:sp>
        <p:nvSpPr>
          <p:cNvPr id="1052"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4" name="Title 1"/>
          <p:cNvSpPr>
            <a:spLocks noGrp="1"/>
          </p:cNvSpPr>
          <p:nvPr>
            <p:ph type="title"/>
          </p:nvPr>
        </p:nvSpPr>
        <p:spPr>
          <a:xfrm>
            <a:off x="457200" y="704088"/>
            <a:ext cx="8229600" cy="1143000"/>
          </a:xfrm>
          <a:prstGeom prst="rect">
            <a:avLst/>
          </a:prstGeom>
        </p:spPr>
        <p:txBody>
          <a:bodyPr/>
          <a:lstStyle/>
          <a:p>
            <a:r>
              <a:rPr kumimoji="0" lang="ja-JP" altLang="en-US" smtClean="0"/>
              <a:t>マスター タイトルの書式設定</a:t>
            </a:r>
            <a:endParaRPr kumimoji="0" lang="en-US"/>
          </a:p>
        </p:txBody>
      </p:sp>
      <p:sp>
        <p:nvSpPr>
          <p:cNvPr id="1055"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56"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57"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058" name="Footer Placeholder 5"/>
          <p:cNvSpPr>
            <a:spLocks noGrp="1"/>
          </p:cNvSpPr>
          <p:nvPr>
            <p:ph type="ftr" sz="quarter" idx="11"/>
          </p:nvPr>
        </p:nvSpPr>
        <p:spPr>
          <a:prstGeom prst="rect">
            <a:avLst/>
          </a:prstGeom>
        </p:spPr>
        <p:txBody>
          <a:bodyPr/>
          <a:lstStyle/>
          <a:p>
            <a:endParaRPr kumimoji="1" lang="ja-JP" altLang="en-US"/>
          </a:p>
        </p:txBody>
      </p:sp>
      <p:sp>
        <p:nvSpPr>
          <p:cNvPr id="1059" name="Slide Number Placeholder 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1"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ja-JP" altLang="en-US" smtClean="0"/>
              <a:t>マスター タイトルの書式設定</a:t>
            </a:r>
            <a:endParaRPr kumimoji="0" lang="en-US"/>
          </a:p>
        </p:txBody>
      </p:sp>
      <p:sp>
        <p:nvSpPr>
          <p:cNvPr id="1062"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1063"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1064"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65"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66" name="Date Placeholder 6"/>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067" name="Footer Placeholder 7"/>
          <p:cNvSpPr>
            <a:spLocks noGrp="1"/>
          </p:cNvSpPr>
          <p:nvPr>
            <p:ph type="ftr" sz="quarter" idx="11"/>
          </p:nvPr>
        </p:nvSpPr>
        <p:spPr>
          <a:prstGeom prst="rect">
            <a:avLst/>
          </a:prstGeom>
        </p:spPr>
        <p:txBody>
          <a:bodyPr/>
          <a:lstStyle/>
          <a:p>
            <a:endParaRPr kumimoji="1" lang="ja-JP" altLang="en-US"/>
          </a:p>
        </p:txBody>
      </p:sp>
      <p:sp>
        <p:nvSpPr>
          <p:cNvPr id="1068" name="Slide Number Placeholder 8"/>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0"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1071" name="Date Placeholder 2"/>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072" name="Footer Placeholder 3"/>
          <p:cNvSpPr>
            <a:spLocks noGrp="1"/>
          </p:cNvSpPr>
          <p:nvPr>
            <p:ph type="ftr" sz="quarter" idx="11"/>
          </p:nvPr>
        </p:nvSpPr>
        <p:spPr>
          <a:prstGeom prst="rect">
            <a:avLst/>
          </a:prstGeom>
        </p:spPr>
        <p:txBody>
          <a:bodyPr/>
          <a:lstStyle/>
          <a:p>
            <a:endParaRPr kumimoji="1" lang="ja-JP" altLang="en-US"/>
          </a:p>
        </p:txBody>
      </p:sp>
      <p:sp>
        <p:nvSpPr>
          <p:cNvPr id="1073" name="Slide Number Placeholder 4"/>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5" name="Date Placeholder 1"/>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076" name="Footer Placeholder 2"/>
          <p:cNvSpPr>
            <a:spLocks noGrp="1"/>
          </p:cNvSpPr>
          <p:nvPr>
            <p:ph type="ftr" sz="quarter" idx="11"/>
          </p:nvPr>
        </p:nvSpPr>
        <p:spPr>
          <a:prstGeom prst="rect">
            <a:avLst/>
          </a:prstGeom>
        </p:spPr>
        <p:txBody>
          <a:bodyPr/>
          <a:lstStyle/>
          <a:p>
            <a:endParaRPr kumimoji="1" lang="ja-JP" altLang="en-US"/>
          </a:p>
        </p:txBody>
      </p:sp>
      <p:sp>
        <p:nvSpPr>
          <p:cNvPr id="1077" name="Slide Number Placeholder 3"/>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9"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1080"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1081"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82"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083" name="Footer Placeholder 5"/>
          <p:cNvSpPr>
            <a:spLocks noGrp="1"/>
          </p:cNvSpPr>
          <p:nvPr>
            <p:ph type="ftr" sz="quarter" idx="11"/>
          </p:nvPr>
        </p:nvSpPr>
        <p:spPr>
          <a:prstGeom prst="rect">
            <a:avLst/>
          </a:prstGeom>
        </p:spPr>
        <p:txBody>
          <a:bodyPr/>
          <a:lstStyle/>
          <a:p>
            <a:endParaRPr kumimoji="1" lang="ja-JP" altLang="en-US"/>
          </a:p>
        </p:txBody>
      </p:sp>
      <p:sp>
        <p:nvSpPr>
          <p:cNvPr id="1084" name="Slide Number Placeholder 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086"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87"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88"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1089"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90"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2020/7/9</a:t>
            </a:fld>
            <a:endParaRPr kumimoji="1" lang="ja-JP" altLang="en-US"/>
          </a:p>
        </p:txBody>
      </p:sp>
      <p:sp>
        <p:nvSpPr>
          <p:cNvPr id="1091" name="Footer Placeholder 5"/>
          <p:cNvSpPr>
            <a:spLocks noGrp="1"/>
          </p:cNvSpPr>
          <p:nvPr>
            <p:ph type="ftr" sz="quarter" idx="11"/>
          </p:nvPr>
        </p:nvSpPr>
        <p:spPr>
          <a:prstGeom prst="rect">
            <a:avLst/>
          </a:prstGeom>
        </p:spPr>
        <p:txBody>
          <a:bodyPr/>
          <a:lstStyle/>
          <a:p>
            <a:endParaRPr kumimoji="1" lang="ja-JP" altLang="en-US"/>
          </a:p>
        </p:txBody>
      </p:sp>
      <p:sp>
        <p:nvSpPr>
          <p:cNvPr id="1092" name="Slide Number Placeholder 6"/>
          <p:cNvSpPr>
            <a:spLocks noGrp="1"/>
          </p:cNvSpPr>
          <p:nvPr>
            <p:ph type="sldNum" sz="quarter" idx="12"/>
          </p:nvPr>
        </p:nvSpPr>
        <p:spPr>
          <a:xfrm>
            <a:off x="8077200" y="6356350"/>
            <a:ext cx="609600" cy="365125"/>
          </a:xfrm>
          <a:prstGeom prst="rect">
            <a:avLst/>
          </a:prstGeom>
        </p:spPr>
        <p:txBody>
          <a:bodyPr/>
          <a:lstStyle/>
          <a:p>
            <a:fld id="{B84BF67C-6FE9-4FDD-BE44-268345425DAF}" type="slidenum">
              <a:rPr kumimoji="1" lang="ja-JP" altLang="en-US" smtClean="0"/>
              <a:t>‹#›</a:t>
            </a:fld>
            <a:endParaRPr kumimoji="1" lang="ja-JP" altLang="en-US"/>
          </a:p>
        </p:txBody>
      </p:sp>
      <p:sp>
        <p:nvSpPr>
          <p:cNvPr id="109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94" name="Freeform 9"/>
          <p:cNvSpPr/>
          <p:nvPr/>
        </p:nvSpPr>
        <p:spPr>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95" name="Freeform 10"/>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5" name="Freeform 6"/>
          <p:cNvSpPr/>
          <p:nvPr/>
        </p:nvSpPr>
        <p:spPr>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26" name="Freeform 7"/>
          <p:cNvSpPr/>
          <p:nvPr/>
        </p:nvSpPr>
        <p:spPr>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27"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1028"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29"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4E8D65-294A-49C0-BE4A-808C2572D0F2}" type="datetimeFigureOut">
              <a:rPr kumimoji="1" lang="ja-JP" altLang="en-US" smtClean="0"/>
              <a:t>2020/7/9</a:t>
            </a:fld>
            <a:endParaRPr kumimoji="1" lang="ja-JP" altLang="en-US"/>
          </a:p>
        </p:txBody>
      </p:sp>
      <p:sp>
        <p:nvSpPr>
          <p:cNvPr id="1030"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031"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4BF67C-6FE9-4FDD-BE44-268345425DAF}" type="slidenum">
              <a:rPr kumimoji="1" lang="ja-JP" altLang="en-US" smtClean="0"/>
              <a:t>‹#›</a:t>
            </a:fld>
            <a:endParaRPr kumimoji="1" lang="ja-JP" altLang="en-US"/>
          </a:p>
        </p:txBody>
      </p:sp>
      <p:grpSp>
        <p:nvGrpSpPr>
          <p:cNvPr id="1032" name="Group 1"/>
          <p:cNvGrpSpPr/>
          <p:nvPr/>
        </p:nvGrpSpPr>
        <p:grpSpPr>
          <a:xfrm>
            <a:off x="-19017" y="202408"/>
            <a:ext cx="9180548" cy="649224"/>
            <a:chOff x="-19045" y="216550"/>
            <a:chExt cx="9180548" cy="649224"/>
          </a:xfrm>
        </p:grpSpPr>
        <p:sp>
          <p:nvSpPr>
            <p:cNvPr id="1033" name="Freeform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34" name="Freeform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角丸四角形 5"/>
          <p:cNvSpPr/>
          <p:nvPr/>
        </p:nvSpPr>
        <p:spPr>
          <a:xfrm>
            <a:off x="413165" y="1361636"/>
            <a:ext cx="8352928" cy="5223097"/>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7" name="正方形/長方形 6"/>
          <p:cNvSpPr/>
          <p:nvPr/>
        </p:nvSpPr>
        <p:spPr>
          <a:xfrm>
            <a:off x="735012" y="1575922"/>
            <a:ext cx="7709236" cy="169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札幌市では、救急出動件数が増え続けています。</a:t>
            </a:r>
            <a:endParaRPr kumimoji="1" lang="ja-JP" altLang="en-US" dirty="0"/>
          </a:p>
        </p:txBody>
      </p:sp>
      <p:sp>
        <p:nvSpPr>
          <p:cNvPr id="1149" name="テキスト ボックス 8"/>
          <p:cNvSpPr txBox="1"/>
          <p:nvPr/>
        </p:nvSpPr>
        <p:spPr>
          <a:xfrm>
            <a:off x="94648" y="440265"/>
            <a:ext cx="8989962" cy="861774"/>
          </a:xfrm>
          <a:prstGeom prst="rect">
            <a:avLst/>
          </a:prstGeom>
          <a:noFill/>
        </p:spPr>
        <p:txBody>
          <a:bodyPr wrap="none" rtlCol="0">
            <a:spAutoFit/>
          </a:bodyPr>
          <a:lstStyle/>
          <a:p>
            <a:pPr algn="r"/>
            <a:r>
              <a:rPr kumimoji="1" lang="ja-JP" altLang="en-US" sz="5000" dirty="0" smtClean="0">
                <a:latin typeface="HGP創英角ｺﾞｼｯｸUB" pitchFamily="50" charset="-128"/>
                <a:ea typeface="HGP創英角ｺﾞｼｯｸUB" pitchFamily="50" charset="-128"/>
              </a:rPr>
              <a:t>救急車を呼ぶかどうか迷ったら？</a:t>
            </a:r>
            <a:endParaRPr kumimoji="1" lang="ja-JP" altLang="en-US" sz="5000" dirty="0">
              <a:latin typeface="HGP創英角ｺﾞｼｯｸUB" pitchFamily="50" charset="-128"/>
              <a:ea typeface="HGP創英角ｺﾞｼｯｸUB" pitchFamily="50" charset="-128"/>
            </a:endParaRPr>
          </a:p>
        </p:txBody>
      </p:sp>
      <p:sp>
        <p:nvSpPr>
          <p:cNvPr id="12" name="正方形/長方形 11"/>
          <p:cNvSpPr/>
          <p:nvPr/>
        </p:nvSpPr>
        <p:spPr>
          <a:xfrm>
            <a:off x="735011" y="2704512"/>
            <a:ext cx="7709236" cy="155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本当に救急車が必要な人が利用できるよう、不要な救急要請はやめましょう。</a:t>
            </a:r>
            <a:endParaRPr kumimoji="1"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753" y="4160004"/>
            <a:ext cx="1869320" cy="186932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551" y="4160004"/>
            <a:ext cx="1869321" cy="1869321"/>
          </a:xfrm>
          <a:prstGeom prst="rect">
            <a:avLst/>
          </a:prstGeom>
        </p:spPr>
      </p:pic>
    </p:spTree>
    <p:extLst>
      <p:ext uri="{BB962C8B-B14F-4D97-AF65-F5344CB8AC3E}">
        <p14:creationId xmlns:p14="http://schemas.microsoft.com/office/powerpoint/2010/main" val="9681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anim calcmode="lin" valueType="num">
                                      <p:cBhvr>
                                        <p:cTn id="8" dur="1000" fill="hold"/>
                                        <p:tgtEl>
                                          <p:spTgt spid="1149"/>
                                        </p:tgtEl>
                                        <p:attrNameLst>
                                          <p:attrName>ppt_x</p:attrName>
                                        </p:attrNameLst>
                                      </p:cBhvr>
                                      <p:tavLst>
                                        <p:tav tm="0">
                                          <p:val>
                                            <p:strVal val="#ppt_x"/>
                                          </p:val>
                                        </p:tav>
                                        <p:tav tm="100000">
                                          <p:val>
                                            <p:strVal val="#ppt_x"/>
                                          </p:val>
                                        </p:tav>
                                      </p:tavLst>
                                    </p:anim>
                                    <p:anim calcmode="lin" valueType="num">
                                      <p:cBhvr>
                                        <p:cTn id="9" dur="1000" fill="hold"/>
                                        <p:tgtEl>
                                          <p:spTgt spid="11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48"/>
                                        </p:tgtEl>
                                        <p:attrNameLst>
                                          <p:attrName>style.visibility</p:attrName>
                                        </p:attrNameLst>
                                      </p:cBhvr>
                                      <p:to>
                                        <p:strVal val="visible"/>
                                      </p:to>
                                    </p:set>
                                    <p:animEffect transition="in" filter="fade">
                                      <p:cBhvr>
                                        <p:cTn id="14" dur="1000"/>
                                        <p:tgtEl>
                                          <p:spTgt spid="11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7" grpId="0"/>
      <p:bldP spid="114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smtClean="0">
                <a:latin typeface="HGP創英角ｺﾞｼｯｸUB" pitchFamily="50" charset="-128"/>
                <a:ea typeface="HGP創英角ｺﾞｼｯｸUB" pitchFamily="50" charset="-128"/>
              </a:rPr>
              <a:t>その救急車、ダメ！！①</a:t>
            </a:r>
            <a:endParaRPr kumimoji="1" lang="ja-JP" altLang="en-US" sz="4500" dirty="0">
              <a:latin typeface="HGP創英角ｺﾞｼｯｸUB" pitchFamily="50" charset="-128"/>
              <a:ea typeface="HGP創英角ｺﾞｼｯｸUB" pitchFamily="50" charset="-128"/>
            </a:endParaRPr>
          </a:p>
        </p:txBody>
      </p:sp>
      <p:sp>
        <p:nvSpPr>
          <p:cNvPr id="10" name="正方形/長方形 9"/>
          <p:cNvSpPr/>
          <p:nvPr/>
        </p:nvSpPr>
        <p:spPr>
          <a:xfrm>
            <a:off x="93519" y="1006589"/>
            <a:ext cx="4465929" cy="5628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ja-JP" altLang="en-US" sz="3800" spc="-90" dirty="0" smtClean="0">
                <a:solidFill>
                  <a:prstClr val="black"/>
                </a:solidFill>
                <a:latin typeface="HGP創英角ｺﾞｼｯｸUB" pitchFamily="50" charset="-128"/>
                <a:ea typeface="HGP創英角ｺﾞｼｯｸUB" pitchFamily="50" charset="-128"/>
              </a:rPr>
              <a:t>病院がわからないから、救急車を呼ぼう！</a:t>
            </a:r>
            <a:endParaRPr kumimoji="1" lang="ja-JP" altLang="en-US" dirty="0"/>
          </a:p>
        </p:txBody>
      </p:sp>
      <p:sp>
        <p:nvSpPr>
          <p:cNvPr id="7" name="正方形/長方形 6"/>
          <p:cNvSpPr/>
          <p:nvPr/>
        </p:nvSpPr>
        <p:spPr>
          <a:xfrm>
            <a:off x="923277" y="3996942"/>
            <a:ext cx="865904" cy="267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559448" y="1006589"/>
            <a:ext cx="4465929" cy="5628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ja-JP" altLang="en-US" sz="3800" spc="-90" dirty="0" smtClean="0">
                <a:solidFill>
                  <a:prstClr val="black"/>
                </a:solidFill>
                <a:latin typeface="HGP創英角ｺﾞｼｯｸUB" pitchFamily="50" charset="-128"/>
                <a:ea typeface="HGP創英角ｺﾞｼｯｸUB" pitchFamily="50" charset="-128"/>
              </a:rPr>
              <a:t>交通手段がないから、救急車を呼ぼう！</a:t>
            </a:r>
            <a:endParaRPr kumimoji="1" lang="ja-JP" altLang="en-US" dirty="0"/>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7167"/>
          <a:stretch/>
        </p:blipFill>
        <p:spPr>
          <a:xfrm>
            <a:off x="411603" y="2461113"/>
            <a:ext cx="2137859" cy="2291072"/>
          </a:xfrm>
          <a:prstGeom prst="rect">
            <a:avLst/>
          </a:prstGeom>
        </p:spPr>
      </p:pic>
      <p:pic>
        <p:nvPicPr>
          <p:cNvPr id="3" name="図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85287" y="5600848"/>
            <a:ext cx="962025" cy="1001054"/>
          </a:xfrm>
          <a:prstGeom prst="rect">
            <a:avLst/>
          </a:prstGeom>
        </p:spPr>
      </p:pic>
      <p:sp>
        <p:nvSpPr>
          <p:cNvPr id="9" name="四角形吹き出し 8"/>
          <p:cNvSpPr/>
          <p:nvPr/>
        </p:nvSpPr>
        <p:spPr>
          <a:xfrm>
            <a:off x="417550" y="2190967"/>
            <a:ext cx="3829762" cy="870550"/>
          </a:xfrm>
          <a:prstGeom prst="wedgeRectCallout">
            <a:avLst>
              <a:gd name="adj1" fmla="val 5362"/>
              <a:gd name="adj2" fmla="val 1018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spc="-90" dirty="0" smtClean="0">
                <a:solidFill>
                  <a:prstClr val="black"/>
                </a:solidFill>
                <a:latin typeface="HGP創英角ｺﾞｼｯｸUB" pitchFamily="50" charset="-128"/>
                <a:ea typeface="HGP創英角ｺﾞｼｯｸUB" pitchFamily="50" charset="-128"/>
              </a:rPr>
              <a:t>その救急車、ダメ！！</a:t>
            </a:r>
            <a:endParaRPr kumimoji="1" lang="ja-JP" altLang="en-US" sz="3200" dirty="0">
              <a:noFill/>
            </a:endParaRPr>
          </a:p>
        </p:txBody>
      </p:sp>
      <p:sp>
        <p:nvSpPr>
          <p:cNvPr id="16" name="四角形吹き出し 15"/>
          <p:cNvSpPr/>
          <p:nvPr/>
        </p:nvSpPr>
        <p:spPr>
          <a:xfrm>
            <a:off x="246134" y="5427043"/>
            <a:ext cx="2695414" cy="923344"/>
          </a:xfrm>
          <a:prstGeom prst="wedgeRectCallout">
            <a:avLst>
              <a:gd name="adj1" fmla="val 71036"/>
              <a:gd name="adj2" fmla="val 2084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病院について調べたい時は、救急</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医療情報案内</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センターに！</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a:t>
            </a:r>
            <a:r>
              <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0120-20-8699</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（フリーダイヤル）」</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a:t>
            </a:r>
            <a:r>
              <a:rPr lang="en-US" altLang="ja-JP" sz="1200" dirty="0">
                <a:solidFill>
                  <a:schemeClr val="tx1"/>
                </a:solidFill>
                <a:latin typeface="HGP創英角ｺﾞｼｯｸUB" panose="020B0900000000000000" pitchFamily="50" charset="-128"/>
                <a:ea typeface="HGP創英角ｺﾞｼｯｸUB" panose="020B0900000000000000" pitchFamily="50" charset="-128"/>
              </a:rPr>
              <a:t>011-221-8699</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（携帯電話等）</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12" name="グループ化 11"/>
          <p:cNvGrpSpPr/>
          <p:nvPr/>
        </p:nvGrpSpPr>
        <p:grpSpPr>
          <a:xfrm>
            <a:off x="2628149" y="4130758"/>
            <a:ext cx="1695147" cy="1150388"/>
            <a:chOff x="2628149" y="4130758"/>
            <a:chExt cx="1695147" cy="1150388"/>
          </a:xfrm>
        </p:grpSpPr>
        <p:sp>
          <p:nvSpPr>
            <p:cNvPr id="18" name="四角形吹き出し 17"/>
            <p:cNvSpPr/>
            <p:nvPr/>
          </p:nvSpPr>
          <p:spPr>
            <a:xfrm>
              <a:off x="2628149" y="4130758"/>
              <a:ext cx="1695147" cy="1150388"/>
            </a:xfrm>
            <a:prstGeom prst="wedgeRectCallout">
              <a:avLst>
                <a:gd name="adj1" fmla="val 6119"/>
                <a:gd name="adj2" fmla="val 7620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パソコンなら</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「北海道医療機能情報システム」で検索</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11" name="図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93940" y="4816861"/>
              <a:ext cx="1066921" cy="393314"/>
            </a:xfrm>
            <a:prstGeom prst="rect">
              <a:avLst/>
            </a:prstGeom>
          </p:spPr>
        </p:pic>
      </p:grpSp>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3285" y="2544559"/>
            <a:ext cx="2124179" cy="2124179"/>
          </a:xfrm>
          <a:prstGeom prst="rect">
            <a:avLst/>
          </a:prstGeom>
        </p:spPr>
      </p:pic>
      <p:sp>
        <p:nvSpPr>
          <p:cNvPr id="23" name="四角形吹き出し 22"/>
          <p:cNvSpPr/>
          <p:nvPr/>
        </p:nvSpPr>
        <p:spPr>
          <a:xfrm>
            <a:off x="6795630" y="2423013"/>
            <a:ext cx="2196880" cy="870550"/>
          </a:xfrm>
          <a:prstGeom prst="wedgeRectCallout">
            <a:avLst>
              <a:gd name="adj1" fmla="val -47807"/>
              <a:gd name="adj2" fmla="val 765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spc="-90" dirty="0" smtClean="0">
                <a:solidFill>
                  <a:prstClr val="black"/>
                </a:solidFill>
                <a:latin typeface="HGP創英角ｺﾞｼｯｸUB" pitchFamily="50" charset="-128"/>
                <a:ea typeface="HGP創英角ｺﾞｼｯｸUB" pitchFamily="50" charset="-128"/>
              </a:rPr>
              <a:t>その救急車、ダメ！！</a:t>
            </a:r>
            <a:endParaRPr kumimoji="1" lang="ja-JP" altLang="en-US" sz="3200" dirty="0">
              <a:noFill/>
            </a:endParaRPr>
          </a:p>
        </p:txBody>
      </p:sp>
      <p:pic>
        <p:nvPicPr>
          <p:cNvPr id="15" name="図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02593" y="5055254"/>
            <a:ext cx="1924197" cy="1238866"/>
          </a:xfrm>
          <a:prstGeom prst="rect">
            <a:avLst/>
          </a:prstGeom>
        </p:spPr>
      </p:pic>
      <p:sp>
        <p:nvSpPr>
          <p:cNvPr id="19" name="加算記号 18"/>
          <p:cNvSpPr/>
          <p:nvPr/>
        </p:nvSpPr>
        <p:spPr>
          <a:xfrm rot="2512296">
            <a:off x="6835632" y="4808302"/>
            <a:ext cx="1909271" cy="1926310"/>
          </a:xfrm>
          <a:prstGeom prst="mathPlus">
            <a:avLst>
              <a:gd name="adj1" fmla="val 50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吹き出し 24"/>
          <p:cNvSpPr/>
          <p:nvPr/>
        </p:nvSpPr>
        <p:spPr>
          <a:xfrm>
            <a:off x="4720271" y="4804333"/>
            <a:ext cx="2072141" cy="835656"/>
          </a:xfrm>
          <a:prstGeom prst="wedgeRectCallout">
            <a:avLst>
              <a:gd name="adj1" fmla="val 62658"/>
              <a:gd name="adj2" fmla="val 3973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救急車はタクシーではありません！</a:t>
            </a: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6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290">
                                          <p:stCondLst>
                                            <p:cond delay="0"/>
                                          </p:stCondLst>
                                        </p:cTn>
                                        <p:tgtEl>
                                          <p:spTgt spid="19"/>
                                        </p:tgtEl>
                                      </p:cBhvr>
                                    </p:animEffect>
                                    <p:anim calcmode="lin" valueType="num">
                                      <p:cBhvr>
                                        <p:cTn id="64"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69" dur="13">
                                          <p:stCondLst>
                                            <p:cond delay="325"/>
                                          </p:stCondLst>
                                        </p:cTn>
                                        <p:tgtEl>
                                          <p:spTgt spid="19"/>
                                        </p:tgtEl>
                                      </p:cBhvr>
                                      <p:to x="100000" y="60000"/>
                                    </p:animScale>
                                    <p:animScale>
                                      <p:cBhvr>
                                        <p:cTn id="70" dur="83" decel="50000">
                                          <p:stCondLst>
                                            <p:cond delay="338"/>
                                          </p:stCondLst>
                                        </p:cTn>
                                        <p:tgtEl>
                                          <p:spTgt spid="19"/>
                                        </p:tgtEl>
                                      </p:cBhvr>
                                      <p:to x="100000" y="100000"/>
                                    </p:animScale>
                                    <p:animScale>
                                      <p:cBhvr>
                                        <p:cTn id="71" dur="13">
                                          <p:stCondLst>
                                            <p:cond delay="656"/>
                                          </p:stCondLst>
                                        </p:cTn>
                                        <p:tgtEl>
                                          <p:spTgt spid="19"/>
                                        </p:tgtEl>
                                      </p:cBhvr>
                                      <p:to x="100000" y="80000"/>
                                    </p:animScale>
                                    <p:animScale>
                                      <p:cBhvr>
                                        <p:cTn id="72" dur="83" decel="50000">
                                          <p:stCondLst>
                                            <p:cond delay="669"/>
                                          </p:stCondLst>
                                        </p:cTn>
                                        <p:tgtEl>
                                          <p:spTgt spid="19"/>
                                        </p:tgtEl>
                                      </p:cBhvr>
                                      <p:to x="100000" y="100000"/>
                                    </p:animScale>
                                    <p:animScale>
                                      <p:cBhvr>
                                        <p:cTn id="73" dur="13">
                                          <p:stCondLst>
                                            <p:cond delay="821"/>
                                          </p:stCondLst>
                                        </p:cTn>
                                        <p:tgtEl>
                                          <p:spTgt spid="19"/>
                                        </p:tgtEl>
                                      </p:cBhvr>
                                      <p:to x="100000" y="90000"/>
                                    </p:animScale>
                                    <p:animScale>
                                      <p:cBhvr>
                                        <p:cTn id="74" dur="83" decel="50000">
                                          <p:stCondLst>
                                            <p:cond delay="834"/>
                                          </p:stCondLst>
                                        </p:cTn>
                                        <p:tgtEl>
                                          <p:spTgt spid="19"/>
                                        </p:tgtEl>
                                      </p:cBhvr>
                                      <p:to x="100000" y="100000"/>
                                    </p:animScale>
                                    <p:animScale>
                                      <p:cBhvr>
                                        <p:cTn id="75" dur="13">
                                          <p:stCondLst>
                                            <p:cond delay="904"/>
                                          </p:stCondLst>
                                        </p:cTn>
                                        <p:tgtEl>
                                          <p:spTgt spid="19"/>
                                        </p:tgtEl>
                                      </p:cBhvr>
                                      <p:to x="100000" y="95000"/>
                                    </p:animScale>
                                    <p:animScale>
                                      <p:cBhvr>
                                        <p:cTn id="76" dur="83" decel="50000">
                                          <p:stCondLst>
                                            <p:cond delay="917"/>
                                          </p:stCondLst>
                                        </p:cTn>
                                        <p:tgtEl>
                                          <p:spTgt spid="19"/>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10" grpId="0" animBg="1"/>
      <p:bldP spid="20" grpId="0" animBg="1"/>
      <p:bldP spid="9" grpId="0" animBg="1"/>
      <p:bldP spid="16" grpId="0" animBg="1"/>
      <p:bldP spid="23" grpId="0" animBg="1"/>
      <p:bldP spid="19"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smtClean="0">
                <a:latin typeface="HGP創英角ｺﾞｼｯｸUB" pitchFamily="50" charset="-128"/>
                <a:ea typeface="HGP創英角ｺﾞｼｯｸUB" pitchFamily="50" charset="-128"/>
              </a:rPr>
              <a:t>その救急車、ダメ！！②</a:t>
            </a:r>
            <a:endParaRPr kumimoji="1" lang="ja-JP" altLang="en-US" sz="4500" dirty="0">
              <a:latin typeface="HGP創英角ｺﾞｼｯｸUB" pitchFamily="50" charset="-128"/>
              <a:ea typeface="HGP創英角ｺﾞｼｯｸUB" pitchFamily="50" charset="-128"/>
            </a:endParaRPr>
          </a:p>
        </p:txBody>
      </p:sp>
      <p:sp>
        <p:nvSpPr>
          <p:cNvPr id="10" name="正方形/長方形 9"/>
          <p:cNvSpPr/>
          <p:nvPr/>
        </p:nvSpPr>
        <p:spPr>
          <a:xfrm>
            <a:off x="93519" y="1006589"/>
            <a:ext cx="4465929" cy="5628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ja-JP" altLang="en-US" sz="3800" spc="-90" dirty="0" smtClean="0">
                <a:solidFill>
                  <a:prstClr val="black"/>
                </a:solidFill>
                <a:latin typeface="HGP創英角ｺﾞｼｯｸUB" pitchFamily="50" charset="-128"/>
                <a:ea typeface="HGP創英角ｺﾞｼｯｸUB" pitchFamily="50" charset="-128"/>
              </a:rPr>
              <a:t>優先的に診てもらえるから、救急車を呼ぼう！</a:t>
            </a:r>
            <a:endParaRPr kumimoji="1" lang="ja-JP" altLang="en-US" dirty="0"/>
          </a:p>
        </p:txBody>
      </p:sp>
      <p:sp>
        <p:nvSpPr>
          <p:cNvPr id="20" name="正方形/長方形 19"/>
          <p:cNvSpPr/>
          <p:nvPr/>
        </p:nvSpPr>
        <p:spPr>
          <a:xfrm>
            <a:off x="4559448" y="1006589"/>
            <a:ext cx="4465929" cy="5628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ja-JP" altLang="en-US" sz="3800" spc="-90" dirty="0" smtClean="0">
                <a:solidFill>
                  <a:prstClr val="black"/>
                </a:solidFill>
                <a:latin typeface="HGP創英角ｺﾞｼｯｸUB" pitchFamily="50" charset="-128"/>
                <a:ea typeface="HGP創英角ｺﾞｼｯｸUB" pitchFamily="50" charset="-128"/>
              </a:rPr>
              <a:t>無料だから、救急車を呼ぼう！</a:t>
            </a:r>
            <a:endParaRPr kumimoji="1" lang="ja-JP" altLang="en-US" dirty="0"/>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12735"/>
          <a:stretch/>
        </p:blipFill>
        <p:spPr>
          <a:xfrm>
            <a:off x="1108142" y="2278893"/>
            <a:ext cx="2190741" cy="1911751"/>
          </a:xfrm>
          <a:prstGeom prst="rect">
            <a:avLst/>
          </a:prstGeom>
        </p:spPr>
      </p:pic>
      <p:sp>
        <p:nvSpPr>
          <p:cNvPr id="9" name="四角形吹き出し 8"/>
          <p:cNvSpPr/>
          <p:nvPr/>
        </p:nvSpPr>
        <p:spPr>
          <a:xfrm>
            <a:off x="371478" y="4224717"/>
            <a:ext cx="3664067" cy="621459"/>
          </a:xfrm>
          <a:prstGeom prst="wedgeRectCallout">
            <a:avLst>
              <a:gd name="adj1" fmla="val -1315"/>
              <a:gd name="adj2" fmla="val -13096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spc="-90" dirty="0" smtClean="0">
                <a:solidFill>
                  <a:prstClr val="black"/>
                </a:solidFill>
                <a:latin typeface="HGP創英角ｺﾞｼｯｸUB" pitchFamily="50" charset="-128"/>
                <a:ea typeface="HGP創英角ｺﾞｼｯｸUB" pitchFamily="50" charset="-128"/>
              </a:rPr>
              <a:t>その救急車ダメ！！</a:t>
            </a:r>
            <a:endParaRPr kumimoji="1" lang="ja-JP" altLang="en-US" sz="3200" dirty="0">
              <a:noFill/>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26080" y="2423013"/>
            <a:ext cx="2166332" cy="1886576"/>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2579" y="5150046"/>
            <a:ext cx="1164466" cy="1235559"/>
          </a:xfrm>
          <a:prstGeom prst="rect">
            <a:avLst/>
          </a:prstGeom>
        </p:spPr>
      </p:pic>
      <p:sp>
        <p:nvSpPr>
          <p:cNvPr id="11" name="四角形吹き出し 10"/>
          <p:cNvSpPr/>
          <p:nvPr/>
        </p:nvSpPr>
        <p:spPr>
          <a:xfrm>
            <a:off x="371478" y="5058621"/>
            <a:ext cx="2695414" cy="1260031"/>
          </a:xfrm>
          <a:prstGeom prst="wedgeRectCallout">
            <a:avLst>
              <a:gd name="adj1" fmla="val 63615"/>
              <a:gd name="adj2" fmla="val -1497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病院で患者</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さんの状態を判断し、緊急性の高い方から処置を</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行っているため、必ず</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しも優先的に診療してもらえる訳では</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ありません！</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 name="四角形吹き出し 11"/>
          <p:cNvSpPr/>
          <p:nvPr/>
        </p:nvSpPr>
        <p:spPr>
          <a:xfrm>
            <a:off x="6795630" y="2423013"/>
            <a:ext cx="2196880" cy="870550"/>
          </a:xfrm>
          <a:prstGeom prst="wedgeRectCallout">
            <a:avLst>
              <a:gd name="adj1" fmla="val -47807"/>
              <a:gd name="adj2" fmla="val 765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spc="-90" dirty="0" smtClean="0">
                <a:solidFill>
                  <a:prstClr val="black"/>
                </a:solidFill>
                <a:latin typeface="HGP創英角ｺﾞｼｯｸUB" pitchFamily="50" charset="-128"/>
                <a:ea typeface="HGP創英角ｺﾞｼｯｸUB" pitchFamily="50" charset="-128"/>
              </a:rPr>
              <a:t>その救急車、ダメ！！</a:t>
            </a:r>
            <a:endParaRPr kumimoji="1" lang="ja-JP" altLang="en-US" sz="3200" dirty="0">
              <a:noFill/>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818" y="5398213"/>
            <a:ext cx="1490620" cy="1163011"/>
          </a:xfrm>
          <a:prstGeom prst="rect">
            <a:avLst/>
          </a:prstGeom>
        </p:spPr>
      </p:pic>
      <p:sp>
        <p:nvSpPr>
          <p:cNvPr id="13" name="四角形吹き出し 12"/>
          <p:cNvSpPr/>
          <p:nvPr/>
        </p:nvSpPr>
        <p:spPr>
          <a:xfrm>
            <a:off x="4626080" y="4553419"/>
            <a:ext cx="3284556" cy="832376"/>
          </a:xfrm>
          <a:prstGeom prst="wedgeRectCallout">
            <a:avLst>
              <a:gd name="adj1" fmla="val 50780"/>
              <a:gd name="adj2" fmla="val 6615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救急車</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は単</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なる移動手段で</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はなく、病気</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、ケガなどで本当に救急搬送が必要な方のもの</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です！</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8503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10" grpId="0" animBg="1"/>
      <p:bldP spid="20" grpId="0" animBg="1"/>
      <p:bldP spid="9"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smtClean="0">
                <a:latin typeface="HGP創英角ｺﾞｼｯｸUB" pitchFamily="50" charset="-128"/>
                <a:ea typeface="HGP創英角ｺﾞｼｯｸUB" pitchFamily="50" charset="-128"/>
              </a:rPr>
              <a:t>こんな時はすぐに救急車！！①</a:t>
            </a:r>
            <a:endParaRPr kumimoji="1" lang="ja-JP" altLang="en-US" sz="4500" dirty="0">
              <a:latin typeface="HGP創英角ｺﾞｼｯｸUB" pitchFamily="50" charset="-128"/>
              <a:ea typeface="HGP創英角ｺﾞｼｯｸUB" pitchFamily="50" charset="-128"/>
            </a:endParaRPr>
          </a:p>
        </p:txBody>
      </p:sp>
      <p:sp>
        <p:nvSpPr>
          <p:cNvPr id="13" name="テキスト ボックス 12"/>
          <p:cNvSpPr txBox="1"/>
          <p:nvPr/>
        </p:nvSpPr>
        <p:spPr>
          <a:xfrm>
            <a:off x="531625" y="1051306"/>
            <a:ext cx="4570312" cy="7151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4000" b="1" dirty="0" err="1" smtClean="0">
                <a:solidFill>
                  <a:srgbClr val="C00000"/>
                </a:solidFill>
                <a:latin typeface="HGP創英角ｺﾞｼｯｸUB" panose="020B0900000000000000" pitchFamily="50" charset="-128"/>
                <a:ea typeface="HGP創英角ｺﾞｼｯｸUB" panose="020B0900000000000000" pitchFamily="50" charset="-128"/>
              </a:rPr>
              <a:t>ろれつが</a:t>
            </a:r>
            <a:r>
              <a:rPr kumimoji="1" lang="ja-JP" altLang="en-US" sz="4000" b="1" dirty="0" smtClean="0">
                <a:solidFill>
                  <a:srgbClr val="C00000"/>
                </a:solidFill>
                <a:latin typeface="HGP創英角ｺﾞｼｯｸUB" panose="020B0900000000000000" pitchFamily="50" charset="-128"/>
                <a:ea typeface="HGP創英角ｺﾞｼｯｸUB" panose="020B0900000000000000" pitchFamily="50" charset="-128"/>
              </a:rPr>
              <a:t>まわらない</a:t>
            </a:r>
            <a:endParaRPr kumimoji="1" lang="en-US" altLang="ja-JP" sz="4000" b="1"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531625" y="1843863"/>
            <a:ext cx="7885011" cy="8410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4000" b="1" dirty="0" smtClean="0">
                <a:solidFill>
                  <a:srgbClr val="C00000"/>
                </a:solidFill>
                <a:latin typeface="HGP創英角ｺﾞｼｯｸUB" panose="020B0900000000000000" pitchFamily="50" charset="-128"/>
                <a:ea typeface="HGP創英角ｺﾞｼｯｸUB" panose="020B0900000000000000" pitchFamily="50" charset="-128"/>
              </a:rPr>
              <a:t>突然</a:t>
            </a:r>
            <a:r>
              <a:rPr kumimoji="1" lang="ja-JP" altLang="en-US" sz="4000" b="1" dirty="0">
                <a:solidFill>
                  <a:srgbClr val="C00000"/>
                </a:solidFill>
                <a:latin typeface="HGP創英角ｺﾞｼｯｸUB" panose="020B0900000000000000" pitchFamily="50" charset="-128"/>
                <a:ea typeface="HGP創英角ｺﾞｼｯｸUB" panose="020B0900000000000000" pitchFamily="50" charset="-128"/>
              </a:rPr>
              <a:t>、片方の手足に力が</a:t>
            </a:r>
            <a:r>
              <a:rPr kumimoji="1" lang="ja-JP" altLang="en-US" sz="4000" b="1" dirty="0" smtClean="0">
                <a:solidFill>
                  <a:srgbClr val="C00000"/>
                </a:solidFill>
                <a:latin typeface="HGP創英角ｺﾞｼｯｸUB" panose="020B0900000000000000" pitchFamily="50" charset="-128"/>
                <a:ea typeface="HGP創英角ｺﾞｼｯｸUB" panose="020B0900000000000000" pitchFamily="50" charset="-128"/>
              </a:rPr>
              <a:t>入らない</a:t>
            </a:r>
            <a:endParaRPr kumimoji="1" lang="en-US" altLang="ja-JP" sz="4000" b="1" dirty="0">
              <a:solidFill>
                <a:srgbClr val="C00000"/>
              </a:solidFill>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81" y="3301920"/>
            <a:ext cx="1556947" cy="165200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434" y="4953923"/>
            <a:ext cx="3944679" cy="1545576"/>
          </a:xfrm>
          <a:prstGeom prst="rect">
            <a:avLst/>
          </a:prstGeom>
        </p:spPr>
      </p:pic>
      <p:sp>
        <p:nvSpPr>
          <p:cNvPr id="9" name="四角形吹き出し 8"/>
          <p:cNvSpPr/>
          <p:nvPr/>
        </p:nvSpPr>
        <p:spPr>
          <a:xfrm>
            <a:off x="531624" y="868594"/>
            <a:ext cx="7885011" cy="1816351"/>
          </a:xfrm>
          <a:prstGeom prst="wedgeRectCallout">
            <a:avLst>
              <a:gd name="adj1" fmla="val -35031"/>
              <a:gd name="adj2" fmla="val 10148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noFill/>
            </a:endParaRPr>
          </a:p>
        </p:txBody>
      </p:sp>
      <p:sp>
        <p:nvSpPr>
          <p:cNvPr id="16" name="テキスト ボックス 15"/>
          <p:cNvSpPr txBox="1"/>
          <p:nvPr/>
        </p:nvSpPr>
        <p:spPr>
          <a:xfrm>
            <a:off x="3557555" y="3324777"/>
            <a:ext cx="4859080" cy="8410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4000" b="1" dirty="0" smtClean="0">
                <a:solidFill>
                  <a:schemeClr val="tx1"/>
                </a:solidFill>
                <a:latin typeface="HGP創英角ｺﾞｼｯｸUB" panose="020B0900000000000000" pitchFamily="50" charset="-128"/>
                <a:ea typeface="HGP創英角ｺﾞｼｯｸUB" panose="020B0900000000000000" pitchFamily="50" charset="-128"/>
              </a:rPr>
              <a:t>こんな症状の時は</a:t>
            </a:r>
            <a:endParaRPr kumimoji="1" lang="en-US" altLang="ja-JP" sz="4000" b="1" dirty="0" smtClean="0">
              <a:solidFill>
                <a:schemeClr val="tx1"/>
              </a:solidFill>
              <a:latin typeface="HGP創英角ｺﾞｼｯｸUB" panose="020B0900000000000000" pitchFamily="50" charset="-128"/>
              <a:ea typeface="HGP創英角ｺﾞｼｯｸUB" panose="020B0900000000000000" pitchFamily="50" charset="-128"/>
            </a:endParaRPr>
          </a:p>
          <a:p>
            <a:r>
              <a:rPr kumimoji="1" lang="ja-JP" altLang="en-US" sz="4000" b="1" dirty="0" smtClean="0">
                <a:solidFill>
                  <a:schemeClr val="tx1"/>
                </a:solidFill>
                <a:latin typeface="HGP創英角ｺﾞｼｯｸUB" panose="020B0900000000000000" pitchFamily="50" charset="-128"/>
                <a:ea typeface="HGP創英角ｺﾞｼｯｸUB" panose="020B0900000000000000" pitchFamily="50" charset="-128"/>
              </a:rPr>
              <a:t>すぐに</a:t>
            </a:r>
            <a:r>
              <a:rPr kumimoji="1" lang="en-US" altLang="ja-JP" sz="4000" b="1" dirty="0" smtClean="0">
                <a:solidFill>
                  <a:schemeClr val="tx1"/>
                </a:solidFill>
                <a:latin typeface="HGP創英角ｺﾞｼｯｸUB" panose="020B0900000000000000" pitchFamily="50" charset="-128"/>
                <a:ea typeface="HGP創英角ｺﾞｼｯｸUB" panose="020B0900000000000000" pitchFamily="50" charset="-128"/>
              </a:rPr>
              <a:t>119</a:t>
            </a:r>
            <a:r>
              <a:rPr kumimoji="1" lang="ja-JP" altLang="en-US" sz="4000" b="1" dirty="0" smtClean="0">
                <a:solidFill>
                  <a:schemeClr val="tx1"/>
                </a:solidFill>
                <a:latin typeface="HGP創英角ｺﾞｼｯｸUB" panose="020B0900000000000000" pitchFamily="50" charset="-128"/>
                <a:ea typeface="HGP創英角ｺﾞｼｯｸUB" panose="020B0900000000000000" pitchFamily="50" charset="-128"/>
              </a:rPr>
              <a:t>番！！</a:t>
            </a:r>
            <a:endParaRPr kumimoji="1" lang="en-US" altLang="ja-JP" sz="4000" b="1"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4429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13" grpId="0"/>
      <p:bldP spid="14" grpId="0"/>
      <p:bldP spid="9"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smtClean="0">
                <a:latin typeface="HGP創英角ｺﾞｼｯｸUB" pitchFamily="50" charset="-128"/>
                <a:ea typeface="HGP創英角ｺﾞｼｯｸUB" pitchFamily="50" charset="-128"/>
              </a:rPr>
              <a:t>こんな時はすぐに救急車！！②</a:t>
            </a:r>
            <a:endParaRPr kumimoji="1" lang="ja-JP" altLang="en-US" sz="4500" dirty="0">
              <a:latin typeface="HGP創英角ｺﾞｼｯｸUB" pitchFamily="50" charset="-128"/>
              <a:ea typeface="HGP創英角ｺﾞｼｯｸUB" pitchFamily="50" charset="-128"/>
            </a:endParaRPr>
          </a:p>
        </p:txBody>
      </p:sp>
      <p:sp>
        <p:nvSpPr>
          <p:cNvPr id="13" name="テキスト ボックス 12"/>
          <p:cNvSpPr txBox="1"/>
          <p:nvPr/>
        </p:nvSpPr>
        <p:spPr>
          <a:xfrm>
            <a:off x="531623" y="977873"/>
            <a:ext cx="6845920" cy="7151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4000" b="1" dirty="0">
                <a:solidFill>
                  <a:srgbClr val="C00000"/>
                </a:solidFill>
                <a:latin typeface="HGP創英角ｺﾞｼｯｸUB" panose="020B0900000000000000" pitchFamily="50" charset="-128"/>
                <a:ea typeface="HGP創英角ｺﾞｼｯｸUB" panose="020B0900000000000000" pitchFamily="50" charset="-128"/>
              </a:rPr>
              <a:t>急な息切れ、呼吸困難</a:t>
            </a:r>
            <a:endParaRPr lang="en-US" altLang="ja-JP" sz="4000" b="1"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531623" y="1691440"/>
            <a:ext cx="7885011" cy="733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4000" b="1" dirty="0">
                <a:solidFill>
                  <a:srgbClr val="C00000"/>
                </a:solidFill>
                <a:latin typeface="HGP創英角ｺﾞｼｯｸUB" panose="020B0900000000000000" pitchFamily="50" charset="-128"/>
                <a:ea typeface="HGP創英角ｺﾞｼｯｸUB" panose="020B0900000000000000" pitchFamily="50" charset="-128"/>
              </a:rPr>
              <a:t>胸が締め付けられる</a:t>
            </a:r>
            <a:endParaRPr lang="en-US" altLang="ja-JP" sz="4000" b="1"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9" name="四角形吹き出し 8"/>
          <p:cNvSpPr/>
          <p:nvPr/>
        </p:nvSpPr>
        <p:spPr>
          <a:xfrm>
            <a:off x="531624" y="868594"/>
            <a:ext cx="7885011" cy="2456183"/>
          </a:xfrm>
          <a:prstGeom prst="wedgeRectCallout">
            <a:avLst>
              <a:gd name="adj1" fmla="val -35030"/>
              <a:gd name="adj2" fmla="val 646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noFill/>
            </a:endParaRPr>
          </a:p>
        </p:txBody>
      </p:sp>
      <p:sp>
        <p:nvSpPr>
          <p:cNvPr id="16" name="テキスト ボックス 15"/>
          <p:cNvSpPr txBox="1"/>
          <p:nvPr/>
        </p:nvSpPr>
        <p:spPr>
          <a:xfrm>
            <a:off x="3557555" y="3324777"/>
            <a:ext cx="4859080" cy="8410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4000" b="1" dirty="0" smtClean="0">
                <a:solidFill>
                  <a:schemeClr val="tx1"/>
                </a:solidFill>
                <a:latin typeface="HGP創英角ｺﾞｼｯｸUB" panose="020B0900000000000000" pitchFamily="50" charset="-128"/>
                <a:ea typeface="HGP創英角ｺﾞｼｯｸUB" panose="020B0900000000000000" pitchFamily="50" charset="-128"/>
              </a:rPr>
              <a:t>こんな症状の時は</a:t>
            </a:r>
            <a:endParaRPr kumimoji="1" lang="en-US" altLang="ja-JP" sz="4000" b="1" dirty="0" smtClean="0">
              <a:solidFill>
                <a:schemeClr val="tx1"/>
              </a:solidFill>
              <a:latin typeface="HGP創英角ｺﾞｼｯｸUB" panose="020B0900000000000000" pitchFamily="50" charset="-128"/>
              <a:ea typeface="HGP創英角ｺﾞｼｯｸUB" panose="020B0900000000000000" pitchFamily="50" charset="-128"/>
            </a:endParaRPr>
          </a:p>
          <a:p>
            <a:r>
              <a:rPr kumimoji="1" lang="ja-JP" altLang="en-US" sz="4000" b="1" dirty="0" smtClean="0">
                <a:solidFill>
                  <a:schemeClr val="tx1"/>
                </a:solidFill>
                <a:latin typeface="HGP創英角ｺﾞｼｯｸUB" panose="020B0900000000000000" pitchFamily="50" charset="-128"/>
                <a:ea typeface="HGP創英角ｺﾞｼｯｸUB" panose="020B0900000000000000" pitchFamily="50" charset="-128"/>
              </a:rPr>
              <a:t>すぐに</a:t>
            </a:r>
            <a:r>
              <a:rPr kumimoji="1" lang="en-US" altLang="ja-JP" sz="4000" b="1" dirty="0" smtClean="0">
                <a:solidFill>
                  <a:schemeClr val="tx1"/>
                </a:solidFill>
                <a:latin typeface="HGP創英角ｺﾞｼｯｸUB" panose="020B0900000000000000" pitchFamily="50" charset="-128"/>
                <a:ea typeface="HGP創英角ｺﾞｼｯｸUB" panose="020B0900000000000000" pitchFamily="50" charset="-128"/>
              </a:rPr>
              <a:t>119</a:t>
            </a:r>
            <a:r>
              <a:rPr kumimoji="1" lang="ja-JP" altLang="en-US" sz="4000" b="1" dirty="0" smtClean="0">
                <a:solidFill>
                  <a:schemeClr val="tx1"/>
                </a:solidFill>
                <a:latin typeface="HGP創英角ｺﾞｼｯｸUB" panose="020B0900000000000000" pitchFamily="50" charset="-128"/>
                <a:ea typeface="HGP創英角ｺﾞｼｯｸUB" panose="020B0900000000000000" pitchFamily="50" charset="-128"/>
              </a:rPr>
              <a:t>番！！</a:t>
            </a:r>
            <a:endParaRPr kumimoji="1" lang="en-US" altLang="ja-JP" sz="4000" b="1"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531623" y="2406588"/>
            <a:ext cx="7885011" cy="733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4000" b="1" dirty="0">
                <a:solidFill>
                  <a:srgbClr val="C00000"/>
                </a:solidFill>
                <a:latin typeface="HGP創英角ｺﾞｼｯｸUB" panose="020B0900000000000000" pitchFamily="50" charset="-128"/>
                <a:ea typeface="HGP創英角ｺﾞｼｯｸUB" panose="020B0900000000000000" pitchFamily="50" charset="-128"/>
              </a:rPr>
              <a:t>いつもと違う、様子がおかしい</a:t>
            </a:r>
            <a:endParaRPr lang="en-US" altLang="ja-JP" sz="4000" b="1" dirty="0">
              <a:solidFill>
                <a:srgbClr val="C00000"/>
              </a:solidFill>
              <a:latin typeface="HGP創英角ｺﾞｼｯｸUB" panose="020B0900000000000000" pitchFamily="50" charset="-128"/>
              <a:ea typeface="HGP創英角ｺﾞｼｯｸUB" panose="020B0900000000000000" pitchFamily="50" charset="-128"/>
            </a:endParaRPr>
          </a:p>
        </p:txBody>
      </p:sp>
      <p:pic>
        <p:nvPicPr>
          <p:cNvPr id="11" name="図 10"/>
          <p:cNvPicPr/>
          <p:nvPr/>
        </p:nvPicPr>
        <p:blipFill rotWithShape="1">
          <a:blip r:embed="rId3">
            <a:extLst>
              <a:ext uri="{BEBA8EAE-BF5A-486C-A8C5-ECC9F3942E4B}">
                <a14:imgProps xmlns:a14="http://schemas.microsoft.com/office/drawing/2010/main">
                  <a14:imgLayer r:embed="rId4">
                    <a14:imgEffect>
                      <a14:backgroundRemoval t="45020" b="64258" l="41250" r="54453">
                        <a14:foregroundMark x1="46797" y1="55859" x2="46797" y2="55859"/>
                        <a14:foregroundMark x1="50391" y1="56738" x2="50391" y2="56738"/>
                        <a14:foregroundMark x1="47031" y1="51855" x2="47500" y2="58105"/>
                        <a14:foregroundMark x1="45234" y1="54297" x2="51953" y2="54297"/>
                        <a14:foregroundMark x1="45078" y1="56934" x2="50000" y2="56934"/>
                        <a14:foregroundMark x1="47500" y1="48145" x2="47500" y2="54590"/>
                        <a14:foregroundMark x1="42578" y1="54590" x2="42578" y2="54590"/>
                        <a14:foregroundMark x1="43672" y1="59375" x2="43672" y2="59375"/>
                        <a14:foregroundMark x1="52969" y1="54785" x2="51250" y2="54590"/>
                      </a14:backgroundRemoval>
                    </a14:imgEffect>
                  </a14:imgLayer>
                </a14:imgProps>
              </a:ext>
              <a:ext uri="{28A0092B-C50C-407E-A947-70E740481C1C}">
                <a14:useLocalDpi xmlns:a14="http://schemas.microsoft.com/office/drawing/2010/main" val="0"/>
              </a:ext>
            </a:extLst>
          </a:blip>
          <a:srcRect l="41166" t="44163" r="45230" b="33309"/>
          <a:stretch/>
        </p:blipFill>
        <p:spPr bwMode="auto">
          <a:xfrm>
            <a:off x="633112" y="3599845"/>
            <a:ext cx="1411477" cy="1862639"/>
          </a:xfrm>
          <a:prstGeom prst="rect">
            <a:avLst/>
          </a:prstGeom>
          <a:ln>
            <a:noFill/>
          </a:ln>
          <a:extLst>
            <a:ext uri="{53640926-AAD7-44D8-BBD7-CCE9431645EC}">
              <a14:shadowObscured xmlns:a14="http://schemas.microsoft.com/office/drawing/2010/main"/>
            </a:ext>
          </a:extLst>
        </p:spPr>
      </p:pic>
      <p:pic>
        <p:nvPicPr>
          <p:cNvPr id="12" name="図 11"/>
          <p:cNvPicPr>
            <a:picLocks noChangeAspect="1"/>
          </p:cNvPicPr>
          <p:nvPr/>
        </p:nvPicPr>
        <p:blipFill rotWithShape="1">
          <a:blip r:embed="rId5"/>
          <a:srcRect l="1171" t="10059" r="50932" b="47650"/>
          <a:stretch/>
        </p:blipFill>
        <p:spPr>
          <a:xfrm>
            <a:off x="4594546" y="4619809"/>
            <a:ext cx="2785097" cy="2002234"/>
          </a:xfrm>
          <a:prstGeom prst="rect">
            <a:avLst/>
          </a:prstGeom>
        </p:spPr>
      </p:pic>
    </p:spTree>
    <p:extLst>
      <p:ext uri="{BB962C8B-B14F-4D97-AF65-F5344CB8AC3E}">
        <p14:creationId xmlns:p14="http://schemas.microsoft.com/office/powerpoint/2010/main" val="163391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13" grpId="0"/>
      <p:bldP spid="14" grpId="0"/>
      <p:bldP spid="9" grpId="0" animBg="1"/>
      <p:bldP spid="1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smtClean="0">
                <a:latin typeface="HGP創英角ｺﾞｼｯｸUB" pitchFamily="50" charset="-128"/>
                <a:ea typeface="HGP創英角ｺﾞｼｯｸUB" pitchFamily="50" charset="-128"/>
              </a:rPr>
              <a:t>急な病気やケガで迷ったら！</a:t>
            </a:r>
            <a:endParaRPr kumimoji="1" lang="ja-JP" altLang="en-US" sz="4500" dirty="0">
              <a:latin typeface="HGP創英角ｺﾞｼｯｸUB" pitchFamily="50" charset="-128"/>
              <a:ea typeface="HGP創英角ｺﾞｼｯｸUB" pitchFamily="50" charset="-128"/>
            </a:endParaRPr>
          </a:p>
        </p:txBody>
      </p:sp>
      <p:sp>
        <p:nvSpPr>
          <p:cNvPr id="15" name="テキスト ボックス 8"/>
          <p:cNvSpPr txBox="1"/>
          <p:nvPr/>
        </p:nvSpPr>
        <p:spPr>
          <a:xfrm>
            <a:off x="433469" y="791184"/>
            <a:ext cx="8126195" cy="7962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40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rPr>
              <a:t>看護師が</a:t>
            </a:r>
            <a:r>
              <a:rPr kumimoji="1" lang="en-US" altLang="ja-JP" sz="40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rPr>
              <a:t>24</a:t>
            </a:r>
            <a:r>
              <a:rPr kumimoji="1" lang="ja-JP" altLang="en-US" sz="4000" b="1" dirty="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rPr>
              <a:t>時間</a:t>
            </a:r>
            <a:r>
              <a:rPr kumimoji="1" lang="en-US" altLang="ja-JP" sz="4000" b="1" dirty="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rPr>
              <a:t>365</a:t>
            </a:r>
            <a:r>
              <a:rPr kumimoji="1" lang="ja-JP" altLang="en-US" sz="40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rPr>
              <a:t>日</a:t>
            </a:r>
            <a:endParaRPr kumimoji="1" lang="ja-JP" altLang="en-US" sz="4000" b="1" dirty="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endParaRPr>
          </a:p>
        </p:txBody>
      </p:sp>
      <p:sp>
        <p:nvSpPr>
          <p:cNvPr id="17" name="テキスト ボックス 1"/>
          <p:cNvSpPr txBox="1"/>
          <p:nvPr/>
        </p:nvSpPr>
        <p:spPr>
          <a:xfrm>
            <a:off x="770310" y="1521589"/>
            <a:ext cx="7778834" cy="70061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40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救急医療相談に対応します。</a:t>
            </a:r>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25" name="テキスト ボックス 6"/>
          <p:cNvSpPr txBox="1"/>
          <p:nvPr/>
        </p:nvSpPr>
        <p:spPr>
          <a:xfrm>
            <a:off x="1544552" y="5350536"/>
            <a:ext cx="6200506" cy="1463057"/>
          </a:xfrm>
          <a:prstGeom prst="rect">
            <a:avLst/>
          </a:prstGeom>
          <a:no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3000" b="1" dirty="0">
                <a:solidFill>
                  <a:schemeClr val="tx2">
                    <a:lumMod val="75000"/>
                  </a:schemeClr>
                </a:solidFill>
                <a:latin typeface="HGP創英角ｺﾞｼｯｸUB" panose="020B0900000000000000" pitchFamily="50" charset="-128"/>
                <a:ea typeface="HGP創英角ｺﾞｼｯｸUB" panose="020B0900000000000000" pitchFamily="50" charset="-128"/>
              </a:rPr>
              <a:t>ダイヤル回線または一部ＩＰ電話など</a:t>
            </a:r>
            <a:endParaRPr kumimoji="1" lang="en-US" altLang="ja-JP" sz="300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3000" b="1" dirty="0">
                <a:solidFill>
                  <a:schemeClr val="tx2">
                    <a:lumMod val="75000"/>
                  </a:schemeClr>
                </a:solidFill>
                <a:latin typeface="HGP創英角ｺﾞｼｯｸUB" panose="020B0900000000000000" pitchFamily="50" charset="-128"/>
                <a:ea typeface="HGP創英角ｺﾞｼｯｸUB" panose="020B0900000000000000" pitchFamily="50" charset="-128"/>
              </a:rPr>
              <a:t>電話がつながらないときは</a:t>
            </a:r>
            <a:endParaRPr kumimoji="1" lang="en-US" altLang="ja-JP" sz="300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3000" b="1" dirty="0">
                <a:solidFill>
                  <a:schemeClr val="tx2">
                    <a:lumMod val="75000"/>
                  </a:schemeClr>
                </a:solidFill>
                <a:latin typeface="HGP創英角ｺﾞｼｯｸUB" panose="020B0900000000000000" pitchFamily="50" charset="-128"/>
                <a:ea typeface="HGP創英角ｺﾞｼｯｸUB" panose="020B0900000000000000" pitchFamily="50" charset="-128"/>
              </a:rPr>
              <a:t>　☎</a:t>
            </a:r>
            <a:r>
              <a:rPr kumimoji="1" lang="en-US" altLang="ja-JP" sz="3000" b="1" u="sng" dirty="0">
                <a:solidFill>
                  <a:schemeClr val="tx2">
                    <a:lumMod val="75000"/>
                  </a:schemeClr>
                </a:solidFill>
                <a:latin typeface="HGP創英角ｺﾞｼｯｸUB" panose="020B0900000000000000" pitchFamily="50" charset="-128"/>
                <a:ea typeface="HGP創英角ｺﾞｼｯｸUB" panose="020B0900000000000000" pitchFamily="50" charset="-128"/>
              </a:rPr>
              <a:t>011‐272‐7119</a:t>
            </a:r>
            <a:r>
              <a:rPr kumimoji="1" lang="ja-JP" altLang="en-US" sz="3000" b="1" dirty="0">
                <a:solidFill>
                  <a:schemeClr val="tx2">
                    <a:lumMod val="75000"/>
                  </a:schemeClr>
                </a:solidFill>
                <a:latin typeface="HGP創英角ｺﾞｼｯｸUB" panose="020B0900000000000000" pitchFamily="50" charset="-128"/>
                <a:ea typeface="HGP創英角ｺﾞｼｯｸUB" panose="020B0900000000000000" pitchFamily="50" charset="-128"/>
              </a:rPr>
              <a:t>へ</a:t>
            </a:r>
            <a:endParaRPr kumimoji="1" lang="en-US" altLang="ja-JP" sz="300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6" name="テキスト ボックス 1"/>
          <p:cNvSpPr txBox="1"/>
          <p:nvPr/>
        </p:nvSpPr>
        <p:spPr>
          <a:xfrm>
            <a:off x="3290226" y="3900185"/>
            <a:ext cx="8075978" cy="70061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40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連絡先は・・・</a:t>
            </a:r>
            <a:endParaRPr kumimoji="1" lang="en-US" altLang="ja-JP" sz="400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pic>
        <p:nvPicPr>
          <p:cNvPr id="27" name="図 2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44552" y="3617516"/>
            <a:ext cx="1231487" cy="1164538"/>
          </a:xfrm>
          <a:prstGeom prst="rect">
            <a:avLst/>
          </a:prstGeom>
        </p:spPr>
      </p:pic>
      <p:pic>
        <p:nvPicPr>
          <p:cNvPr id="28" name="図 2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58807" y="3614550"/>
            <a:ext cx="1217113" cy="1166400"/>
          </a:xfrm>
          <a:prstGeom prst="rect">
            <a:avLst/>
          </a:prstGeom>
        </p:spPr>
      </p:pic>
      <p:pic>
        <p:nvPicPr>
          <p:cNvPr id="29" name="図 2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69205" y="3613446"/>
            <a:ext cx="1217115" cy="1166400"/>
          </a:xfrm>
          <a:prstGeom prst="rect">
            <a:avLst/>
          </a:prstGeom>
        </p:spPr>
      </p:pic>
      <p:pic>
        <p:nvPicPr>
          <p:cNvPr id="30" name="図 2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64006" y="3613446"/>
            <a:ext cx="1217115" cy="1166400"/>
          </a:xfrm>
          <a:prstGeom prst="rect">
            <a:avLst/>
          </a:prstGeom>
        </p:spPr>
      </p:pic>
      <p:pic>
        <p:nvPicPr>
          <p:cNvPr id="31" name="図 3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69088" y="3645345"/>
            <a:ext cx="1229441" cy="1166400"/>
          </a:xfrm>
          <a:prstGeom prst="rect">
            <a:avLst/>
          </a:prstGeom>
        </p:spPr>
      </p:pic>
      <p:sp>
        <p:nvSpPr>
          <p:cNvPr id="32" name="テキスト ボックス 1"/>
          <p:cNvSpPr txBox="1"/>
          <p:nvPr/>
        </p:nvSpPr>
        <p:spPr>
          <a:xfrm>
            <a:off x="2490111" y="4795891"/>
            <a:ext cx="4493697" cy="45573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30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救急安心センターさっぽろ</a:t>
            </a:r>
            <a:endParaRPr kumimoji="1" lang="ja-JP" altLang="en-US" sz="3000" dirty="0">
              <a:latin typeface="HGP創英角ｺﾞｼｯｸUB" panose="020B0900000000000000" pitchFamily="50" charset="-128"/>
              <a:ea typeface="HGP創英角ｺﾞｼｯｸUB" panose="020B0900000000000000" pitchFamily="50" charset="-128"/>
            </a:endParaRPr>
          </a:p>
        </p:txBody>
      </p:sp>
      <p:pic>
        <p:nvPicPr>
          <p:cNvPr id="19" name="図 1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598811" y="2243230"/>
            <a:ext cx="2061813" cy="1431233"/>
          </a:xfrm>
          <a:prstGeom prst="rect">
            <a:avLst/>
          </a:prstGeom>
        </p:spPr>
      </p:pic>
    </p:spTree>
    <p:extLst>
      <p:ext uri="{BB962C8B-B14F-4D97-AF65-F5344CB8AC3E}">
        <p14:creationId xmlns:p14="http://schemas.microsoft.com/office/powerpoint/2010/main" val="358112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ppt_w</p:attrName>
                                        </p:attrNameLst>
                                      </p:cBhvr>
                                      <p:tavLst>
                                        <p:tav tm="0" fmla="#ppt_w*sin(2.5*pi*$)">
                                          <p:val>
                                            <p:fltVal val="0"/>
                                          </p:val>
                                        </p:tav>
                                        <p:tav tm="100000">
                                          <p:val>
                                            <p:fltVal val="1"/>
                                          </p:val>
                                        </p:tav>
                                      </p:tavLst>
                                    </p:anim>
                                    <p:anim calcmode="lin" valueType="num">
                                      <p:cBhvr>
                                        <p:cTn id="31"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 calcmode="lin" valueType="num">
                                      <p:cBhvr>
                                        <p:cTn id="46" dur="1000" fill="hold"/>
                                        <p:tgtEl>
                                          <p:spTgt spid="28"/>
                                        </p:tgtEl>
                                        <p:attrNameLst>
                                          <p:attrName>style.rotation</p:attrName>
                                        </p:attrNameLst>
                                      </p:cBhvr>
                                      <p:tavLst>
                                        <p:tav tm="0">
                                          <p:val>
                                            <p:fltVal val="90"/>
                                          </p:val>
                                        </p:tav>
                                        <p:tav tm="100000">
                                          <p:val>
                                            <p:fltVal val="0"/>
                                          </p:val>
                                        </p:tav>
                                      </p:tavLst>
                                    </p:anim>
                                    <p:animEffect transition="in" filter="fade">
                                      <p:cBhvr>
                                        <p:cTn id="47" dur="1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0" fill="hold"/>
                                        <p:tgtEl>
                                          <p:spTgt spid="30"/>
                                        </p:tgtEl>
                                        <p:attrNameLst>
                                          <p:attrName>ppt_w</p:attrName>
                                        </p:attrNameLst>
                                      </p:cBhvr>
                                      <p:tavLst>
                                        <p:tav tm="0">
                                          <p:val>
                                            <p:fltVal val="0"/>
                                          </p:val>
                                        </p:tav>
                                        <p:tav tm="100000">
                                          <p:val>
                                            <p:strVal val="#ppt_w"/>
                                          </p:val>
                                        </p:tav>
                                      </p:tavLst>
                                    </p:anim>
                                    <p:anim calcmode="lin" valueType="num">
                                      <p:cBhvr>
                                        <p:cTn id="53" dur="1000" fill="hold"/>
                                        <p:tgtEl>
                                          <p:spTgt spid="30"/>
                                        </p:tgtEl>
                                        <p:attrNameLst>
                                          <p:attrName>ppt_h</p:attrName>
                                        </p:attrNameLst>
                                      </p:cBhvr>
                                      <p:tavLst>
                                        <p:tav tm="0">
                                          <p:val>
                                            <p:fltVal val="0"/>
                                          </p:val>
                                        </p:tav>
                                        <p:tav tm="100000">
                                          <p:val>
                                            <p:strVal val="#ppt_h"/>
                                          </p:val>
                                        </p:tav>
                                      </p:tavLst>
                                    </p:anim>
                                    <p:anim calcmode="lin" valueType="num">
                                      <p:cBhvr>
                                        <p:cTn id="54" dur="1000" fill="hold"/>
                                        <p:tgtEl>
                                          <p:spTgt spid="30"/>
                                        </p:tgtEl>
                                        <p:attrNameLst>
                                          <p:attrName>style.rotation</p:attrName>
                                        </p:attrNameLst>
                                      </p:cBhvr>
                                      <p:tavLst>
                                        <p:tav tm="0">
                                          <p:val>
                                            <p:fltVal val="90"/>
                                          </p:val>
                                        </p:tav>
                                        <p:tav tm="100000">
                                          <p:val>
                                            <p:fltVal val="0"/>
                                          </p:val>
                                        </p:tav>
                                      </p:tavLst>
                                    </p:anim>
                                    <p:animEffect transition="in" filter="fade">
                                      <p:cBhvr>
                                        <p:cTn id="55" dur="10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1000" fill="hold"/>
                                        <p:tgtEl>
                                          <p:spTgt spid="29"/>
                                        </p:tgtEl>
                                        <p:attrNameLst>
                                          <p:attrName>ppt_w</p:attrName>
                                        </p:attrNameLst>
                                      </p:cBhvr>
                                      <p:tavLst>
                                        <p:tav tm="0">
                                          <p:val>
                                            <p:fltVal val="0"/>
                                          </p:val>
                                        </p:tav>
                                        <p:tav tm="100000">
                                          <p:val>
                                            <p:strVal val="#ppt_w"/>
                                          </p:val>
                                        </p:tav>
                                      </p:tavLst>
                                    </p:anim>
                                    <p:anim calcmode="lin" valueType="num">
                                      <p:cBhvr>
                                        <p:cTn id="61" dur="1000" fill="hold"/>
                                        <p:tgtEl>
                                          <p:spTgt spid="29"/>
                                        </p:tgtEl>
                                        <p:attrNameLst>
                                          <p:attrName>ppt_h</p:attrName>
                                        </p:attrNameLst>
                                      </p:cBhvr>
                                      <p:tavLst>
                                        <p:tav tm="0">
                                          <p:val>
                                            <p:fltVal val="0"/>
                                          </p:val>
                                        </p:tav>
                                        <p:tav tm="100000">
                                          <p:val>
                                            <p:strVal val="#ppt_h"/>
                                          </p:val>
                                        </p:tav>
                                      </p:tavLst>
                                    </p:anim>
                                    <p:anim calcmode="lin" valueType="num">
                                      <p:cBhvr>
                                        <p:cTn id="62" dur="1000" fill="hold"/>
                                        <p:tgtEl>
                                          <p:spTgt spid="29"/>
                                        </p:tgtEl>
                                        <p:attrNameLst>
                                          <p:attrName>style.rotation</p:attrName>
                                        </p:attrNameLst>
                                      </p:cBhvr>
                                      <p:tavLst>
                                        <p:tav tm="0">
                                          <p:val>
                                            <p:fltVal val="90"/>
                                          </p:val>
                                        </p:tav>
                                        <p:tav tm="100000">
                                          <p:val>
                                            <p:fltVal val="0"/>
                                          </p:val>
                                        </p:tav>
                                      </p:tavLst>
                                    </p:anim>
                                    <p:animEffect transition="in" filter="fade">
                                      <p:cBhvr>
                                        <p:cTn id="63" dur="1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290">
                                          <p:stCondLst>
                                            <p:cond delay="0"/>
                                          </p:stCondLst>
                                        </p:cTn>
                                        <p:tgtEl>
                                          <p:spTgt spid="31"/>
                                        </p:tgtEl>
                                      </p:cBhvr>
                                    </p:animEffect>
                                    <p:anim calcmode="lin" valueType="num">
                                      <p:cBhvr>
                                        <p:cTn id="69"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0"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1"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72"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73"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74" dur="13">
                                          <p:stCondLst>
                                            <p:cond delay="325"/>
                                          </p:stCondLst>
                                        </p:cTn>
                                        <p:tgtEl>
                                          <p:spTgt spid="31"/>
                                        </p:tgtEl>
                                      </p:cBhvr>
                                      <p:to x="100000" y="60000"/>
                                    </p:animScale>
                                    <p:animScale>
                                      <p:cBhvr>
                                        <p:cTn id="75" dur="83" decel="50000">
                                          <p:stCondLst>
                                            <p:cond delay="338"/>
                                          </p:stCondLst>
                                        </p:cTn>
                                        <p:tgtEl>
                                          <p:spTgt spid="31"/>
                                        </p:tgtEl>
                                      </p:cBhvr>
                                      <p:to x="100000" y="100000"/>
                                    </p:animScale>
                                    <p:animScale>
                                      <p:cBhvr>
                                        <p:cTn id="76" dur="13">
                                          <p:stCondLst>
                                            <p:cond delay="656"/>
                                          </p:stCondLst>
                                        </p:cTn>
                                        <p:tgtEl>
                                          <p:spTgt spid="31"/>
                                        </p:tgtEl>
                                      </p:cBhvr>
                                      <p:to x="100000" y="80000"/>
                                    </p:animScale>
                                    <p:animScale>
                                      <p:cBhvr>
                                        <p:cTn id="77" dur="83" decel="50000">
                                          <p:stCondLst>
                                            <p:cond delay="669"/>
                                          </p:stCondLst>
                                        </p:cTn>
                                        <p:tgtEl>
                                          <p:spTgt spid="31"/>
                                        </p:tgtEl>
                                      </p:cBhvr>
                                      <p:to x="100000" y="100000"/>
                                    </p:animScale>
                                    <p:animScale>
                                      <p:cBhvr>
                                        <p:cTn id="78" dur="13">
                                          <p:stCondLst>
                                            <p:cond delay="821"/>
                                          </p:stCondLst>
                                        </p:cTn>
                                        <p:tgtEl>
                                          <p:spTgt spid="31"/>
                                        </p:tgtEl>
                                      </p:cBhvr>
                                      <p:to x="100000" y="90000"/>
                                    </p:animScale>
                                    <p:animScale>
                                      <p:cBhvr>
                                        <p:cTn id="79" dur="83" decel="50000">
                                          <p:stCondLst>
                                            <p:cond delay="834"/>
                                          </p:stCondLst>
                                        </p:cTn>
                                        <p:tgtEl>
                                          <p:spTgt spid="31"/>
                                        </p:tgtEl>
                                      </p:cBhvr>
                                      <p:to x="100000" y="100000"/>
                                    </p:animScale>
                                    <p:animScale>
                                      <p:cBhvr>
                                        <p:cTn id="80" dur="13">
                                          <p:stCondLst>
                                            <p:cond delay="904"/>
                                          </p:stCondLst>
                                        </p:cTn>
                                        <p:tgtEl>
                                          <p:spTgt spid="31"/>
                                        </p:tgtEl>
                                      </p:cBhvr>
                                      <p:to x="100000" y="95000"/>
                                    </p:animScale>
                                    <p:animScale>
                                      <p:cBhvr>
                                        <p:cTn id="81" dur="83" decel="50000">
                                          <p:stCondLst>
                                            <p:cond delay="917"/>
                                          </p:stCondLst>
                                        </p:cTn>
                                        <p:tgtEl>
                                          <p:spTgt spid="31"/>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1000" fill="hold"/>
                                        <p:tgtEl>
                                          <p:spTgt spid="32"/>
                                        </p:tgtEl>
                                        <p:attrNameLst>
                                          <p:attrName>ppt_x</p:attrName>
                                        </p:attrNameLst>
                                      </p:cBhvr>
                                      <p:tavLst>
                                        <p:tav tm="0">
                                          <p:val>
                                            <p:strVal val="#ppt_x"/>
                                          </p:val>
                                        </p:tav>
                                        <p:tav tm="100000">
                                          <p:val>
                                            <p:strVal val="#ppt_x"/>
                                          </p:val>
                                        </p:tav>
                                      </p:tavLst>
                                    </p:anim>
                                    <p:anim calcmode="lin" valueType="num">
                                      <p:cBhvr additive="base">
                                        <p:cTn id="87"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15" grpId="0"/>
      <p:bldP spid="17" grpId="0" animBg="1"/>
      <p:bldP spid="25" grpId="0" animBg="1"/>
      <p:bldP spid="26" grpId="0" animBg="1"/>
      <p:bldP spid="3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5516</TotalTime>
  <Words>804</Words>
  <PresentationFormat>画面に合わせる (4:3)</PresentationFormat>
  <Paragraphs>78</Paragraphs>
  <Slides>6</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HGP創英角ｺﾞｼｯｸUB</vt:lpstr>
      <vt:lpstr>HGP明朝E</vt:lpstr>
      <vt:lpstr>ＭＳ Ｐゴシック</vt:lpstr>
      <vt:lpstr>Aharoni</vt:lpstr>
      <vt:lpstr>Calibri</vt:lpstr>
      <vt:lpstr>Constantia</vt:lpstr>
      <vt:lpstr>Wingdings 2</vt:lpstr>
      <vt:lpstr>リゾート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2014-06-20T02:48:43Z</cp:lastPrinted>
  <dcterms:created xsi:type="dcterms:W3CDTF">2014-04-21T08:19:29Z</dcterms:created>
  <dcterms:modified xsi:type="dcterms:W3CDTF">2020-07-09T01:04:45Z</dcterms:modified>
</cp:coreProperties>
</file>