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327" r:id="rId2"/>
    <p:sldId id="354" r:id="rId3"/>
    <p:sldId id="360" r:id="rId4"/>
    <p:sldId id="361" r:id="rId5"/>
    <p:sldId id="362" r:id="rId6"/>
    <p:sldId id="363" r:id="rId7"/>
    <p:sldId id="364" r:id="rId8"/>
    <p:sldId id="365" r:id="rId9"/>
    <p:sldId id="366" r:id="rId10"/>
    <p:sldId id="367" r:id="rId11"/>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00"/>
    <a:srgbClr val="FF33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79215" autoAdjust="0"/>
  </p:normalViewPr>
  <p:slideViewPr>
    <p:cSldViewPr snapToGrid="0">
      <p:cViewPr varScale="1">
        <p:scale>
          <a:sx n="65" d="100"/>
          <a:sy n="65" d="100"/>
        </p:scale>
        <p:origin x="1987" y="58"/>
      </p:cViewPr>
      <p:guideLst>
        <p:guide orient="horz" pos="2160"/>
        <p:guide pos="2880"/>
      </p:guideLst>
    </p:cSldViewPr>
  </p:slideViewPr>
  <p:notesTextViewPr>
    <p:cViewPr>
      <p:scale>
        <a:sx n="130" d="100"/>
        <a:sy n="130" d="100"/>
      </p:scale>
      <p:origin x="0" y="0"/>
    </p:cViewPr>
  </p:notesTextViewPr>
  <p:sorterViewPr>
    <p:cViewPr>
      <p:scale>
        <a:sx n="100" d="100"/>
        <a:sy n="100" d="100"/>
      </p:scale>
      <p:origin x="0" y="7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6" name="ヘッダー プレースホルダー 1"/>
          <p:cNvSpPr>
            <a:spLocks noGrp="1"/>
          </p:cNvSpPr>
          <p:nvPr>
            <p:ph type="hdr" sz="quarter"/>
          </p:nvPr>
        </p:nvSpPr>
        <p:spPr>
          <a:xfrm>
            <a:off x="1" y="0"/>
            <a:ext cx="3076977" cy="512143"/>
          </a:xfrm>
          <a:prstGeom prst="rect">
            <a:avLst/>
          </a:prstGeom>
        </p:spPr>
        <p:txBody>
          <a:bodyPr vert="horz" lIns="95463" tIns="47732" rIns="95463" bIns="47732" rtlCol="0"/>
          <a:lstStyle>
            <a:lvl1pPr algn="l">
              <a:defRPr sz="1300"/>
            </a:lvl1pPr>
          </a:lstStyle>
          <a:p>
            <a:endParaRPr kumimoji="1" lang="ja-JP" altLang="en-US"/>
          </a:p>
        </p:txBody>
      </p:sp>
      <p:sp>
        <p:nvSpPr>
          <p:cNvPr id="1117" name="日付プレースホルダー 2"/>
          <p:cNvSpPr>
            <a:spLocks noGrp="1"/>
          </p:cNvSpPr>
          <p:nvPr>
            <p:ph type="dt" sz="quarter" idx="1"/>
          </p:nvPr>
        </p:nvSpPr>
        <p:spPr>
          <a:xfrm>
            <a:off x="4020650" y="0"/>
            <a:ext cx="3076976" cy="512143"/>
          </a:xfrm>
          <a:prstGeom prst="rect">
            <a:avLst/>
          </a:prstGeom>
        </p:spPr>
        <p:txBody>
          <a:bodyPr vert="horz" lIns="95463" tIns="47732" rIns="95463" bIns="47732" rtlCol="0"/>
          <a:lstStyle>
            <a:lvl1pPr algn="r">
              <a:defRPr sz="1300"/>
            </a:lvl1pPr>
          </a:lstStyle>
          <a:p>
            <a:fld id="{A794E949-DCE8-41A4-BEEC-7DE362163591}" type="datetimeFigureOut">
              <a:rPr kumimoji="1" lang="ja-JP" altLang="en-US" smtClean="0"/>
              <a:t>2025/5/29</a:t>
            </a:fld>
            <a:endParaRPr kumimoji="1" lang="ja-JP" altLang="en-US"/>
          </a:p>
        </p:txBody>
      </p:sp>
      <p:sp>
        <p:nvSpPr>
          <p:cNvPr id="1118" name="フッター プレースホルダー 3"/>
          <p:cNvSpPr>
            <a:spLocks noGrp="1"/>
          </p:cNvSpPr>
          <p:nvPr>
            <p:ph type="ftr" sz="quarter" idx="2"/>
          </p:nvPr>
        </p:nvSpPr>
        <p:spPr>
          <a:xfrm>
            <a:off x="1" y="9720824"/>
            <a:ext cx="3076977" cy="512142"/>
          </a:xfrm>
          <a:prstGeom prst="rect">
            <a:avLst/>
          </a:prstGeom>
        </p:spPr>
        <p:txBody>
          <a:bodyPr vert="horz" lIns="95463" tIns="47732" rIns="95463" bIns="47732" rtlCol="0" anchor="b"/>
          <a:lstStyle>
            <a:lvl1pPr algn="l">
              <a:defRPr sz="1300"/>
            </a:lvl1pPr>
          </a:lstStyle>
          <a:p>
            <a:endParaRPr kumimoji="1" lang="ja-JP" altLang="en-US"/>
          </a:p>
        </p:txBody>
      </p:sp>
      <p:sp>
        <p:nvSpPr>
          <p:cNvPr id="1119" name="スライド番号プレースホルダー 4"/>
          <p:cNvSpPr>
            <a:spLocks noGrp="1"/>
          </p:cNvSpPr>
          <p:nvPr>
            <p:ph type="sldNum" sz="quarter" idx="3"/>
          </p:nvPr>
        </p:nvSpPr>
        <p:spPr>
          <a:xfrm>
            <a:off x="4020650" y="9720824"/>
            <a:ext cx="3076976" cy="512142"/>
          </a:xfrm>
          <a:prstGeom prst="rect">
            <a:avLst/>
          </a:prstGeom>
        </p:spPr>
        <p:txBody>
          <a:bodyPr vert="horz" lIns="95463" tIns="47732" rIns="95463" bIns="47732" rtlCol="0" anchor="b"/>
          <a:lstStyle>
            <a:lvl1pPr algn="r">
              <a:defRPr sz="1300"/>
            </a:lvl1pPr>
          </a:lstStyle>
          <a:p>
            <a:fld id="{33B730E3-A964-495C-B972-ACFA9A0CE451}" type="slidenum">
              <a:rPr kumimoji="1" lang="ja-JP" altLang="en-US" smtClean="0"/>
              <a:t>‹#›</a:t>
            </a:fld>
            <a:endParaRPr kumimoji="1" lang="ja-JP" altLang="en-US"/>
          </a:p>
        </p:txBody>
      </p:sp>
    </p:spTree>
    <p:extLst>
      <p:ext uri="{BB962C8B-B14F-4D97-AF65-F5344CB8AC3E}">
        <p14:creationId xmlns:p14="http://schemas.microsoft.com/office/powerpoint/2010/main" val="173347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9"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1110"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3D9736A4-5650-4C25-B3C7-A386562BC414}" type="datetimeFigureOut">
              <a:rPr kumimoji="1" lang="ja-JP" altLang="en-US" smtClean="0"/>
              <a:t>2025/5/29</a:t>
            </a:fld>
            <a:endParaRPr kumimoji="1" lang="ja-JP" altLang="en-US"/>
          </a:p>
        </p:txBody>
      </p:sp>
      <p:sp>
        <p:nvSpPr>
          <p:cNvPr id="1111"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1112"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13"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1114"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a:t>
            </a:fld>
            <a:endParaRPr kumimoji="1" lang="ja-JP" altLang="en-US"/>
          </a:p>
        </p:txBody>
      </p:sp>
    </p:spTree>
    <p:extLst>
      <p:ext uri="{BB962C8B-B14F-4D97-AF65-F5344CB8AC3E}">
        <p14:creationId xmlns:p14="http://schemas.microsoft.com/office/powerpoint/2010/main" val="3109386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a:t>【</a:t>
            </a:r>
            <a:r>
              <a:rPr lang="ja-JP" altLang="en-US" dirty="0"/>
              <a:t>進行例</a:t>
            </a:r>
            <a:r>
              <a:rPr lang="en-US" altLang="ja-JP" dirty="0"/>
              <a:t>】</a:t>
            </a:r>
          </a:p>
          <a:p>
            <a:r>
              <a:rPr lang="ja-JP" altLang="en-US" dirty="0"/>
              <a:t>・毎年、雪道での転倒で多くの方が救急搬送されております。</a:t>
            </a:r>
            <a:endParaRPr lang="en-US" altLang="ja-JP" dirty="0"/>
          </a:p>
          <a:p>
            <a:r>
              <a:rPr lang="ja-JP" altLang="en-US" dirty="0"/>
              <a:t>・搬送された方の半数以上が恒例の方です。</a:t>
            </a:r>
            <a:endParaRPr lang="en-US" altLang="ja-JP" dirty="0"/>
          </a:p>
          <a:p>
            <a:r>
              <a:rPr lang="ja-JP" altLang="en-US" dirty="0"/>
              <a:t>・少しの注意で転倒事故は防げますので、転ばないコツについてお伝えします。</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1</a:t>
            </a:fld>
            <a:endParaRPr kumimoji="1" lang="ja-JP" altLang="en-US"/>
          </a:p>
        </p:txBody>
      </p:sp>
    </p:spTree>
    <p:extLst>
      <p:ext uri="{BB962C8B-B14F-4D97-AF65-F5344CB8AC3E}">
        <p14:creationId xmlns:p14="http://schemas.microsoft.com/office/powerpoint/2010/main" val="1321399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sz="1200" dirty="0">
                <a:latin typeface="+mn-ea"/>
                <a:ea typeface="+mn-ea"/>
              </a:rPr>
              <a:t>【</a:t>
            </a:r>
            <a:r>
              <a:rPr lang="ja-JP" altLang="en-US" sz="1200" dirty="0">
                <a:latin typeface="+mn-ea"/>
                <a:ea typeface="+mn-ea"/>
              </a:rPr>
              <a:t>進行例</a:t>
            </a:r>
            <a:r>
              <a:rPr lang="en-US" altLang="ja-JP" sz="1200" dirty="0">
                <a:latin typeface="+mn-ea"/>
                <a:ea typeface="+mn-ea"/>
              </a:rPr>
              <a:t>】</a:t>
            </a:r>
          </a:p>
          <a:p>
            <a:r>
              <a:rPr lang="ja-JP" altLang="en-US" sz="1200" dirty="0">
                <a:latin typeface="+mn-ea"/>
                <a:ea typeface="+mn-ea"/>
              </a:rPr>
              <a:t>・雪道での転倒防止についてまとめると、「歩き方を意識する」「危険な場所を知る」「適切な靴を選ぶ」の三点が重要になります。</a:t>
            </a:r>
            <a:endParaRPr lang="en-US" altLang="ja-JP"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a:t>
            </a:r>
            <a:r>
              <a:rPr lang="ja-JP" altLang="en-US" sz="1200" spc="-90" dirty="0">
                <a:solidFill>
                  <a:prstClr val="black"/>
                </a:solidFill>
                <a:latin typeface="+mn-ea"/>
                <a:ea typeface="+mn-ea"/>
              </a:rPr>
              <a:t>また、日頃から体を動かし、筋力やバランスを鍛えることも大切です。</a:t>
            </a:r>
            <a:endParaRPr kumimoji="1" lang="ja-JP" altLang="en-US" sz="12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a:t>
            </a:r>
            <a:r>
              <a:rPr lang="ja-JP" altLang="en-US" sz="1200" spc="-90" dirty="0">
                <a:solidFill>
                  <a:prstClr val="black"/>
                </a:solidFill>
                <a:latin typeface="+mn-ea"/>
                <a:ea typeface="+mn-ea"/>
              </a:rPr>
              <a:t>日々の生活を少し工夫し、冬を快適に暮らしましょう。</a:t>
            </a:r>
            <a:endParaRPr kumimoji="1" lang="ja-JP" altLang="en-US" sz="1200" dirty="0">
              <a:latin typeface="+mn-ea"/>
              <a:ea typeface="+mn-ea"/>
            </a:endParaRPr>
          </a:p>
          <a:p>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10</a:t>
            </a:fld>
            <a:endParaRPr kumimoji="1" lang="ja-JP" altLang="en-US"/>
          </a:p>
        </p:txBody>
      </p:sp>
    </p:spTree>
    <p:extLst>
      <p:ext uri="{BB962C8B-B14F-4D97-AF65-F5344CB8AC3E}">
        <p14:creationId xmlns:p14="http://schemas.microsoft.com/office/powerpoint/2010/main" val="133039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a:t>【</a:t>
            </a:r>
            <a:r>
              <a:rPr lang="ja-JP" altLang="en-US" dirty="0"/>
              <a:t>進行例</a:t>
            </a:r>
            <a:r>
              <a:rPr lang="en-US" altLang="ja-JP" dirty="0"/>
              <a:t>】</a:t>
            </a:r>
          </a:p>
          <a:p>
            <a:r>
              <a:rPr lang="ja-JP" altLang="en-US" dirty="0"/>
              <a:t>・雪道で滑らない歩き方のポイントは「小さな歩幅で歩く」ことです。</a:t>
            </a:r>
            <a:endParaRPr lang="en-US" altLang="ja-JP" dirty="0"/>
          </a:p>
          <a:p>
            <a:r>
              <a:rPr lang="ja-JP" altLang="en-US" dirty="0"/>
              <a:t>・歩幅が大きいと重心移動が大きくなり、転倒しやすくなります。</a:t>
            </a:r>
            <a:endParaRPr lang="en-US" altLang="ja-JP" dirty="0"/>
          </a:p>
          <a:p>
            <a:r>
              <a:rPr lang="ja-JP" altLang="en-US" dirty="0"/>
              <a:t>・滑りやすいところでは、小さな歩幅で歩きましょう。</a:t>
            </a:r>
            <a:endParaRPr lang="en-US" altLang="ja-JP" dirty="0"/>
          </a:p>
          <a:p>
            <a:r>
              <a:rPr lang="ja-JP" altLang="en-US" dirty="0"/>
              <a:t>・また「靴の裏全体をつけて歩く」ことも重要です。</a:t>
            </a:r>
            <a:endParaRPr lang="en-US" altLang="ja-JP" dirty="0"/>
          </a:p>
          <a:p>
            <a:r>
              <a:rPr lang="ja-JP" altLang="en-US" dirty="0"/>
              <a:t>・重心を前におき、できるだけ足の裏全体を路面につけるように歩きましょう。</a:t>
            </a:r>
            <a:endParaRPr lang="en-US" altLang="ja-JP" dirty="0"/>
          </a:p>
          <a:p>
            <a:r>
              <a:rPr lang="ja-JP" altLang="en-US" dirty="0"/>
              <a:t>・つるつる路面では、小さな歩幅で足の裏全体をつけて歩く「すり足」のような歩き方が有効です。</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2</a:t>
            </a:fld>
            <a:endParaRPr kumimoji="1" lang="ja-JP" altLang="en-US"/>
          </a:p>
        </p:txBody>
      </p:sp>
    </p:spTree>
    <p:extLst>
      <p:ext uri="{BB962C8B-B14F-4D97-AF65-F5344CB8AC3E}">
        <p14:creationId xmlns:p14="http://schemas.microsoft.com/office/powerpoint/2010/main" val="98963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a:t>【</a:t>
            </a:r>
            <a:r>
              <a:rPr lang="ja-JP" altLang="en-US" dirty="0"/>
              <a:t>進行例</a:t>
            </a:r>
            <a:r>
              <a:rPr lang="en-US" altLang="ja-JP" dirty="0"/>
              <a:t>】</a:t>
            </a:r>
          </a:p>
          <a:p>
            <a:r>
              <a:rPr lang="ja-JP" altLang="en-US" dirty="0"/>
              <a:t>・「焦らないで余裕をもって歩く」ことも大切です。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HGP創英角ｺﾞｼｯｸUB" panose="020B0900000000000000" pitchFamily="50" charset="-128"/>
                <a:ea typeface="HGP創英角ｺﾞｼｯｸUB" panose="020B0900000000000000" pitchFamily="50" charset="-128"/>
              </a:rPr>
              <a:t>・歩き方を理解しても、急いでいる時は忘れがちになります。</a:t>
            </a:r>
            <a:endParaRPr lang="en-US" altLang="ja-JP" sz="1200" dirty="0">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HGP創英角ｺﾞｼｯｸUB" panose="020B0900000000000000" pitchFamily="50" charset="-128"/>
                <a:ea typeface="HGP創英角ｺﾞｼｯｸUB" panose="020B0900000000000000" pitchFamily="50" charset="-128"/>
              </a:rPr>
              <a:t>・「余裕をもって」行動し、「急がず、焦らず」に歩くことが大事です。「余裕をもつこと」によって、「滑りそうな道」を見分けながら歩くことができます。</a:t>
            </a:r>
            <a:endParaRPr lang="en-US" altLang="ja-JP" sz="1200" dirty="0">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HGP創英角ｺﾞｼｯｸUB" panose="020B0900000000000000" pitchFamily="50" charset="-128"/>
                <a:ea typeface="HGP創英角ｺﾞｼｯｸUB" panose="020B0900000000000000" pitchFamily="50" charset="-128"/>
              </a:rPr>
              <a:t>・滑りそうな道を見分けることも、転倒しないためには非常に重要です。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HGP創英角ｺﾞｼｯｸUB" panose="020B0900000000000000" pitchFamily="50" charset="-128"/>
                <a:ea typeface="HGP創英角ｺﾞｼｯｸUB" panose="020B0900000000000000" pitchFamily="50" charset="-128"/>
              </a:rPr>
              <a:t>・また、歩きスマホなど、路面に対する注意力が薄れたときは転倒しやすくなりますので、注意しましょう。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HGP創英角ｺﾞｼｯｸUB" panose="020B0900000000000000" pitchFamily="50" charset="-128"/>
                <a:ea typeface="HGP創英角ｺﾞｼｯｸUB" panose="020B0900000000000000" pitchFamily="50" charset="-128"/>
              </a:rPr>
              <a:t>・さらに、歩き始める時や、歩く速さを変える時は滑りやすいため、注意が必要です。 </a:t>
            </a:r>
          </a:p>
          <a:p>
            <a:endParaRPr lang="en-US" altLang="ja-JP" dirty="0"/>
          </a:p>
          <a:p>
            <a:endParaRPr lang="en-US" altLang="ja-JP" dirty="0"/>
          </a:p>
          <a:p>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3</a:t>
            </a:fld>
            <a:endParaRPr kumimoji="1" lang="ja-JP" altLang="en-US"/>
          </a:p>
        </p:txBody>
      </p:sp>
    </p:spTree>
    <p:extLst>
      <p:ext uri="{BB962C8B-B14F-4D97-AF65-F5344CB8AC3E}">
        <p14:creationId xmlns:p14="http://schemas.microsoft.com/office/powerpoint/2010/main" val="289160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a:t>【</a:t>
            </a:r>
            <a:r>
              <a:rPr lang="ja-JP" altLang="en-US" dirty="0"/>
              <a:t>進行例</a:t>
            </a:r>
            <a:r>
              <a:rPr lang="en-US" altLang="ja-JP" dirty="0"/>
              <a:t>】</a:t>
            </a:r>
          </a:p>
          <a:p>
            <a:r>
              <a:rPr lang="ja-JP" altLang="en-US" dirty="0"/>
              <a:t>・滑りやすい場所を知ることも転倒防止に繋がります。</a:t>
            </a:r>
            <a:endParaRPr lang="en-US" altLang="ja-JP" dirty="0"/>
          </a:p>
          <a:p>
            <a:r>
              <a:rPr lang="ja-JP" altLang="en-US" dirty="0"/>
              <a:t>・一つ目は「横断歩道」です。</a:t>
            </a:r>
            <a:endParaRPr lang="en-US" altLang="ja-JP" dirty="0"/>
          </a:p>
          <a:p>
            <a:r>
              <a:rPr lang="ja-JP" altLang="en-US" dirty="0"/>
              <a:t>・横断歩道は車や人がたくさん通るところなので、道が踏み固められやすい場所です。</a:t>
            </a:r>
            <a:endParaRPr lang="en-US" altLang="ja-JP" dirty="0"/>
          </a:p>
          <a:p>
            <a:r>
              <a:rPr lang="ja-JP" altLang="en-US" dirty="0"/>
              <a:t>・自動車のタイヤの摩擦によって道路が磨かれるので、滑りやすくなります。</a:t>
            </a:r>
            <a:endParaRPr lang="en-US" altLang="ja-JP" dirty="0"/>
          </a:p>
          <a:p>
            <a:r>
              <a:rPr lang="ja-JP" altLang="en-US" dirty="0"/>
              <a:t>・また、道路や横断歩道のあるところの歩道には、緩い傾斜がついており、滑りやすいため注意が必要です。</a:t>
            </a:r>
            <a:endParaRPr lang="en-US" altLang="ja-JP" dirty="0"/>
          </a:p>
          <a:p>
            <a:r>
              <a:rPr lang="ja-JP" altLang="en-US" dirty="0"/>
              <a:t>・二つ目は「車の出入りがある歩道」です。</a:t>
            </a:r>
            <a:endParaRPr lang="en-US" altLang="ja-JP" dirty="0"/>
          </a:p>
          <a:p>
            <a:r>
              <a:rPr lang="ja-JP" altLang="en-US" dirty="0"/>
              <a:t>・車の出入りのある歩道は、雪が車に踏まれて固くなりやすく、またタイヤの摩擦で磨かれるため、滑りやすくなることがあります。</a:t>
            </a:r>
            <a:endParaRPr lang="en-US" altLang="ja-JP" dirty="0"/>
          </a:p>
          <a:p>
            <a:r>
              <a:rPr lang="ja-JP" altLang="en-US" dirty="0"/>
              <a:t>・さらに車道に出るための傾斜が歩道に設けられていることが多く、つるつる路面のときには転倒しやすくなります。</a:t>
            </a:r>
          </a:p>
          <a:p>
            <a:endParaRPr lang="ja-JP" altLang="en-US" dirty="0"/>
          </a:p>
          <a:p>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4</a:t>
            </a:fld>
            <a:endParaRPr kumimoji="1" lang="ja-JP" altLang="en-US"/>
          </a:p>
        </p:txBody>
      </p:sp>
    </p:spTree>
    <p:extLst>
      <p:ext uri="{BB962C8B-B14F-4D97-AF65-F5344CB8AC3E}">
        <p14:creationId xmlns:p14="http://schemas.microsoft.com/office/powerpoint/2010/main" val="170304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a:t>【</a:t>
            </a:r>
            <a:r>
              <a:rPr lang="ja-JP" altLang="en-US" dirty="0"/>
              <a:t>進行例</a:t>
            </a:r>
            <a:r>
              <a:rPr lang="en-US" altLang="ja-JP" dirty="0"/>
              <a:t>】</a:t>
            </a:r>
          </a:p>
          <a:p>
            <a:r>
              <a:rPr lang="ja-JP" altLang="en-US" dirty="0"/>
              <a:t>・バスやタクシーの乗降場所も、人や車で踏み固められるため、滑りやすい場所です。</a:t>
            </a:r>
            <a:endParaRPr lang="en-US" altLang="ja-JP" dirty="0"/>
          </a:p>
          <a:p>
            <a:r>
              <a:rPr lang="ja-JP" altLang="en-US" dirty="0"/>
              <a:t>・特に降車する際は、段差や通行人との接触により、転倒する可能性もあります。</a:t>
            </a:r>
            <a:endParaRPr lang="en-US" altLang="ja-JP" dirty="0"/>
          </a:p>
          <a:p>
            <a:r>
              <a:rPr lang="ja-JP" altLang="en-US" dirty="0"/>
              <a:t>・地下街や店内の出入り口も、靴についた雪や水で滑ることがあります。</a:t>
            </a:r>
            <a:endParaRPr lang="en-US" altLang="ja-JP" dirty="0"/>
          </a:p>
          <a:p>
            <a:r>
              <a:rPr lang="ja-JP" altLang="en-US" dirty="0"/>
              <a:t>・事前に雪や水を落とすことが大切です。</a:t>
            </a:r>
            <a:endParaRPr lang="en-US" altLang="ja-JP" dirty="0"/>
          </a:p>
          <a:p>
            <a:r>
              <a:rPr lang="ja-JP" altLang="en-US" dirty="0"/>
              <a:t>・また、滑り止め金具付きタイプの靴は、このような場所では滑ることもあるため、気を付けてください。</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5</a:t>
            </a:fld>
            <a:endParaRPr kumimoji="1" lang="ja-JP" altLang="en-US"/>
          </a:p>
        </p:txBody>
      </p:sp>
    </p:spTree>
    <p:extLst>
      <p:ext uri="{BB962C8B-B14F-4D97-AF65-F5344CB8AC3E}">
        <p14:creationId xmlns:p14="http://schemas.microsoft.com/office/powerpoint/2010/main" val="74712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a:t>【</a:t>
            </a:r>
            <a:r>
              <a:rPr lang="ja-JP" altLang="en-US" dirty="0"/>
              <a:t>進行例</a:t>
            </a:r>
            <a:r>
              <a:rPr lang="en-US" altLang="ja-JP" dirty="0"/>
              <a:t>】</a:t>
            </a:r>
          </a:p>
          <a:p>
            <a:r>
              <a:rPr lang="ja-JP" altLang="en-US" dirty="0"/>
              <a:t>・滑りやすい場所をまとめてみると、このようになります。</a:t>
            </a:r>
            <a:endParaRPr lang="en-US" altLang="ja-JP" dirty="0"/>
          </a:p>
          <a:p>
            <a:r>
              <a:rPr lang="ja-JP" altLang="en-US" dirty="0"/>
              <a:t>・「人や車の出入りが多く、踏み固められている場所」「段差や傾斜がある場所」「タイル張りの地下街や店内」は滑りやすいので、気をつけて下さい。</a:t>
            </a:r>
            <a:endParaRPr lang="en-US" altLang="ja-JP"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6</a:t>
            </a:fld>
            <a:endParaRPr kumimoji="1" lang="ja-JP" altLang="en-US"/>
          </a:p>
        </p:txBody>
      </p:sp>
    </p:spTree>
    <p:extLst>
      <p:ext uri="{BB962C8B-B14F-4D97-AF65-F5344CB8AC3E}">
        <p14:creationId xmlns:p14="http://schemas.microsoft.com/office/powerpoint/2010/main" val="313633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a:t>【</a:t>
            </a:r>
            <a:r>
              <a:rPr lang="ja-JP" altLang="en-US" dirty="0"/>
              <a:t>進行例</a:t>
            </a:r>
            <a:r>
              <a:rPr lang="en-US" altLang="ja-JP" dirty="0"/>
              <a:t>】</a:t>
            </a:r>
          </a:p>
          <a:p>
            <a:r>
              <a:rPr lang="ja-JP" altLang="en-US" dirty="0"/>
              <a:t>・雪道に適した冬靴を履くことも大切です。</a:t>
            </a:r>
            <a:endParaRPr lang="en-US" altLang="ja-JP" dirty="0"/>
          </a:p>
          <a:p>
            <a:r>
              <a:rPr lang="ja-JP" altLang="en-US" dirty="0"/>
              <a:t>・雪道に適した冬靴とは「靴底が滑りにくくなっているもの」「靴の中まで濡れないもの」「保温性が良いもの」を言います。</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7</a:t>
            </a:fld>
            <a:endParaRPr kumimoji="1" lang="ja-JP" altLang="en-US"/>
          </a:p>
        </p:txBody>
      </p:sp>
    </p:spTree>
    <p:extLst>
      <p:ext uri="{BB962C8B-B14F-4D97-AF65-F5344CB8AC3E}">
        <p14:creationId xmlns:p14="http://schemas.microsoft.com/office/powerpoint/2010/main" val="167023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a:t>【</a:t>
            </a:r>
            <a:r>
              <a:rPr lang="ja-JP" altLang="en-US" dirty="0"/>
              <a:t>進行例</a:t>
            </a:r>
            <a:r>
              <a:rPr lang="en-US" altLang="ja-JP" dirty="0"/>
              <a:t>】</a:t>
            </a:r>
          </a:p>
          <a:p>
            <a:r>
              <a:rPr lang="ja-JP" altLang="en-US" dirty="0"/>
              <a:t>・滑りにくい冬靴の秘密は靴底にあります。</a:t>
            </a:r>
            <a:endParaRPr lang="en-US" altLang="ja-JP" dirty="0"/>
          </a:p>
          <a:p>
            <a:r>
              <a:rPr lang="ja-JP" altLang="en-US" dirty="0"/>
              <a:t>・金属のピンや金具が付いている靴は、氷を強くひっかくため、滑りにくいです。</a:t>
            </a:r>
            <a:endParaRPr lang="en-US" altLang="ja-JP" dirty="0"/>
          </a:p>
          <a:p>
            <a:r>
              <a:rPr lang="ja-JP" altLang="en-US" dirty="0"/>
              <a:t>・但し、絨毯の上を歩く時は金具がひっかかってつまづいたり、タイルの床で滑ったりすることがあるため、注意が必要です。</a:t>
            </a:r>
            <a:endParaRPr lang="en-US" altLang="ja-JP" dirty="0"/>
          </a:p>
          <a:p>
            <a:r>
              <a:rPr lang="ja-JP" altLang="en-US" dirty="0"/>
              <a:t>・深い溝がある靴は、路面に対するグリップ力が強いため、滑りにくくなっております。</a:t>
            </a:r>
            <a:endParaRPr lang="en-US" altLang="ja-JP" dirty="0"/>
          </a:p>
          <a:p>
            <a:r>
              <a:rPr lang="ja-JP" altLang="en-US" dirty="0"/>
              <a:t>・但し、底が硬い靴は滑りやすいため、溝の深さだけではなく、靴底の柔らかさも重要です。</a:t>
            </a:r>
            <a:endParaRPr lang="en-US" altLang="ja-JP" dirty="0"/>
          </a:p>
          <a:p>
            <a:r>
              <a:rPr lang="ja-JP" altLang="en-US" dirty="0"/>
              <a:t>・また、溝に雪が詰まると滑りやすくなるため、注意してください。</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8</a:t>
            </a:fld>
            <a:endParaRPr kumimoji="1" lang="ja-JP" altLang="en-US"/>
          </a:p>
        </p:txBody>
      </p:sp>
    </p:spTree>
    <p:extLst>
      <p:ext uri="{BB962C8B-B14F-4D97-AF65-F5344CB8AC3E}">
        <p14:creationId xmlns:p14="http://schemas.microsoft.com/office/powerpoint/2010/main" val="2258893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四角形 176"/>
          <p:cNvSpPr>
            <a:spLocks noGrp="1" noRot="1" noChangeAspect="1"/>
          </p:cNvSpPr>
          <p:nvPr>
            <p:ph type="sldImg" idx="2"/>
          </p:nvPr>
        </p:nvSpPr>
        <p:spPr>
          <a:prstGeom prst="rect">
            <a:avLst/>
          </a:prstGeom>
        </p:spPr>
        <p:txBody>
          <a:bodyPr/>
          <a:lstStyle/>
          <a:p>
            <a:endParaRPr/>
          </a:p>
        </p:txBody>
      </p:sp>
      <p:sp>
        <p:nvSpPr>
          <p:cNvPr id="1156" name="四角形 177"/>
          <p:cNvSpPr>
            <a:spLocks noGrp="1"/>
          </p:cNvSpPr>
          <p:nvPr>
            <p:ph type="body" sz="quarter" idx="3"/>
          </p:nvPr>
        </p:nvSpPr>
        <p:spPr>
          <a:prstGeom prst="rect">
            <a:avLst/>
          </a:prstGeom>
        </p:spPr>
        <p:txBody>
          <a:bodyPr/>
          <a:lstStyle/>
          <a:p>
            <a:r>
              <a:rPr lang="en-US" altLang="ja-JP" dirty="0"/>
              <a:t>【</a:t>
            </a:r>
            <a:r>
              <a:rPr lang="ja-JP" altLang="en-US" dirty="0"/>
              <a:t>進行例</a:t>
            </a:r>
            <a:r>
              <a:rPr lang="en-US" altLang="ja-JP" dirty="0"/>
              <a:t>】</a:t>
            </a:r>
          </a:p>
          <a:p>
            <a:r>
              <a:rPr lang="ja-JP" altLang="en-US" dirty="0"/>
              <a:t>・柔らかいゴムを使った靴底は、路面に対する接着力が強いため、滑りにくくなっています。</a:t>
            </a:r>
            <a:endParaRPr lang="en-US" altLang="ja-JP" dirty="0"/>
          </a:p>
          <a:p>
            <a:r>
              <a:rPr lang="ja-JP" altLang="en-US" dirty="0"/>
              <a:t>・また、滑り止め材が混ざっている靴底は、ヤスリのように路面の表面をひっかくので滑りにくくなっています。</a:t>
            </a:r>
            <a:endParaRPr dirty="0"/>
          </a:p>
        </p:txBody>
      </p:sp>
      <p:sp>
        <p:nvSpPr>
          <p:cNvPr id="1157" name="四角形 178"/>
          <p:cNvSpPr>
            <a:spLocks noGrp="1"/>
          </p:cNvSpPr>
          <p:nvPr>
            <p:ph type="sldNum" sz="quarter" idx="5"/>
          </p:nvPr>
        </p:nvSpPr>
        <p:spPr>
          <a:prstGeom prst="rect">
            <a:avLst/>
          </a:prstGeom>
        </p:spPr>
        <p:txBody>
          <a:bodyPr vert="horz" lIns="95463" tIns="47732" rIns="95463" bIns="47732" rtlCol="0" anchor="b"/>
          <a:lstStyle>
            <a:lvl1pPr algn="r">
              <a:defRPr sz="1300"/>
            </a:lvl1pPr>
          </a:lstStyle>
          <a:p>
            <a:fld id="{D17DF5C7-8E41-4D76-BD9B-6A316B1D107A}" type="slidenum">
              <a:rPr kumimoji="1" lang="ja-JP" altLang="en-US" smtClean="0"/>
              <a:t>9</a:t>
            </a:fld>
            <a:endParaRPr kumimoji="1" lang="ja-JP" altLang="en-US"/>
          </a:p>
        </p:txBody>
      </p:sp>
    </p:spTree>
    <p:extLst>
      <p:ext uri="{BB962C8B-B14F-4D97-AF65-F5344CB8AC3E}">
        <p14:creationId xmlns:p14="http://schemas.microsoft.com/office/powerpoint/2010/main" val="230539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1036" name="Title 8"/>
          <p:cNvSpPr>
            <a:spLocks noGrp="1"/>
          </p:cNvSpPr>
          <p:nvPr>
            <p:ph type="ctrTitle"/>
          </p:nvPr>
        </p:nvSpPr>
        <p:spPr>
          <a:xfrm>
            <a:off x="533400" y="1371600"/>
            <a:ext cx="7851648" cy="1828800"/>
          </a:xfrm>
          <a:prstGeom prst="rect">
            <a:avLst/>
          </a:prstGeom>
          <a:ln w="9525">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03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1038" name="Date Placeholder 29"/>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39" name="Footer Placeholder 18"/>
          <p:cNvSpPr>
            <a:spLocks noGrp="1"/>
          </p:cNvSpPr>
          <p:nvPr>
            <p:ph type="ftr" sz="quarter" idx="11"/>
          </p:nvPr>
        </p:nvSpPr>
        <p:spPr>
          <a:prstGeom prst="rect">
            <a:avLst/>
          </a:prstGeom>
        </p:spPr>
        <p:txBody>
          <a:bodyPr/>
          <a:lstStyle/>
          <a:p>
            <a:endParaRPr kumimoji="1" lang="ja-JP" altLang="en-US"/>
          </a:p>
        </p:txBody>
      </p:sp>
      <p:sp>
        <p:nvSpPr>
          <p:cNvPr id="1040" name="Slide Number Placeholder 26"/>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97" name="Title 1"/>
          <p:cNvSpPr>
            <a:spLocks noGrp="1"/>
          </p:cNvSpPr>
          <p:nvPr>
            <p:ph type="title"/>
          </p:nvPr>
        </p:nvSpPr>
        <p:spPr>
          <a:prstGeom prst="rect">
            <a:avLst/>
          </a:prstGeom>
        </p:spPr>
        <p:txBody>
          <a:bodyPr/>
          <a:lstStyle/>
          <a:p>
            <a:r>
              <a:rPr kumimoji="0" lang="ja-JP" altLang="en-US"/>
              <a:t>マスター タイトルの書式設定</a:t>
            </a:r>
            <a:endParaRPr kumimoji="0" lang="en-US"/>
          </a:p>
        </p:txBody>
      </p:sp>
      <p:sp>
        <p:nvSpPr>
          <p:cNvPr id="1098" name="Vertical Text Placeholder 2"/>
          <p:cNvSpPr>
            <a:spLocks noGrp="1"/>
          </p:cNvSpPr>
          <p:nvPr>
            <p:ph type="body" orient="vert" idx="1"/>
          </p:nvPr>
        </p:nvSpPr>
        <p:spPr>
          <a:prstGeom prst="rect">
            <a:avLst/>
          </a:prstGeo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99" name="Date Placeholder 3"/>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100" name="Footer Placeholder 4"/>
          <p:cNvSpPr>
            <a:spLocks noGrp="1"/>
          </p:cNvSpPr>
          <p:nvPr>
            <p:ph type="ftr" sz="quarter" idx="11"/>
          </p:nvPr>
        </p:nvSpPr>
        <p:spPr>
          <a:prstGeom prst="rect">
            <a:avLst/>
          </a:prstGeom>
        </p:spPr>
        <p:txBody>
          <a:bodyPr/>
          <a:lstStyle/>
          <a:p>
            <a:endParaRPr kumimoji="1" lang="ja-JP" altLang="en-US"/>
          </a:p>
        </p:txBody>
      </p:sp>
      <p:sp>
        <p:nvSpPr>
          <p:cNvPr id="1101" name="Slide Number Placeholder 5"/>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03" name="Vertical Title 1"/>
          <p:cNvSpPr>
            <a:spLocks noGrp="1"/>
          </p:cNvSpPr>
          <p:nvPr>
            <p:ph type="title" orient="vert"/>
          </p:nvPr>
        </p:nvSpPr>
        <p:spPr>
          <a:xfrm>
            <a:off x="6629400" y="914401"/>
            <a:ext cx="2057400" cy="5211763"/>
          </a:xfrm>
          <a:prstGeom prst="rect">
            <a:avLst/>
          </a:prstGeom>
        </p:spPr>
        <p:txBody>
          <a:bodyPr vert="eaVert"/>
          <a:lstStyle/>
          <a:p>
            <a:r>
              <a:rPr kumimoji="0" lang="ja-JP" altLang="en-US"/>
              <a:t>マスター タイトルの書式設定</a:t>
            </a:r>
            <a:endParaRPr kumimoji="0" lang="en-US"/>
          </a:p>
        </p:txBody>
      </p:sp>
      <p:sp>
        <p:nvSpPr>
          <p:cNvPr id="1104"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05" name="Date Placeholder 3"/>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106" name="Footer Placeholder 4"/>
          <p:cNvSpPr>
            <a:spLocks noGrp="1"/>
          </p:cNvSpPr>
          <p:nvPr>
            <p:ph type="ftr" sz="quarter" idx="11"/>
          </p:nvPr>
        </p:nvSpPr>
        <p:spPr>
          <a:prstGeom prst="rect">
            <a:avLst/>
          </a:prstGeom>
        </p:spPr>
        <p:txBody>
          <a:bodyPr/>
          <a:lstStyle/>
          <a:p>
            <a:endParaRPr kumimoji="1" lang="ja-JP" altLang="en-US"/>
          </a:p>
        </p:txBody>
      </p:sp>
      <p:sp>
        <p:nvSpPr>
          <p:cNvPr id="1107" name="Slide Number Placeholder 5"/>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2" name="Title 1"/>
          <p:cNvSpPr>
            <a:spLocks noGrp="1"/>
          </p:cNvSpPr>
          <p:nvPr>
            <p:ph type="title"/>
          </p:nvPr>
        </p:nvSpPr>
        <p:spPr>
          <a:prstGeom prst="rect">
            <a:avLst/>
          </a:prstGeom>
        </p:spPr>
        <p:txBody>
          <a:bodyPr/>
          <a:lstStyle/>
          <a:p>
            <a:r>
              <a:rPr kumimoji="0" lang="ja-JP" altLang="en-US"/>
              <a:t>マスター タイトルの書式設定</a:t>
            </a:r>
            <a:endParaRPr kumimoji="0" lang="en-US"/>
          </a:p>
        </p:txBody>
      </p:sp>
      <p:sp>
        <p:nvSpPr>
          <p:cNvPr id="1043" name="Content Placeholder 2"/>
          <p:cNvSpPr>
            <a:spLocks noGrp="1"/>
          </p:cNvSpPr>
          <p:nvPr>
            <p:ph idx="1"/>
          </p:nvPr>
        </p:nvSpPr>
        <p:spPr>
          <a:prstGeom prst="rect">
            <a:avLst/>
          </a:prstGeo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44" name="Date Placeholder 3"/>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45" name="Footer Placeholder 4"/>
          <p:cNvSpPr>
            <a:spLocks noGrp="1"/>
          </p:cNvSpPr>
          <p:nvPr>
            <p:ph type="ftr" sz="quarter" idx="11"/>
          </p:nvPr>
        </p:nvSpPr>
        <p:spPr>
          <a:prstGeom prst="rect">
            <a:avLst/>
          </a:prstGeom>
        </p:spPr>
        <p:txBody>
          <a:bodyPr/>
          <a:lstStyle/>
          <a:p>
            <a:endParaRPr kumimoji="1" lang="ja-JP" altLang="en-US"/>
          </a:p>
        </p:txBody>
      </p:sp>
      <p:sp>
        <p:nvSpPr>
          <p:cNvPr id="1046" name="Slide Number Placeholder 5"/>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1048" name="Title 1"/>
          <p:cNvSpPr>
            <a:spLocks noGrp="1"/>
          </p:cNvSpPr>
          <p:nvPr>
            <p:ph type="title"/>
          </p:nvPr>
        </p:nvSpPr>
        <p:spPr>
          <a:xfrm>
            <a:off x="530352" y="1316736"/>
            <a:ext cx="7772400" cy="1362456"/>
          </a:xfrm>
          <a:prstGeom prst="rect">
            <a:avLst/>
          </a:prstGeom>
          <a:ln w="9525">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a:t>マスター タイトルの書式設定</a:t>
            </a:r>
            <a:endParaRPr kumimoji="0" lang="en-US"/>
          </a:p>
        </p:txBody>
      </p:sp>
      <p:sp>
        <p:nvSpPr>
          <p:cNvPr id="1049" name="Text Placeholder 2"/>
          <p:cNvSpPr>
            <a:spLocks noGrp="1"/>
          </p:cNvSpPr>
          <p:nvPr>
            <p:ph type="body" idx="1"/>
          </p:nvPr>
        </p:nvSpPr>
        <p:spPr>
          <a:xfrm>
            <a:off x="530352" y="2704664"/>
            <a:ext cx="77724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1050" name="Date Placeholder 3"/>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51" name="Footer Placeholder 4"/>
          <p:cNvSpPr>
            <a:spLocks noGrp="1"/>
          </p:cNvSpPr>
          <p:nvPr>
            <p:ph type="ftr" sz="quarter" idx="11"/>
          </p:nvPr>
        </p:nvSpPr>
        <p:spPr>
          <a:prstGeom prst="rect">
            <a:avLst/>
          </a:prstGeom>
        </p:spPr>
        <p:txBody>
          <a:bodyPr/>
          <a:lstStyle/>
          <a:p>
            <a:endParaRPr kumimoji="1" lang="ja-JP" altLang="en-US"/>
          </a:p>
        </p:txBody>
      </p:sp>
      <p:sp>
        <p:nvSpPr>
          <p:cNvPr id="1052" name="Slide Number Placeholder 5"/>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54" name="Title 1"/>
          <p:cNvSpPr>
            <a:spLocks noGrp="1"/>
          </p:cNvSpPr>
          <p:nvPr>
            <p:ph type="title"/>
          </p:nvPr>
        </p:nvSpPr>
        <p:spPr>
          <a:xfrm>
            <a:off x="457200" y="704088"/>
            <a:ext cx="8229600" cy="1143000"/>
          </a:xfrm>
          <a:prstGeom prst="rect">
            <a:avLst/>
          </a:prstGeom>
        </p:spPr>
        <p:txBody>
          <a:bodyPr/>
          <a:lstStyle/>
          <a:p>
            <a:r>
              <a:rPr kumimoji="0" lang="ja-JP" altLang="en-US"/>
              <a:t>マスター タイトルの書式設定</a:t>
            </a:r>
            <a:endParaRPr kumimoji="0" lang="en-US"/>
          </a:p>
        </p:txBody>
      </p:sp>
      <p:sp>
        <p:nvSpPr>
          <p:cNvPr id="1055"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56"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57" name="Date Placeholder 4"/>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58" name="Footer Placeholder 5"/>
          <p:cNvSpPr>
            <a:spLocks noGrp="1"/>
          </p:cNvSpPr>
          <p:nvPr>
            <p:ph type="ftr" sz="quarter" idx="11"/>
          </p:nvPr>
        </p:nvSpPr>
        <p:spPr>
          <a:prstGeom prst="rect">
            <a:avLst/>
          </a:prstGeom>
        </p:spPr>
        <p:txBody>
          <a:bodyPr/>
          <a:lstStyle/>
          <a:p>
            <a:endParaRPr kumimoji="1" lang="ja-JP" altLang="en-US"/>
          </a:p>
        </p:txBody>
      </p:sp>
      <p:sp>
        <p:nvSpPr>
          <p:cNvPr id="1059" name="Slide Number Placeholder 6"/>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1"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ja-JP" altLang="en-US"/>
              <a:t>マスター タイトルの書式設定</a:t>
            </a:r>
            <a:endParaRPr kumimoji="0" lang="en-US"/>
          </a:p>
        </p:txBody>
      </p:sp>
      <p:sp>
        <p:nvSpPr>
          <p:cNvPr id="1062"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1063"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1064"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65"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66" name="Date Placeholder 6"/>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67" name="Footer Placeholder 7"/>
          <p:cNvSpPr>
            <a:spLocks noGrp="1"/>
          </p:cNvSpPr>
          <p:nvPr>
            <p:ph type="ftr" sz="quarter" idx="11"/>
          </p:nvPr>
        </p:nvSpPr>
        <p:spPr>
          <a:prstGeom prst="rect">
            <a:avLst/>
          </a:prstGeom>
        </p:spPr>
        <p:txBody>
          <a:bodyPr/>
          <a:lstStyle/>
          <a:p>
            <a:endParaRPr kumimoji="1" lang="ja-JP" altLang="en-US"/>
          </a:p>
        </p:txBody>
      </p:sp>
      <p:sp>
        <p:nvSpPr>
          <p:cNvPr id="1068" name="Slide Number Placeholder 8"/>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0" name="Title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1071" name="Date Placeholder 2"/>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72" name="Footer Placeholder 3"/>
          <p:cNvSpPr>
            <a:spLocks noGrp="1"/>
          </p:cNvSpPr>
          <p:nvPr>
            <p:ph type="ftr" sz="quarter" idx="11"/>
          </p:nvPr>
        </p:nvSpPr>
        <p:spPr>
          <a:prstGeom prst="rect">
            <a:avLst/>
          </a:prstGeom>
        </p:spPr>
        <p:txBody>
          <a:bodyPr/>
          <a:lstStyle/>
          <a:p>
            <a:endParaRPr kumimoji="1" lang="ja-JP" altLang="en-US"/>
          </a:p>
        </p:txBody>
      </p:sp>
      <p:sp>
        <p:nvSpPr>
          <p:cNvPr id="1073" name="Slide Number Placeholder 4"/>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5" name="Date Placeholder 1"/>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76" name="Footer Placeholder 2"/>
          <p:cNvSpPr>
            <a:spLocks noGrp="1"/>
          </p:cNvSpPr>
          <p:nvPr>
            <p:ph type="ftr" sz="quarter" idx="11"/>
          </p:nvPr>
        </p:nvSpPr>
        <p:spPr>
          <a:prstGeom prst="rect">
            <a:avLst/>
          </a:prstGeom>
        </p:spPr>
        <p:txBody>
          <a:bodyPr/>
          <a:lstStyle/>
          <a:p>
            <a:endParaRPr kumimoji="1" lang="ja-JP" altLang="en-US"/>
          </a:p>
        </p:txBody>
      </p:sp>
      <p:sp>
        <p:nvSpPr>
          <p:cNvPr id="1077" name="Slide Number Placeholder 3"/>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9"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a:t>マスター タイトルの書式設定</a:t>
            </a:r>
            <a:endParaRPr kumimoji="0" lang="en-US"/>
          </a:p>
        </p:txBody>
      </p:sp>
      <p:sp>
        <p:nvSpPr>
          <p:cNvPr id="1080"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a:t>マスター テキストの書式設定</a:t>
            </a:r>
          </a:p>
        </p:txBody>
      </p:sp>
      <p:sp>
        <p:nvSpPr>
          <p:cNvPr id="1081"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82" name="Date Placeholder 4"/>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83" name="Footer Placeholder 5"/>
          <p:cNvSpPr>
            <a:spLocks noGrp="1"/>
          </p:cNvSpPr>
          <p:nvPr>
            <p:ph type="ftr" sz="quarter" idx="11"/>
          </p:nvPr>
        </p:nvSpPr>
        <p:spPr>
          <a:prstGeom prst="rect">
            <a:avLst/>
          </a:prstGeom>
        </p:spPr>
        <p:txBody>
          <a:bodyPr/>
          <a:lstStyle/>
          <a:p>
            <a:endParaRPr kumimoji="1" lang="ja-JP" altLang="en-US"/>
          </a:p>
        </p:txBody>
      </p:sp>
      <p:sp>
        <p:nvSpPr>
          <p:cNvPr id="1084" name="Slide Number Placeholder 6"/>
          <p:cNvSpPr>
            <a:spLocks noGrp="1"/>
          </p:cNvSpPr>
          <p:nvPr>
            <p:ph type="sldNum" sz="quarter" idx="12"/>
          </p:nvPr>
        </p:nvSpPr>
        <p:spPr>
          <a:prstGeom prst="rect">
            <a:avLst/>
          </a:prstGeom>
        </p:spPr>
        <p:txBody>
          <a:bodyPr/>
          <a:lstStyle/>
          <a:p>
            <a:fld id="{B84BF67C-6FE9-4FDD-BE44-268345425DAF}"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086"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87"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88"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2"/>
                </a:solidFill>
              </a:defRPr>
            </a:lvl1pPr>
          </a:lstStyle>
          <a:p>
            <a:r>
              <a:rPr kumimoji="0" lang="ja-JP" altLang="en-US"/>
              <a:t>マスター タイトルの書式設定</a:t>
            </a:r>
            <a:endParaRPr kumimoji="0" lang="en-US"/>
          </a:p>
        </p:txBody>
      </p:sp>
      <p:sp>
        <p:nvSpPr>
          <p:cNvPr id="1089"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1090" name="Date Placeholder 4"/>
          <p:cNvSpPr>
            <a:spLocks noGrp="1"/>
          </p:cNvSpPr>
          <p:nvPr>
            <p:ph type="dt" sz="half" idx="10"/>
          </p:nvPr>
        </p:nvSpPr>
        <p:spPr>
          <a:prstGeom prst="rect">
            <a:avLst/>
          </a:prstGeom>
        </p:spPr>
        <p:txBody>
          <a:bodyPr/>
          <a:lstStyle/>
          <a:p>
            <a:fld id="{E44E8D65-294A-49C0-BE4A-808C2572D0F2}" type="datetimeFigureOut">
              <a:rPr kumimoji="1" lang="ja-JP" altLang="en-US" smtClean="0"/>
              <a:t>2025/5/29</a:t>
            </a:fld>
            <a:endParaRPr kumimoji="1" lang="ja-JP" altLang="en-US"/>
          </a:p>
        </p:txBody>
      </p:sp>
      <p:sp>
        <p:nvSpPr>
          <p:cNvPr id="1091" name="Footer Placeholder 5"/>
          <p:cNvSpPr>
            <a:spLocks noGrp="1"/>
          </p:cNvSpPr>
          <p:nvPr>
            <p:ph type="ftr" sz="quarter" idx="11"/>
          </p:nvPr>
        </p:nvSpPr>
        <p:spPr>
          <a:prstGeom prst="rect">
            <a:avLst/>
          </a:prstGeom>
        </p:spPr>
        <p:txBody>
          <a:bodyPr/>
          <a:lstStyle/>
          <a:p>
            <a:endParaRPr kumimoji="1" lang="ja-JP" altLang="en-US"/>
          </a:p>
        </p:txBody>
      </p:sp>
      <p:sp>
        <p:nvSpPr>
          <p:cNvPr id="1092" name="Slide Number Placeholder 6"/>
          <p:cNvSpPr>
            <a:spLocks noGrp="1"/>
          </p:cNvSpPr>
          <p:nvPr>
            <p:ph type="sldNum" sz="quarter" idx="12"/>
          </p:nvPr>
        </p:nvSpPr>
        <p:spPr>
          <a:xfrm>
            <a:off x="8077200" y="6356350"/>
            <a:ext cx="609600" cy="365125"/>
          </a:xfrm>
          <a:prstGeom prst="rect">
            <a:avLst/>
          </a:prstGeom>
        </p:spPr>
        <p:txBody>
          <a:bodyPr/>
          <a:lstStyle/>
          <a:p>
            <a:fld id="{B84BF67C-6FE9-4FDD-BE44-268345425DAF}" type="slidenum">
              <a:rPr kumimoji="1" lang="ja-JP" altLang="en-US" smtClean="0"/>
              <a:t>‹#›</a:t>
            </a:fld>
            <a:endParaRPr kumimoji="1" lang="ja-JP" altLang="en-US"/>
          </a:p>
        </p:txBody>
      </p:sp>
      <p:sp>
        <p:nvSpPr>
          <p:cNvPr id="109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a:t>アイコンをクリックして図を追加</a:t>
            </a:r>
            <a:endParaRPr kumimoji="0" lang="en-US" dirty="0"/>
          </a:p>
        </p:txBody>
      </p:sp>
      <p:sp>
        <p:nvSpPr>
          <p:cNvPr id="1094" name="Freeform 9"/>
          <p:cNvSpPr/>
          <p:nvPr/>
        </p:nvSpPr>
        <p:spPr>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95" name="Freeform 10"/>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5" name="Freeform 6"/>
          <p:cNvSpPr/>
          <p:nvPr/>
        </p:nvSpPr>
        <p:spPr>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26" name="Freeform 7"/>
          <p:cNvSpPr/>
          <p:nvPr/>
        </p:nvSpPr>
        <p:spPr>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027"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a:t>マスター タイトルの書式設定</a:t>
            </a:r>
            <a:endParaRPr kumimoji="0" lang="en-US"/>
          </a:p>
        </p:txBody>
      </p:sp>
      <p:sp>
        <p:nvSpPr>
          <p:cNvPr id="1028"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029"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44E8D65-294A-49C0-BE4A-808C2572D0F2}" type="datetimeFigureOut">
              <a:rPr kumimoji="1" lang="ja-JP" altLang="en-US" smtClean="0"/>
              <a:t>2025/5/29</a:t>
            </a:fld>
            <a:endParaRPr kumimoji="1" lang="ja-JP" altLang="en-US"/>
          </a:p>
        </p:txBody>
      </p:sp>
      <p:sp>
        <p:nvSpPr>
          <p:cNvPr id="1030"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031"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4BF67C-6FE9-4FDD-BE44-268345425DAF}" type="slidenum">
              <a:rPr kumimoji="1" lang="ja-JP" altLang="en-US" smtClean="0"/>
              <a:t>‹#›</a:t>
            </a:fld>
            <a:endParaRPr kumimoji="1" lang="ja-JP" altLang="en-US"/>
          </a:p>
        </p:txBody>
      </p:sp>
      <p:grpSp>
        <p:nvGrpSpPr>
          <p:cNvPr id="1032" name="Group 1"/>
          <p:cNvGrpSpPr/>
          <p:nvPr/>
        </p:nvGrpSpPr>
        <p:grpSpPr>
          <a:xfrm>
            <a:off x="-19017" y="202408"/>
            <a:ext cx="9180548" cy="649224"/>
            <a:chOff x="-19045" y="216550"/>
            <a:chExt cx="9180548" cy="649224"/>
          </a:xfrm>
        </p:grpSpPr>
        <p:sp>
          <p:nvSpPr>
            <p:cNvPr id="1033" name="Freeform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34" name="Freeform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75803" y="93387"/>
            <a:ext cx="5500224" cy="861774"/>
          </a:xfrm>
          <a:prstGeom prst="rect">
            <a:avLst/>
          </a:prstGeom>
          <a:noFill/>
        </p:spPr>
        <p:txBody>
          <a:bodyPr wrap="none" rtlCol="0">
            <a:spAutoFit/>
          </a:bodyPr>
          <a:lstStyle/>
          <a:p>
            <a:pPr algn="r"/>
            <a:r>
              <a:rPr kumimoji="1" lang="ja-JP" altLang="en-US" sz="5000" dirty="0">
                <a:solidFill>
                  <a:srgbClr val="FF0000"/>
                </a:solidFill>
                <a:latin typeface="HGP創英角ｺﾞｼｯｸUB" pitchFamily="50" charset="-128"/>
                <a:ea typeface="HGP創英角ｺﾞｼｯｸUB" pitchFamily="50" charset="-128"/>
              </a:rPr>
              <a:t>雪道</a:t>
            </a:r>
            <a:r>
              <a:rPr kumimoji="1" lang="ja-JP" altLang="en-US" sz="5000" dirty="0">
                <a:latin typeface="HGP創英角ｺﾞｼｯｸUB" pitchFamily="50" charset="-128"/>
                <a:ea typeface="HGP創英角ｺﾞｼｯｸUB" pitchFamily="50" charset="-128"/>
              </a:rPr>
              <a:t>で転ばないコツ</a:t>
            </a:r>
          </a:p>
        </p:txBody>
      </p:sp>
      <p:sp>
        <p:nvSpPr>
          <p:cNvPr id="7" name="正方形/長方形 6"/>
          <p:cNvSpPr/>
          <p:nvPr/>
        </p:nvSpPr>
        <p:spPr>
          <a:xfrm>
            <a:off x="645055" y="3397894"/>
            <a:ext cx="7709236" cy="1153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a:solidFill>
                  <a:prstClr val="black"/>
                </a:solidFill>
                <a:latin typeface="HGP創英角ｺﾞｼｯｸUB" pitchFamily="50" charset="-128"/>
                <a:ea typeface="HGP創英角ｺﾞｼｯｸUB" pitchFamily="50" charset="-128"/>
              </a:rPr>
              <a:t>少しの注意で転倒事故は防げますので、転ばないコツについてお伝えします。</a:t>
            </a:r>
            <a:endParaRPr kumimoji="1" lang="ja-JP" altLang="en-US" dirty="0"/>
          </a:p>
        </p:txBody>
      </p:sp>
      <p:sp>
        <p:nvSpPr>
          <p:cNvPr id="8" name="テキスト ボックス 8"/>
          <p:cNvSpPr txBox="1"/>
          <p:nvPr/>
        </p:nvSpPr>
        <p:spPr>
          <a:xfrm>
            <a:off x="5038326" y="535433"/>
            <a:ext cx="4248278" cy="1169551"/>
          </a:xfrm>
          <a:prstGeom prst="rect">
            <a:avLst/>
          </a:prstGeom>
          <a:noFill/>
        </p:spPr>
        <p:txBody>
          <a:bodyPr wrap="none" rtlCol="0">
            <a:spAutoFit/>
          </a:bodyPr>
          <a:lstStyle/>
          <a:p>
            <a:pPr algn="r"/>
            <a:r>
              <a:rPr kumimoji="1" lang="ja-JP" altLang="en-US" sz="7000" dirty="0">
                <a:latin typeface="HGP創英角ｺﾞｼｯｸUB" pitchFamily="50" charset="-128"/>
                <a:ea typeface="HGP創英角ｺﾞｼｯｸUB" pitchFamily="50" charset="-128"/>
              </a:rPr>
              <a:t>教えます！</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475915">
            <a:off x="7088360" y="4673221"/>
            <a:ext cx="1176528" cy="1688592"/>
          </a:xfrm>
          <a:prstGeom prst="rect">
            <a:avLst/>
          </a:prstGeom>
        </p:spPr>
      </p:pic>
      <p:grpSp>
        <p:nvGrpSpPr>
          <p:cNvPr id="3" name="グループ化 2"/>
          <p:cNvGrpSpPr/>
          <p:nvPr/>
        </p:nvGrpSpPr>
        <p:grpSpPr>
          <a:xfrm>
            <a:off x="455696" y="1704985"/>
            <a:ext cx="8352928" cy="4925218"/>
            <a:chOff x="455696" y="1704985"/>
            <a:chExt cx="8352928" cy="4925218"/>
          </a:xfrm>
        </p:grpSpPr>
        <p:sp>
          <p:nvSpPr>
            <p:cNvPr id="1148" name="角丸四角形 5"/>
            <p:cNvSpPr/>
            <p:nvPr/>
          </p:nvSpPr>
          <p:spPr>
            <a:xfrm>
              <a:off x="455696" y="1704985"/>
              <a:ext cx="8352928"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a:solidFill>
                    <a:schemeClr val="tx1"/>
                  </a:solidFill>
                  <a:latin typeface="HGP創英角ｺﾞｼｯｸUB" pitchFamily="50" charset="-128"/>
                  <a:ea typeface="HGP創英角ｺﾞｼｯｸUB" pitchFamily="50" charset="-128"/>
                </a:rPr>
                <a:t>　</a:t>
              </a:r>
            </a:p>
          </p:txBody>
        </p:sp>
        <p:sp>
          <p:nvSpPr>
            <p:cNvPr id="9" name="正方形/長方形 8"/>
            <p:cNvSpPr/>
            <p:nvPr/>
          </p:nvSpPr>
          <p:spPr>
            <a:xfrm>
              <a:off x="645055" y="1856730"/>
              <a:ext cx="8072918" cy="1025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a:solidFill>
                    <a:prstClr val="black"/>
                  </a:solidFill>
                  <a:latin typeface="HGP創英角ｺﾞｼｯｸUB" pitchFamily="50" charset="-128"/>
                  <a:ea typeface="HGP創英角ｺﾞｼｯｸUB" pitchFamily="50" charset="-128"/>
                </a:rPr>
                <a:t>雪道での転倒で多くの方が救急搬送されており、</a:t>
              </a:r>
              <a:endParaRPr kumimoji="1" lang="ja-JP" altLang="en-US" dirty="0"/>
            </a:p>
          </p:txBody>
        </p:sp>
      </p:grpSp>
      <p:sp>
        <p:nvSpPr>
          <p:cNvPr id="10" name="正方形/長方形 9"/>
          <p:cNvSpPr/>
          <p:nvPr/>
        </p:nvSpPr>
        <p:spPr>
          <a:xfrm>
            <a:off x="645055" y="2848290"/>
            <a:ext cx="8072918" cy="67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a:solidFill>
                  <a:prstClr val="black"/>
                </a:solidFill>
                <a:latin typeface="HGP創英角ｺﾞｼｯｸUB" pitchFamily="50" charset="-128"/>
                <a:ea typeface="HGP創英角ｺﾞｼｯｸUB" pitchFamily="50" charset="-128"/>
              </a:rPr>
              <a:t>その半数以上が</a:t>
            </a:r>
            <a:r>
              <a:rPr lang="ja-JP" altLang="en-US" sz="3800" spc="-90" dirty="0">
                <a:solidFill>
                  <a:srgbClr val="FF0000"/>
                </a:solidFill>
                <a:latin typeface="HGP創英角ｺﾞｼｯｸUB" pitchFamily="50" charset="-128"/>
                <a:ea typeface="HGP創英角ｺﾞｼｯｸUB" pitchFamily="50" charset="-128"/>
              </a:rPr>
              <a:t>高齢の方</a:t>
            </a:r>
            <a:r>
              <a:rPr lang="ja-JP" altLang="en-US" sz="3800" spc="-90" dirty="0">
                <a:solidFill>
                  <a:prstClr val="black"/>
                </a:solidFill>
                <a:latin typeface="HGP創英角ｺﾞｼｯｸUB" pitchFamily="50" charset="-128"/>
                <a:ea typeface="HGP創英角ｺﾞｼｯｸUB" pitchFamily="50" charset="-128"/>
              </a:rPr>
              <a:t>です。</a:t>
            </a:r>
            <a:endParaRPr kumimoji="1" lang="ja-JP" altLang="en-US" dirty="0"/>
          </a:p>
        </p:txBody>
      </p:sp>
    </p:spTree>
    <p:extLst>
      <p:ext uri="{BB962C8B-B14F-4D97-AF65-F5344CB8AC3E}">
        <p14:creationId xmlns:p14="http://schemas.microsoft.com/office/powerpoint/2010/main" val="96813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wipe(down)">
                                      <p:cBhvr>
                                        <p:cTn id="7" dur="2000"/>
                                        <p:tgtEl>
                                          <p:spTgt spid="11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6.11111E-6 -2.96296E-6 L -0.27848 0.29699 L -0.50921 0.26806 L -0.91494 0.22708 L -1.08421 0.1044 L -0.8047 0.06042 L -0.68195 0.24074 " pathEditMode="relative" ptsTypes="AAAAAAA">
                                      <p:cBhvr>
                                        <p:cTn id="33" dur="1000" fill="hold"/>
                                        <p:tgtEl>
                                          <p:spTgt spid="2"/>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1000"/>
                                        <p:tgtEl>
                                          <p:spTgt spid="2"/>
                                        </p:tgtEl>
                                        <p:attrNameLst>
                                          <p:attrName>ppt_x</p:attrName>
                                        </p:attrNameLst>
                                      </p:cBhvr>
                                      <p:tavLst>
                                        <p:tav tm="0">
                                          <p:val>
                                            <p:strVal val="ppt_x"/>
                                          </p:val>
                                        </p:tav>
                                        <p:tav tm="100000">
                                          <p:val>
                                            <p:strVal val="ppt_x"/>
                                          </p:val>
                                        </p:tav>
                                      </p:tavLst>
                                    </p:anim>
                                    <p:anim calcmode="lin" valueType="num">
                                      <p:cBhvr additive="base">
                                        <p:cTn id="38" dur="1000"/>
                                        <p:tgtEl>
                                          <p:spTgt spid="2"/>
                                        </p:tgtEl>
                                        <p:attrNameLst>
                                          <p:attrName>ppt_y</p:attrName>
                                        </p:attrNameLst>
                                      </p:cBhvr>
                                      <p:tavLst>
                                        <p:tav tm="0">
                                          <p:val>
                                            <p:strVal val="ppt_y"/>
                                          </p:val>
                                        </p:tav>
                                        <p:tav tm="100000">
                                          <p:val>
                                            <p:strVal val="1+ppt_h/2"/>
                                          </p:val>
                                        </p:tav>
                                      </p:tavLst>
                                    </p:anim>
                                    <p:set>
                                      <p:cBhvr>
                                        <p:cTn id="3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 name="角丸四角形 5"/>
          <p:cNvSpPr/>
          <p:nvPr/>
        </p:nvSpPr>
        <p:spPr>
          <a:xfrm>
            <a:off x="455696" y="244549"/>
            <a:ext cx="8352928" cy="6385654"/>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a:solidFill>
                  <a:schemeClr val="tx1"/>
                </a:solidFill>
                <a:latin typeface="HGP創英角ｺﾞｼｯｸUB" pitchFamily="50" charset="-128"/>
                <a:ea typeface="HGP創英角ｺﾞｼｯｸUB" pitchFamily="50" charset="-128"/>
              </a:rPr>
              <a:t>　</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492" y="5038566"/>
            <a:ext cx="1019725" cy="1508344"/>
          </a:xfrm>
          <a:prstGeom prst="rect">
            <a:avLst/>
          </a:prstGeom>
        </p:spPr>
      </p:pic>
      <p:sp>
        <p:nvSpPr>
          <p:cNvPr id="7" name="正方形/長方形 6"/>
          <p:cNvSpPr/>
          <p:nvPr/>
        </p:nvSpPr>
        <p:spPr>
          <a:xfrm>
            <a:off x="658874" y="4134823"/>
            <a:ext cx="7709236" cy="1153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a:solidFill>
                  <a:prstClr val="black"/>
                </a:solidFill>
                <a:latin typeface="HGP創英角ｺﾞｼｯｸUB" pitchFamily="50" charset="-128"/>
                <a:ea typeface="HGP創英角ｺﾞｼｯｸUB" pitchFamily="50" charset="-128"/>
              </a:rPr>
              <a:t>日々の生活を少し工夫し、冬を快適に暮らしましょう。</a:t>
            </a:r>
            <a:endParaRPr kumimoji="1" lang="ja-JP" altLang="en-US" dirty="0"/>
          </a:p>
        </p:txBody>
      </p:sp>
      <p:sp>
        <p:nvSpPr>
          <p:cNvPr id="9" name="正方形/長方形 8"/>
          <p:cNvSpPr/>
          <p:nvPr/>
        </p:nvSpPr>
        <p:spPr>
          <a:xfrm>
            <a:off x="645055" y="351646"/>
            <a:ext cx="8072918" cy="796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a:solidFill>
                  <a:prstClr val="black"/>
                </a:solidFill>
                <a:latin typeface="HGP創英角ｺﾞｼｯｸUB" pitchFamily="50" charset="-128"/>
                <a:ea typeface="HGP創英角ｺﾞｼｯｸUB" pitchFamily="50" charset="-128"/>
              </a:rPr>
              <a:t>雪道で転んでケガをしないためには、</a:t>
            </a:r>
            <a:endParaRPr kumimoji="1" lang="ja-JP" altLang="en-US" dirty="0"/>
          </a:p>
        </p:txBody>
      </p:sp>
      <p:sp>
        <p:nvSpPr>
          <p:cNvPr id="10" name="正方形/長方形 9"/>
          <p:cNvSpPr/>
          <p:nvPr/>
        </p:nvSpPr>
        <p:spPr>
          <a:xfrm>
            <a:off x="658874" y="2954762"/>
            <a:ext cx="8072918" cy="1069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a:solidFill>
                  <a:prstClr val="black"/>
                </a:solidFill>
                <a:latin typeface="HGP創英角ｺﾞｼｯｸUB" pitchFamily="50" charset="-128"/>
                <a:ea typeface="HGP創英角ｺﾞｼｯｸUB" pitchFamily="50" charset="-128"/>
              </a:rPr>
              <a:t>また、日頃から体を動かし、筋力やバランスを鍛えることも大切です。</a:t>
            </a:r>
            <a:endParaRPr kumimoji="1" lang="ja-JP" altLang="en-US" dirty="0"/>
          </a:p>
        </p:txBody>
      </p:sp>
      <p:sp>
        <p:nvSpPr>
          <p:cNvPr id="12" name="正方形/長方形 11"/>
          <p:cNvSpPr/>
          <p:nvPr/>
        </p:nvSpPr>
        <p:spPr>
          <a:xfrm>
            <a:off x="658876" y="1010518"/>
            <a:ext cx="4136408" cy="707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a:solidFill>
                  <a:prstClr val="black"/>
                </a:solidFill>
                <a:latin typeface="HGP創英角ｺﾞｼｯｸUB" pitchFamily="50" charset="-128"/>
                <a:ea typeface="HGP創英角ｺﾞｼｯｸUB" pitchFamily="50" charset="-128"/>
              </a:rPr>
              <a:t>○歩き方を意識する</a:t>
            </a:r>
            <a:endParaRPr kumimoji="1" lang="ja-JP" altLang="en-US" dirty="0"/>
          </a:p>
        </p:txBody>
      </p:sp>
      <p:sp>
        <p:nvSpPr>
          <p:cNvPr id="13" name="正方形/長方形 12"/>
          <p:cNvSpPr/>
          <p:nvPr/>
        </p:nvSpPr>
        <p:spPr>
          <a:xfrm>
            <a:off x="645055" y="1560743"/>
            <a:ext cx="4316469" cy="707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800" spc="-90" dirty="0">
                <a:solidFill>
                  <a:prstClr val="black"/>
                </a:solidFill>
                <a:latin typeface="HGP創英角ｺﾞｼｯｸUB" pitchFamily="50" charset="-128"/>
                <a:ea typeface="HGP創英角ｺﾞｼｯｸUB" pitchFamily="50" charset="-128"/>
              </a:rPr>
              <a:t>○危険な場所を知る</a:t>
            </a:r>
            <a:endParaRPr kumimoji="1" lang="ja-JP" altLang="en-US" dirty="0"/>
          </a:p>
        </p:txBody>
      </p:sp>
      <p:sp>
        <p:nvSpPr>
          <p:cNvPr id="14" name="正方形/長方形 13"/>
          <p:cNvSpPr/>
          <p:nvPr/>
        </p:nvSpPr>
        <p:spPr>
          <a:xfrm>
            <a:off x="672696" y="2149373"/>
            <a:ext cx="7826249" cy="707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800" spc="-90" dirty="0">
                <a:solidFill>
                  <a:prstClr val="black"/>
                </a:solidFill>
                <a:latin typeface="HGP創英角ｺﾞｼｯｸUB" pitchFamily="50" charset="-128"/>
                <a:ea typeface="HGP創英角ｺﾞｼｯｸUB" pitchFamily="50" charset="-128"/>
              </a:rPr>
              <a:t>○適切な靴を選ぶことが大切です。</a:t>
            </a:r>
            <a:endParaRPr lang="ja-JP" altLang="en-US" sz="3800" dirty="0"/>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2591" y="5016372"/>
            <a:ext cx="941433" cy="1464451"/>
          </a:xfrm>
          <a:prstGeom prst="rect">
            <a:avLst/>
          </a:prstGeom>
        </p:spPr>
      </p:pic>
    </p:spTree>
    <p:extLst>
      <p:ext uri="{BB962C8B-B14F-4D97-AF65-F5344CB8AC3E}">
        <p14:creationId xmlns:p14="http://schemas.microsoft.com/office/powerpoint/2010/main" val="333618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3.05556E-6 -2.59259E-6 L -0.48073 -4.44444E-6 " pathEditMode="relative" rAng="0" ptsTypes="AA">
                                      <p:cBhvr>
                                        <p:cTn id="36" dur="1000" fill="hold"/>
                                        <p:tgtEl>
                                          <p:spTgt spid="3"/>
                                        </p:tgtEl>
                                        <p:attrNameLst>
                                          <p:attrName>ppt_x</p:attrName>
                                          <p:attrName>ppt_y</p:attrName>
                                        </p:attrNameLst>
                                      </p:cBhvr>
                                      <p:rCtr x="-24028" y="93"/>
                                    </p:animMotion>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r"/>
            <a:r>
              <a:rPr lang="ja-JP" altLang="en-US" sz="4500" dirty="0">
                <a:latin typeface="HGP創英角ｺﾞｼｯｸUB" pitchFamily="50" charset="-128"/>
                <a:ea typeface="HGP創英角ｺﾞｼｯｸUB" pitchFamily="50" charset="-128"/>
              </a:rPr>
              <a:t>雪道で滑らない歩き方のポイント①</a:t>
            </a:r>
            <a:endParaRPr kumimoji="1" lang="ja-JP" altLang="en-US" sz="4500" dirty="0">
              <a:latin typeface="HGP創英角ｺﾞｼｯｸUB" pitchFamily="50" charset="-128"/>
              <a:ea typeface="HGP創英角ｺﾞｼｯｸUB" pitchFamily="50" charset="-128"/>
            </a:endParaRPr>
          </a:p>
        </p:txBody>
      </p:sp>
      <p:sp>
        <p:nvSpPr>
          <p:cNvPr id="5" name="正方形/長方形 4"/>
          <p:cNvSpPr/>
          <p:nvPr/>
        </p:nvSpPr>
        <p:spPr>
          <a:xfrm>
            <a:off x="214941"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小さな歩幅で歩く</a:t>
            </a:r>
            <a:endParaRPr lang="en-US" altLang="ja-JP" sz="3000" spc="-90" dirty="0">
              <a:solidFill>
                <a:prstClr val="black"/>
              </a:solidFill>
              <a:latin typeface="HGP創英角ｺﾞｼｯｸUB" pitchFamily="50" charset="-128"/>
              <a:ea typeface="HGP創英角ｺﾞｼｯｸUB" pitchFamily="50" charset="-128"/>
            </a:endParaRPr>
          </a:p>
        </p:txBody>
      </p:sp>
      <p:sp>
        <p:nvSpPr>
          <p:cNvPr id="10" name="角丸四角形 5"/>
          <p:cNvSpPr/>
          <p:nvPr/>
        </p:nvSpPr>
        <p:spPr>
          <a:xfrm>
            <a:off x="175142"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a:solidFill>
                  <a:schemeClr val="tx1"/>
                </a:solidFill>
                <a:latin typeface="HGP創英角ｺﾞｼｯｸUB" pitchFamily="50" charset="-128"/>
                <a:ea typeface="HGP創英角ｺﾞｼｯｸUB" pitchFamily="50" charset="-128"/>
              </a:rPr>
              <a:t>　</a:t>
            </a:r>
          </a:p>
        </p:txBody>
      </p:sp>
      <p:sp>
        <p:nvSpPr>
          <p:cNvPr id="6" name="正方形/長方形 5"/>
          <p:cNvSpPr/>
          <p:nvPr/>
        </p:nvSpPr>
        <p:spPr>
          <a:xfrm>
            <a:off x="279884" y="1794591"/>
            <a:ext cx="4240994" cy="1015663"/>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歩幅が大きいと足を高く上げる必要があるため、重心移動(体の揺れ)が大きくなり、転倒しやすくなります。</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622" y="2890175"/>
            <a:ext cx="2758278" cy="2482451"/>
          </a:xfrm>
          <a:prstGeom prst="rect">
            <a:avLst/>
          </a:prstGeom>
        </p:spPr>
      </p:pic>
      <p:sp>
        <p:nvSpPr>
          <p:cNvPr id="15" name="正方形/長方形 14"/>
          <p:cNvSpPr/>
          <p:nvPr/>
        </p:nvSpPr>
        <p:spPr>
          <a:xfrm>
            <a:off x="369973" y="5450035"/>
            <a:ext cx="4240994" cy="707886"/>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滑りやすいところでは、基本的に小さな歩幅であるきましょう。 </a:t>
            </a:r>
          </a:p>
        </p:txBody>
      </p:sp>
      <p:sp>
        <p:nvSpPr>
          <p:cNvPr id="19" name="正方形/長方形 18"/>
          <p:cNvSpPr/>
          <p:nvPr/>
        </p:nvSpPr>
        <p:spPr>
          <a:xfrm>
            <a:off x="4665419"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靴の裏全体をつけて歩く</a:t>
            </a:r>
            <a:endParaRPr lang="en-US" altLang="ja-JP" sz="3000" spc="-90" dirty="0">
              <a:solidFill>
                <a:prstClr val="black"/>
              </a:solidFill>
              <a:latin typeface="HGP創英角ｺﾞｼｯｸUB" pitchFamily="50" charset="-128"/>
              <a:ea typeface="HGP創英角ｺﾞｼｯｸUB" pitchFamily="50" charset="-128"/>
            </a:endParaRPr>
          </a:p>
        </p:txBody>
      </p:sp>
      <p:sp>
        <p:nvSpPr>
          <p:cNvPr id="20" name="角丸四角形 5"/>
          <p:cNvSpPr/>
          <p:nvPr/>
        </p:nvSpPr>
        <p:spPr>
          <a:xfrm>
            <a:off x="4625620"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a:solidFill>
                  <a:schemeClr val="tx1"/>
                </a:solidFill>
                <a:latin typeface="HGP創英角ｺﾞｼｯｸUB" pitchFamily="50" charset="-128"/>
                <a:ea typeface="HGP創英角ｺﾞｼｯｸUB" pitchFamily="50" charset="-128"/>
              </a:rPr>
              <a:t>　</a:t>
            </a:r>
          </a:p>
        </p:txBody>
      </p:sp>
      <p:sp>
        <p:nvSpPr>
          <p:cNvPr id="8" name="正方形/長方形 7"/>
          <p:cNvSpPr/>
          <p:nvPr/>
        </p:nvSpPr>
        <p:spPr>
          <a:xfrm>
            <a:off x="4799070" y="1794590"/>
            <a:ext cx="3998835" cy="1015663"/>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重心を前におき、できるだけ足の裏全体を路面につける気持ちで歩きましょう。</a:t>
            </a:r>
          </a:p>
        </p:txBody>
      </p:sp>
      <p:sp>
        <p:nvSpPr>
          <p:cNvPr id="21" name="正方形/長方形 20"/>
          <p:cNvSpPr/>
          <p:nvPr/>
        </p:nvSpPr>
        <p:spPr>
          <a:xfrm>
            <a:off x="4788446" y="5142258"/>
            <a:ext cx="3998835" cy="1323439"/>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道路の表面が氷状の「つるつる路面」では小さな歩幅で、足の裏全体をつけて歩く「すり足」のような歩き方が有効です。</a:t>
            </a:r>
          </a:p>
        </p:txBody>
      </p:sp>
      <p:pic>
        <p:nvPicPr>
          <p:cNvPr id="9" name="図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46701" y="2735586"/>
            <a:ext cx="2543371" cy="2481340"/>
          </a:xfrm>
          <a:prstGeom prst="rect">
            <a:avLst/>
          </a:prstGeom>
        </p:spPr>
      </p:pic>
    </p:spTree>
    <p:extLst>
      <p:ext uri="{BB962C8B-B14F-4D97-AF65-F5344CB8AC3E}">
        <p14:creationId xmlns:p14="http://schemas.microsoft.com/office/powerpoint/2010/main" val="765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 calcmode="lin" valueType="num">
                                      <p:cBhvr additive="base">
                                        <p:cTn id="7" dur="1000" fill="hold"/>
                                        <p:tgtEl>
                                          <p:spTgt spid="1149"/>
                                        </p:tgtEl>
                                        <p:attrNameLst>
                                          <p:attrName>ppt_x</p:attrName>
                                        </p:attrNameLst>
                                      </p:cBhvr>
                                      <p:tavLst>
                                        <p:tav tm="0">
                                          <p:val>
                                            <p:strVal val="#ppt_x"/>
                                          </p:val>
                                        </p:tav>
                                        <p:tav tm="100000">
                                          <p:val>
                                            <p:strVal val="#ppt_x"/>
                                          </p:val>
                                        </p:tav>
                                      </p:tavLst>
                                    </p:anim>
                                    <p:anim calcmode="lin" valueType="num">
                                      <p:cBhvr additive="base">
                                        <p:cTn id="8" dur="1000" fill="hold"/>
                                        <p:tgtEl>
                                          <p:spTgt spid="1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7"/>
                                        </p:tgtEl>
                                        <p:attrNameLst>
                                          <p:attrName>r</p:attrName>
                                        </p:attrNameLst>
                                      </p:cBhvr>
                                    </p:animRot>
                                    <p:animRot by="-240000">
                                      <p:cBhvr>
                                        <p:cTn id="31" dur="200" fill="hold">
                                          <p:stCondLst>
                                            <p:cond delay="200"/>
                                          </p:stCondLst>
                                        </p:cTn>
                                        <p:tgtEl>
                                          <p:spTgt spid="7"/>
                                        </p:tgtEl>
                                        <p:attrNameLst>
                                          <p:attrName>r</p:attrName>
                                        </p:attrNameLst>
                                      </p:cBhvr>
                                    </p:animRot>
                                    <p:animRot by="240000">
                                      <p:cBhvr>
                                        <p:cTn id="32" dur="200" fill="hold">
                                          <p:stCondLst>
                                            <p:cond delay="400"/>
                                          </p:stCondLst>
                                        </p:cTn>
                                        <p:tgtEl>
                                          <p:spTgt spid="7"/>
                                        </p:tgtEl>
                                        <p:attrNameLst>
                                          <p:attrName>r</p:attrName>
                                        </p:attrNameLst>
                                      </p:cBhvr>
                                    </p:animRot>
                                    <p:animRot by="-240000">
                                      <p:cBhvr>
                                        <p:cTn id="33" dur="200" fill="hold">
                                          <p:stCondLst>
                                            <p:cond delay="600"/>
                                          </p:stCondLst>
                                        </p:cTn>
                                        <p:tgtEl>
                                          <p:spTgt spid="7"/>
                                        </p:tgtEl>
                                        <p:attrNameLst>
                                          <p:attrName>r</p:attrName>
                                        </p:attrNameLst>
                                      </p:cBhvr>
                                    </p:animRot>
                                    <p:animRot by="120000">
                                      <p:cBhvr>
                                        <p:cTn id="34" dur="200" fill="hold">
                                          <p:stCondLst>
                                            <p:cond delay="800"/>
                                          </p:stCondLst>
                                        </p:cTn>
                                        <p:tgtEl>
                                          <p:spTgt spid="7"/>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5" grpId="0" animBg="1"/>
      <p:bldP spid="10" grpId="0" animBg="1"/>
      <p:bldP spid="6" grpId="0"/>
      <p:bldP spid="15" grpId="0"/>
      <p:bldP spid="19" grpId="0" animBg="1"/>
      <p:bldP spid="20" grpId="0" animBg="1"/>
      <p:bldP spid="8"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r"/>
            <a:r>
              <a:rPr lang="ja-JP" altLang="en-US" sz="4500" dirty="0">
                <a:latin typeface="HGP創英角ｺﾞｼｯｸUB" pitchFamily="50" charset="-128"/>
                <a:ea typeface="HGP創英角ｺﾞｼｯｸUB" pitchFamily="50" charset="-128"/>
              </a:rPr>
              <a:t>雪道で滑らない歩き方のポイント②</a:t>
            </a:r>
            <a:endParaRPr kumimoji="1" lang="ja-JP" altLang="en-US" sz="4500" dirty="0">
              <a:latin typeface="HGP創英角ｺﾞｼｯｸUB" pitchFamily="50" charset="-128"/>
              <a:ea typeface="HGP創英角ｺﾞｼｯｸUB" pitchFamily="50" charset="-128"/>
            </a:endParaRPr>
          </a:p>
        </p:txBody>
      </p:sp>
      <p:sp>
        <p:nvSpPr>
          <p:cNvPr id="5" name="正方形/長方形 4"/>
          <p:cNvSpPr/>
          <p:nvPr/>
        </p:nvSpPr>
        <p:spPr>
          <a:xfrm>
            <a:off x="214941" y="794999"/>
            <a:ext cx="858881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急がず</a:t>
            </a:r>
            <a:r>
              <a:rPr lang="ja-JP" altLang="en-US" sz="3000" spc="-90">
                <a:solidFill>
                  <a:prstClr val="black"/>
                </a:solidFill>
                <a:latin typeface="HGP創英角ｺﾞｼｯｸUB" pitchFamily="50" charset="-128"/>
                <a:ea typeface="HGP創英角ｺﾞｼｯｸUB" pitchFamily="50" charset="-128"/>
              </a:rPr>
              <a:t>、焦らず余裕</a:t>
            </a:r>
            <a:r>
              <a:rPr lang="ja-JP" altLang="en-US" sz="3000" spc="-90" dirty="0">
                <a:solidFill>
                  <a:prstClr val="black"/>
                </a:solidFill>
                <a:latin typeface="HGP創英角ｺﾞｼｯｸUB" pitchFamily="50" charset="-128"/>
                <a:ea typeface="HGP創英角ｺﾞｼｯｸUB" pitchFamily="50" charset="-128"/>
              </a:rPr>
              <a:t>を持って歩く</a:t>
            </a:r>
            <a:endParaRPr lang="en-US" altLang="ja-JP" sz="3000" spc="-90" dirty="0">
              <a:solidFill>
                <a:prstClr val="black"/>
              </a:solidFill>
              <a:latin typeface="HGP創英角ｺﾞｼｯｸUB" pitchFamily="50" charset="-128"/>
              <a:ea typeface="HGP創英角ｺﾞｼｯｸUB" pitchFamily="50" charset="-128"/>
            </a:endParaRPr>
          </a:p>
        </p:txBody>
      </p:sp>
      <p:sp>
        <p:nvSpPr>
          <p:cNvPr id="10" name="角丸四角形 5"/>
          <p:cNvSpPr/>
          <p:nvPr/>
        </p:nvSpPr>
        <p:spPr>
          <a:xfrm>
            <a:off x="108276" y="1439540"/>
            <a:ext cx="8879706" cy="5312133"/>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a:solidFill>
                  <a:schemeClr val="tx1"/>
                </a:solidFill>
                <a:latin typeface="HGP創英角ｺﾞｼｯｸUB" pitchFamily="50" charset="-128"/>
                <a:ea typeface="HGP創英角ｺﾞｼｯｸUB" pitchFamily="50" charset="-128"/>
              </a:rPr>
              <a:t>　</a:t>
            </a:r>
          </a:p>
        </p:txBody>
      </p:sp>
      <p:sp>
        <p:nvSpPr>
          <p:cNvPr id="2" name="正方形/長方形 1"/>
          <p:cNvSpPr/>
          <p:nvPr/>
        </p:nvSpPr>
        <p:spPr>
          <a:xfrm>
            <a:off x="214940" y="1639992"/>
            <a:ext cx="4429795" cy="1446550"/>
          </a:xfrm>
          <a:prstGeom prst="rect">
            <a:avLst/>
          </a:prstGeom>
        </p:spPr>
        <p:txBody>
          <a:bodyPr wrap="square">
            <a:spAutoFit/>
          </a:bodyPr>
          <a:lstStyle/>
          <a:p>
            <a:r>
              <a:rPr lang="ja-JP" altLang="en-US" sz="2200" dirty="0">
                <a:latin typeface="HGP創英角ｺﾞｼｯｸUB" panose="020B0900000000000000" pitchFamily="50" charset="-128"/>
                <a:ea typeface="HGP創英角ｺﾞｼｯｸUB" panose="020B0900000000000000" pitchFamily="50" charset="-128"/>
              </a:rPr>
              <a:t>歩き方を理解しても、急いでいる時は忘れがちになります。「余裕をもって」行動し、「急がず、焦らず」に歩くことが大事です。</a:t>
            </a:r>
          </a:p>
        </p:txBody>
      </p:sp>
      <p:sp>
        <p:nvSpPr>
          <p:cNvPr id="14" name="正方形/長方形 13"/>
          <p:cNvSpPr/>
          <p:nvPr/>
        </p:nvSpPr>
        <p:spPr>
          <a:xfrm>
            <a:off x="248347" y="3200843"/>
            <a:ext cx="4392022" cy="1785104"/>
          </a:xfrm>
          <a:prstGeom prst="rect">
            <a:avLst/>
          </a:prstGeom>
        </p:spPr>
        <p:txBody>
          <a:bodyPr wrap="square">
            <a:spAutoFit/>
          </a:bodyPr>
          <a:lstStyle/>
          <a:p>
            <a:r>
              <a:rPr lang="ja-JP" altLang="en-US" sz="2200" dirty="0">
                <a:latin typeface="HGP創英角ｺﾞｼｯｸUB" panose="020B0900000000000000" pitchFamily="50" charset="-128"/>
                <a:ea typeface="HGP創英角ｺﾞｼｯｸUB" panose="020B0900000000000000" pitchFamily="50" charset="-128"/>
              </a:rPr>
              <a:t>「余裕をもって」行動することで、しっかりと「滑りそうな道」を見分けながら歩くことができます。滑りそうな道を見分けることも、転倒しないためには非常に重要です。</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1189" y="1639992"/>
            <a:ext cx="1394640" cy="1788778"/>
          </a:xfrm>
          <a:prstGeom prst="rect">
            <a:avLst/>
          </a:prstGeom>
        </p:spPr>
      </p:pic>
      <p:sp>
        <p:nvSpPr>
          <p:cNvPr id="16" name="正方形/長方形 15"/>
          <p:cNvSpPr/>
          <p:nvPr/>
        </p:nvSpPr>
        <p:spPr>
          <a:xfrm>
            <a:off x="214941" y="5183376"/>
            <a:ext cx="4425428" cy="1107996"/>
          </a:xfrm>
          <a:prstGeom prst="rect">
            <a:avLst/>
          </a:prstGeom>
        </p:spPr>
        <p:txBody>
          <a:bodyPr wrap="square">
            <a:spAutoFit/>
          </a:bodyPr>
          <a:lstStyle/>
          <a:p>
            <a:r>
              <a:rPr lang="ja-JP" altLang="en-US" sz="2200" dirty="0">
                <a:latin typeface="HGP創英角ｺﾞｼｯｸUB" panose="020B0900000000000000" pitchFamily="50" charset="-128"/>
                <a:ea typeface="HGP創英角ｺﾞｼｯｸUB" panose="020B0900000000000000" pitchFamily="50" charset="-128"/>
              </a:rPr>
              <a:t>また歩きスマホなど、路面に対する注意力が薄れたときは転倒しやすくなりますので、注意しましょう。</a:t>
            </a:r>
          </a:p>
        </p:txBody>
      </p:sp>
      <p:sp>
        <p:nvSpPr>
          <p:cNvPr id="4" name="円/楕円 3"/>
          <p:cNvSpPr/>
          <p:nvPr/>
        </p:nvSpPr>
        <p:spPr>
          <a:xfrm>
            <a:off x="4844691" y="3917819"/>
            <a:ext cx="4103545" cy="71653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j-ea"/>
                <a:ea typeface="+mj-ea"/>
              </a:rPr>
              <a:t>ワンポイントアドバイス！！</a:t>
            </a:r>
          </a:p>
        </p:txBody>
      </p:sp>
      <p:sp>
        <p:nvSpPr>
          <p:cNvPr id="22" name="正方形/長方形 21"/>
          <p:cNvSpPr/>
          <p:nvPr/>
        </p:nvSpPr>
        <p:spPr>
          <a:xfrm>
            <a:off x="4916928" y="5235891"/>
            <a:ext cx="3959067" cy="1015663"/>
          </a:xfrm>
          <a:prstGeom prst="rect">
            <a:avLst/>
          </a:prstGeom>
          <a:solidFill>
            <a:schemeClr val="bg2"/>
          </a:solidFill>
          <a:ln>
            <a:solidFill>
              <a:schemeClr val="accent1"/>
            </a:solidFill>
            <a:prstDash val="solid"/>
          </a:ln>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歩き始める時や、歩く速さを変える時は滑りやすいため、注意が必要です。 </a:t>
            </a:r>
          </a:p>
        </p:txBody>
      </p:sp>
      <p:sp>
        <p:nvSpPr>
          <p:cNvPr id="11" name="下矢印 10"/>
          <p:cNvSpPr/>
          <p:nvPr/>
        </p:nvSpPr>
        <p:spPr>
          <a:xfrm>
            <a:off x="6491287" y="4814079"/>
            <a:ext cx="810348" cy="345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35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 calcmode="lin" valueType="num">
                                      <p:cBhvr additive="base">
                                        <p:cTn id="7" dur="1000" fill="hold"/>
                                        <p:tgtEl>
                                          <p:spTgt spid="1149"/>
                                        </p:tgtEl>
                                        <p:attrNameLst>
                                          <p:attrName>ppt_x</p:attrName>
                                        </p:attrNameLst>
                                      </p:cBhvr>
                                      <p:tavLst>
                                        <p:tav tm="0">
                                          <p:val>
                                            <p:strVal val="#ppt_x"/>
                                          </p:val>
                                        </p:tav>
                                        <p:tav tm="100000">
                                          <p:val>
                                            <p:strVal val="#ppt_x"/>
                                          </p:val>
                                        </p:tav>
                                      </p:tavLst>
                                    </p:anim>
                                    <p:anim calcmode="lin" valueType="num">
                                      <p:cBhvr additive="base">
                                        <p:cTn id="8" dur="1000" fill="hold"/>
                                        <p:tgtEl>
                                          <p:spTgt spid="1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1+#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5" grpId="0" animBg="1"/>
      <p:bldP spid="10" grpId="0" animBg="1"/>
      <p:bldP spid="2" grpId="0"/>
      <p:bldP spid="14" grpId="0"/>
      <p:bldP spid="16" grpId="0"/>
      <p:bldP spid="4" grpId="0" animBg="1"/>
      <p:bldP spid="2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ctr"/>
            <a:r>
              <a:rPr lang="ja-JP" altLang="en-US" sz="4500" dirty="0">
                <a:latin typeface="HGP創英角ｺﾞｼｯｸUB" pitchFamily="50" charset="-128"/>
                <a:ea typeface="HGP創英角ｺﾞｼｯｸUB" pitchFamily="50" charset="-128"/>
              </a:rPr>
              <a:t>滑りやすい場所を知る①</a:t>
            </a:r>
            <a:endParaRPr kumimoji="1" lang="ja-JP" altLang="en-US" sz="4500" dirty="0">
              <a:latin typeface="HGP創英角ｺﾞｼｯｸUB" pitchFamily="50" charset="-128"/>
              <a:ea typeface="HGP創英角ｺﾞｼｯｸUB" pitchFamily="50" charset="-128"/>
            </a:endParaRPr>
          </a:p>
        </p:txBody>
      </p:sp>
      <p:sp>
        <p:nvSpPr>
          <p:cNvPr id="5" name="正方形/長方形 4"/>
          <p:cNvSpPr/>
          <p:nvPr/>
        </p:nvSpPr>
        <p:spPr>
          <a:xfrm>
            <a:off x="214941"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横断歩道</a:t>
            </a:r>
            <a:endParaRPr lang="en-US" altLang="ja-JP" sz="3000" spc="-90" dirty="0">
              <a:solidFill>
                <a:prstClr val="black"/>
              </a:solidFill>
              <a:latin typeface="HGP創英角ｺﾞｼｯｸUB" pitchFamily="50" charset="-128"/>
              <a:ea typeface="HGP創英角ｺﾞｼｯｸUB" pitchFamily="50" charset="-128"/>
            </a:endParaRPr>
          </a:p>
        </p:txBody>
      </p:sp>
      <p:sp>
        <p:nvSpPr>
          <p:cNvPr id="10" name="角丸四角形 5"/>
          <p:cNvSpPr/>
          <p:nvPr/>
        </p:nvSpPr>
        <p:spPr>
          <a:xfrm>
            <a:off x="175142"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a:solidFill>
                  <a:schemeClr val="tx1"/>
                </a:solidFill>
                <a:latin typeface="HGP創英角ｺﾞｼｯｸUB" pitchFamily="50" charset="-128"/>
                <a:ea typeface="HGP創英角ｺﾞｼｯｸUB" pitchFamily="50" charset="-128"/>
              </a:rPr>
              <a:t>　</a:t>
            </a:r>
          </a:p>
        </p:txBody>
      </p:sp>
      <p:sp>
        <p:nvSpPr>
          <p:cNvPr id="6" name="正方形/長方形 5"/>
          <p:cNvSpPr/>
          <p:nvPr/>
        </p:nvSpPr>
        <p:spPr>
          <a:xfrm>
            <a:off x="238320" y="1794591"/>
            <a:ext cx="4240994" cy="1631216"/>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横断歩道は車や人がたくさん通るところなので、道が踏み固められやすい場所です。また、停まっている車が発進するときのタイヤの摩擦によって道路が磨かれるので、滑りやすくなります。</a:t>
            </a:r>
          </a:p>
        </p:txBody>
      </p:sp>
      <p:sp>
        <p:nvSpPr>
          <p:cNvPr id="15" name="正方形/長方形 14"/>
          <p:cNvSpPr/>
          <p:nvPr/>
        </p:nvSpPr>
        <p:spPr>
          <a:xfrm>
            <a:off x="259102" y="3425807"/>
            <a:ext cx="4240994" cy="1015663"/>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また道路や、横断歩道のあるところの歩道には緩い傾斜がついており、滑りやすいため注意が必要です。</a:t>
            </a:r>
          </a:p>
        </p:txBody>
      </p:sp>
      <p:sp>
        <p:nvSpPr>
          <p:cNvPr id="19" name="正方形/長方形 18"/>
          <p:cNvSpPr/>
          <p:nvPr/>
        </p:nvSpPr>
        <p:spPr>
          <a:xfrm>
            <a:off x="4665419"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車の出入がある歩道</a:t>
            </a:r>
            <a:endParaRPr lang="en-US" altLang="ja-JP" sz="3000" spc="-90" dirty="0">
              <a:solidFill>
                <a:prstClr val="black"/>
              </a:solidFill>
              <a:latin typeface="HGP創英角ｺﾞｼｯｸUB" pitchFamily="50" charset="-128"/>
              <a:ea typeface="HGP創英角ｺﾞｼｯｸUB" pitchFamily="50" charset="-128"/>
            </a:endParaRPr>
          </a:p>
        </p:txBody>
      </p:sp>
      <p:sp>
        <p:nvSpPr>
          <p:cNvPr id="20" name="角丸四角形 5"/>
          <p:cNvSpPr/>
          <p:nvPr/>
        </p:nvSpPr>
        <p:spPr>
          <a:xfrm>
            <a:off x="4625620"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a:solidFill>
                  <a:schemeClr val="tx1"/>
                </a:solidFill>
                <a:latin typeface="HGP創英角ｺﾞｼｯｸUB" pitchFamily="50" charset="-128"/>
                <a:ea typeface="HGP創英角ｺﾞｼｯｸUB" pitchFamily="50" charset="-128"/>
              </a:rPr>
              <a:t>　</a:t>
            </a:r>
          </a:p>
        </p:txBody>
      </p:sp>
      <p:sp>
        <p:nvSpPr>
          <p:cNvPr id="8" name="正方形/長方形 7"/>
          <p:cNvSpPr/>
          <p:nvPr/>
        </p:nvSpPr>
        <p:spPr>
          <a:xfrm>
            <a:off x="4799070" y="1794590"/>
            <a:ext cx="3998835" cy="1631216"/>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住宅や店舗の駐車場入り口など、車の出入りのある歩道は、雪が車に踏まれて固くなりやすく、またタイヤの摩擦で磨かれるため、滑りやすくなることがあります。 </a:t>
            </a:r>
          </a:p>
        </p:txBody>
      </p:sp>
      <p:sp>
        <p:nvSpPr>
          <p:cNvPr id="21" name="正方形/長方形 20"/>
          <p:cNvSpPr/>
          <p:nvPr/>
        </p:nvSpPr>
        <p:spPr>
          <a:xfrm>
            <a:off x="4818969" y="3425806"/>
            <a:ext cx="3998835" cy="1323439"/>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さらに車道に出るための傾斜が歩道に設けられていることが多く、つるつる路面のときには転倒しやすくなります。</a:t>
            </a:r>
          </a:p>
        </p:txBody>
      </p:sp>
      <p:pic>
        <p:nvPicPr>
          <p:cNvPr id="2" name="図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2843" y="4477355"/>
            <a:ext cx="3937414" cy="1595331"/>
          </a:xfrm>
          <a:prstGeom prst="rect">
            <a:avLst/>
          </a:prstGeom>
        </p:spPr>
      </p:pic>
      <p:pic>
        <p:nvPicPr>
          <p:cNvPr id="3" name="図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82830" y="4714593"/>
            <a:ext cx="2631313" cy="1665868"/>
          </a:xfrm>
          <a:prstGeom prst="rect">
            <a:avLst/>
          </a:prstGeom>
        </p:spPr>
      </p:pic>
    </p:spTree>
    <p:extLst>
      <p:ext uri="{BB962C8B-B14F-4D97-AF65-F5344CB8AC3E}">
        <p14:creationId xmlns:p14="http://schemas.microsoft.com/office/powerpoint/2010/main" val="6931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 calcmode="lin" valueType="num">
                                      <p:cBhvr additive="base">
                                        <p:cTn id="7" dur="1000" fill="hold"/>
                                        <p:tgtEl>
                                          <p:spTgt spid="1149"/>
                                        </p:tgtEl>
                                        <p:attrNameLst>
                                          <p:attrName>ppt_x</p:attrName>
                                        </p:attrNameLst>
                                      </p:cBhvr>
                                      <p:tavLst>
                                        <p:tav tm="0">
                                          <p:val>
                                            <p:strVal val="#ppt_x"/>
                                          </p:val>
                                        </p:tav>
                                        <p:tav tm="100000">
                                          <p:val>
                                            <p:strVal val="#ppt_x"/>
                                          </p:val>
                                        </p:tav>
                                      </p:tavLst>
                                    </p:anim>
                                    <p:anim calcmode="lin" valueType="num">
                                      <p:cBhvr additive="base">
                                        <p:cTn id="8" dur="1000" fill="hold"/>
                                        <p:tgtEl>
                                          <p:spTgt spid="1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5" grpId="0" animBg="1"/>
      <p:bldP spid="10" grpId="0" animBg="1"/>
      <p:bldP spid="6" grpId="0"/>
      <p:bldP spid="15" grpId="0"/>
      <p:bldP spid="19" grpId="0" animBg="1"/>
      <p:bldP spid="20" grpId="0" animBg="1"/>
      <p:bldP spid="8"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ctr"/>
            <a:r>
              <a:rPr lang="ja-JP" altLang="en-US" sz="4500" dirty="0">
                <a:latin typeface="HGP創英角ｺﾞｼｯｸUB" pitchFamily="50" charset="-128"/>
                <a:ea typeface="HGP創英角ｺﾞｼｯｸUB" pitchFamily="50" charset="-128"/>
              </a:rPr>
              <a:t>滑りやすい場所を知る②</a:t>
            </a:r>
            <a:endParaRPr kumimoji="1" lang="ja-JP" altLang="en-US" sz="4500" dirty="0">
              <a:latin typeface="HGP創英角ｺﾞｼｯｸUB" pitchFamily="50" charset="-128"/>
              <a:ea typeface="HGP創英角ｺﾞｼｯｸUB" pitchFamily="50" charset="-128"/>
            </a:endParaRPr>
          </a:p>
        </p:txBody>
      </p:sp>
      <p:sp>
        <p:nvSpPr>
          <p:cNvPr id="5" name="正方形/長方形 4"/>
          <p:cNvSpPr/>
          <p:nvPr/>
        </p:nvSpPr>
        <p:spPr>
          <a:xfrm>
            <a:off x="214941"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バスやタクシーの乗降場所</a:t>
            </a:r>
            <a:endParaRPr lang="en-US" altLang="ja-JP" sz="3000" spc="-90" dirty="0">
              <a:solidFill>
                <a:prstClr val="black"/>
              </a:solidFill>
              <a:latin typeface="HGP創英角ｺﾞｼｯｸUB" pitchFamily="50" charset="-128"/>
              <a:ea typeface="HGP創英角ｺﾞｼｯｸUB" pitchFamily="50" charset="-128"/>
            </a:endParaRPr>
          </a:p>
        </p:txBody>
      </p:sp>
      <p:sp>
        <p:nvSpPr>
          <p:cNvPr id="10" name="角丸四角形 5"/>
          <p:cNvSpPr/>
          <p:nvPr/>
        </p:nvSpPr>
        <p:spPr>
          <a:xfrm>
            <a:off x="175142"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a:solidFill>
                  <a:schemeClr val="tx1"/>
                </a:solidFill>
                <a:latin typeface="HGP創英角ｺﾞｼｯｸUB" pitchFamily="50" charset="-128"/>
                <a:ea typeface="HGP創英角ｺﾞｼｯｸUB" pitchFamily="50" charset="-128"/>
              </a:rPr>
              <a:t>　</a:t>
            </a:r>
          </a:p>
        </p:txBody>
      </p:sp>
      <p:sp>
        <p:nvSpPr>
          <p:cNvPr id="6" name="正方形/長方形 5"/>
          <p:cNvSpPr/>
          <p:nvPr/>
        </p:nvSpPr>
        <p:spPr>
          <a:xfrm>
            <a:off x="238320" y="1794591"/>
            <a:ext cx="4240994" cy="1015663"/>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バスやタクシーの乗降場所は、人や車で踏み固められ滑りやすくなることがあります。 </a:t>
            </a:r>
          </a:p>
        </p:txBody>
      </p:sp>
      <p:sp>
        <p:nvSpPr>
          <p:cNvPr id="15" name="正方形/長方形 14"/>
          <p:cNvSpPr/>
          <p:nvPr/>
        </p:nvSpPr>
        <p:spPr>
          <a:xfrm>
            <a:off x="247412" y="2810254"/>
            <a:ext cx="4240994" cy="1015663"/>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特に乗物から降りるときは、段差や通行人との接触により転倒する可能性もあります。</a:t>
            </a:r>
          </a:p>
        </p:txBody>
      </p:sp>
      <p:sp>
        <p:nvSpPr>
          <p:cNvPr id="19" name="正方形/長方形 18"/>
          <p:cNvSpPr/>
          <p:nvPr/>
        </p:nvSpPr>
        <p:spPr>
          <a:xfrm>
            <a:off x="4665419"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地下街や店内の出入口</a:t>
            </a:r>
            <a:endParaRPr lang="en-US" altLang="ja-JP" sz="3000" spc="-90" dirty="0">
              <a:solidFill>
                <a:prstClr val="black"/>
              </a:solidFill>
              <a:latin typeface="HGP創英角ｺﾞｼｯｸUB" pitchFamily="50" charset="-128"/>
              <a:ea typeface="HGP創英角ｺﾞｼｯｸUB" pitchFamily="50" charset="-128"/>
            </a:endParaRPr>
          </a:p>
        </p:txBody>
      </p:sp>
      <p:sp>
        <p:nvSpPr>
          <p:cNvPr id="20" name="角丸四角形 5"/>
          <p:cNvSpPr/>
          <p:nvPr/>
        </p:nvSpPr>
        <p:spPr>
          <a:xfrm>
            <a:off x="4625620"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a:solidFill>
                  <a:schemeClr val="tx1"/>
                </a:solidFill>
                <a:latin typeface="HGP創英角ｺﾞｼｯｸUB" pitchFamily="50" charset="-128"/>
                <a:ea typeface="HGP創英角ｺﾞｼｯｸUB" pitchFamily="50" charset="-128"/>
              </a:rPr>
              <a:t>　</a:t>
            </a:r>
          </a:p>
        </p:txBody>
      </p:sp>
      <p:sp>
        <p:nvSpPr>
          <p:cNvPr id="8" name="正方形/長方形 7"/>
          <p:cNvSpPr/>
          <p:nvPr/>
        </p:nvSpPr>
        <p:spPr>
          <a:xfrm>
            <a:off x="4799070" y="1794590"/>
            <a:ext cx="3998835" cy="1323439"/>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タイル張りの地下街や店内に入る時、靴の裏についた雪や水で滑ることがあります。入る前に雪や水を落とすことが大切です。 </a:t>
            </a:r>
          </a:p>
        </p:txBody>
      </p:sp>
      <p:sp>
        <p:nvSpPr>
          <p:cNvPr id="21" name="正方形/長方形 20"/>
          <p:cNvSpPr/>
          <p:nvPr/>
        </p:nvSpPr>
        <p:spPr>
          <a:xfrm>
            <a:off x="4799070" y="2995175"/>
            <a:ext cx="3998835" cy="1323439"/>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また、滑り止め金具付きタイプの冬靴は、このような場所では滑りやすくなることもありますので、気を付けましょう。</a:t>
            </a:r>
          </a:p>
        </p:txBody>
      </p:sp>
      <p:pic>
        <p:nvPicPr>
          <p:cNvPr id="7" name="図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1111" y="3964671"/>
            <a:ext cx="3140848" cy="2086419"/>
          </a:xfrm>
          <a:prstGeom prst="rect">
            <a:avLst/>
          </a:prstGeom>
        </p:spPr>
      </p:pic>
      <p:pic>
        <p:nvPicPr>
          <p:cNvPr id="9" name="図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96999" y="4318614"/>
            <a:ext cx="2828691" cy="1871286"/>
          </a:xfrm>
          <a:prstGeom prst="rect">
            <a:avLst/>
          </a:prstGeom>
        </p:spPr>
      </p:pic>
    </p:spTree>
    <p:extLst>
      <p:ext uri="{BB962C8B-B14F-4D97-AF65-F5344CB8AC3E}">
        <p14:creationId xmlns:p14="http://schemas.microsoft.com/office/powerpoint/2010/main" val="410105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 calcmode="lin" valueType="num">
                                      <p:cBhvr additive="base">
                                        <p:cTn id="7" dur="1000" fill="hold"/>
                                        <p:tgtEl>
                                          <p:spTgt spid="1149"/>
                                        </p:tgtEl>
                                        <p:attrNameLst>
                                          <p:attrName>ppt_x</p:attrName>
                                        </p:attrNameLst>
                                      </p:cBhvr>
                                      <p:tavLst>
                                        <p:tav tm="0">
                                          <p:val>
                                            <p:strVal val="#ppt_x"/>
                                          </p:val>
                                        </p:tav>
                                        <p:tav tm="100000">
                                          <p:val>
                                            <p:strVal val="#ppt_x"/>
                                          </p:val>
                                        </p:tav>
                                      </p:tavLst>
                                    </p:anim>
                                    <p:anim calcmode="lin" valueType="num">
                                      <p:cBhvr additive="base">
                                        <p:cTn id="8" dur="1000" fill="hold"/>
                                        <p:tgtEl>
                                          <p:spTgt spid="1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4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5" grpId="0" animBg="1"/>
      <p:bldP spid="10" grpId="0" animBg="1"/>
      <p:bldP spid="6" grpId="0"/>
      <p:bldP spid="15" grpId="0"/>
      <p:bldP spid="19" grpId="0" animBg="1"/>
      <p:bldP spid="20" grpId="0" animBg="1"/>
      <p:bldP spid="8"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93519" y="6355"/>
            <a:ext cx="8854718" cy="784830"/>
          </a:xfrm>
          <a:prstGeom prst="rect">
            <a:avLst/>
          </a:prstGeom>
          <a:noFill/>
        </p:spPr>
        <p:txBody>
          <a:bodyPr wrap="square" rtlCol="0">
            <a:spAutoFit/>
          </a:bodyPr>
          <a:lstStyle/>
          <a:p>
            <a:pPr algn="ctr"/>
            <a:r>
              <a:rPr lang="ja-JP" altLang="en-US" sz="4500" dirty="0">
                <a:latin typeface="HGP創英角ｺﾞｼｯｸUB" pitchFamily="50" charset="-128"/>
                <a:ea typeface="HGP創英角ｺﾞｼｯｸUB" pitchFamily="50" charset="-128"/>
              </a:rPr>
              <a:t>滑りやすい場所を知る③</a:t>
            </a:r>
            <a:endParaRPr kumimoji="1" lang="ja-JP" altLang="en-US" sz="4500" dirty="0">
              <a:latin typeface="HGP創英角ｺﾞｼｯｸUB" pitchFamily="50" charset="-128"/>
              <a:ea typeface="HGP創英角ｺﾞｼｯｸUB" pitchFamily="50" charset="-128"/>
            </a:endParaRPr>
          </a:p>
        </p:txBody>
      </p:sp>
      <p:sp>
        <p:nvSpPr>
          <p:cNvPr id="5" name="正方形/長方形 4"/>
          <p:cNvSpPr/>
          <p:nvPr/>
        </p:nvSpPr>
        <p:spPr>
          <a:xfrm>
            <a:off x="914066" y="791185"/>
            <a:ext cx="6483926" cy="553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滑りやすい場所をまとめてみると・・・</a:t>
            </a:r>
            <a:endParaRPr lang="en-US" altLang="ja-JP" sz="3000" spc="-90" dirty="0">
              <a:solidFill>
                <a:prstClr val="black"/>
              </a:solidFill>
              <a:latin typeface="HGP創英角ｺﾞｼｯｸUB" pitchFamily="50" charset="-128"/>
              <a:ea typeface="HGP創英角ｺﾞｼｯｸUB" pitchFamily="50" charset="-128"/>
            </a:endParaRP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89285" y="1419712"/>
            <a:ext cx="5310091" cy="5310293"/>
          </a:xfrm>
          <a:prstGeom prst="rect">
            <a:avLst/>
          </a:prstGeom>
        </p:spPr>
      </p:pic>
      <p:sp>
        <p:nvSpPr>
          <p:cNvPr id="13" name="縦巻き 12"/>
          <p:cNvSpPr/>
          <p:nvPr/>
        </p:nvSpPr>
        <p:spPr>
          <a:xfrm rot="19767431">
            <a:off x="1312019" y="2077072"/>
            <a:ext cx="1075248" cy="4701256"/>
          </a:xfrm>
          <a:prstGeom prst="verticalScroll">
            <a:avLst>
              <a:gd name="adj" fmla="val 1218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500" spc="-90" dirty="0">
                <a:solidFill>
                  <a:schemeClr val="tx1"/>
                </a:solidFill>
                <a:latin typeface="HGP創英角ｺﾞｼｯｸUB" pitchFamily="50" charset="-128"/>
                <a:ea typeface="HGP創英角ｺﾞｼｯｸUB" pitchFamily="50" charset="-128"/>
              </a:rPr>
              <a:t>こんな場所は要注意！</a:t>
            </a:r>
            <a:endParaRPr lang="en-US" altLang="ja-JP" sz="3500" spc="-90" dirty="0">
              <a:solidFill>
                <a:schemeClr val="tx1"/>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29168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 calcmode="lin" valueType="num">
                                      <p:cBhvr additive="base">
                                        <p:cTn id="7" dur="1000" fill="hold"/>
                                        <p:tgtEl>
                                          <p:spTgt spid="1149"/>
                                        </p:tgtEl>
                                        <p:attrNameLst>
                                          <p:attrName>ppt_x</p:attrName>
                                        </p:attrNameLst>
                                      </p:cBhvr>
                                      <p:tavLst>
                                        <p:tav tm="0">
                                          <p:val>
                                            <p:strVal val="#ppt_x"/>
                                          </p:val>
                                        </p:tav>
                                        <p:tav tm="100000">
                                          <p:val>
                                            <p:strVal val="#ppt_x"/>
                                          </p:val>
                                        </p:tav>
                                      </p:tavLst>
                                    </p:anim>
                                    <p:anim calcmode="lin" valueType="num">
                                      <p:cBhvr additive="base">
                                        <p:cTn id="8" dur="1000" fill="hold"/>
                                        <p:tgtEl>
                                          <p:spTgt spid="1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mph" presetSubtype="0" fill="remove" grpId="1" nodeType="clickEffect">
                                  <p:stCondLst>
                                    <p:cond delay="0"/>
                                  </p:stCondLst>
                                  <p:childTnLst>
                                    <p:animClr clrSpc="rgb" dir="cw">
                                      <p:cBhvr override="childStyle">
                                        <p:cTn id="33" dur="500" autoRev="1" fill="remove"/>
                                        <p:tgtEl>
                                          <p:spTgt spid="13"/>
                                        </p:tgtEl>
                                        <p:attrNameLst>
                                          <p:attrName>style.color</p:attrName>
                                        </p:attrNameLst>
                                      </p:cBhvr>
                                      <p:to>
                                        <a:schemeClr val="bg1"/>
                                      </p:to>
                                    </p:animClr>
                                    <p:animClr clrSpc="rgb" dir="cw">
                                      <p:cBhvr>
                                        <p:cTn id="34" dur="500" autoRev="1" fill="remove"/>
                                        <p:tgtEl>
                                          <p:spTgt spid="13"/>
                                        </p:tgtEl>
                                        <p:attrNameLst>
                                          <p:attrName>fillcolor</p:attrName>
                                        </p:attrNameLst>
                                      </p:cBhvr>
                                      <p:to>
                                        <a:schemeClr val="bg1"/>
                                      </p:to>
                                    </p:animClr>
                                    <p:set>
                                      <p:cBhvr>
                                        <p:cTn id="35" dur="500" autoRev="1" fill="remove"/>
                                        <p:tgtEl>
                                          <p:spTgt spid="13"/>
                                        </p:tgtEl>
                                        <p:attrNameLst>
                                          <p:attrName>fill.type</p:attrName>
                                        </p:attrNameLst>
                                      </p:cBhvr>
                                      <p:to>
                                        <p:strVal val="solid"/>
                                      </p:to>
                                    </p:set>
                                    <p:set>
                                      <p:cBhvr>
                                        <p:cTn id="36"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5" grpId="0"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 name="角丸四角形 5"/>
          <p:cNvSpPr/>
          <p:nvPr/>
        </p:nvSpPr>
        <p:spPr>
          <a:xfrm>
            <a:off x="455696" y="930063"/>
            <a:ext cx="8352928" cy="5700140"/>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a:solidFill>
                  <a:schemeClr val="tx1"/>
                </a:solidFill>
                <a:latin typeface="HGP創英角ｺﾞｼｯｸUB" pitchFamily="50" charset="-128"/>
                <a:ea typeface="HGP創英角ｺﾞｼｯｸUB" pitchFamily="50" charset="-128"/>
              </a:rPr>
              <a:t>　</a:t>
            </a:r>
          </a:p>
        </p:txBody>
      </p:sp>
      <p:sp>
        <p:nvSpPr>
          <p:cNvPr id="1149" name="テキスト ボックス 8"/>
          <p:cNvSpPr txBox="1"/>
          <p:nvPr/>
        </p:nvSpPr>
        <p:spPr>
          <a:xfrm>
            <a:off x="1957951" y="68289"/>
            <a:ext cx="5083443" cy="861774"/>
          </a:xfrm>
          <a:prstGeom prst="rect">
            <a:avLst/>
          </a:prstGeom>
          <a:noFill/>
        </p:spPr>
        <p:txBody>
          <a:bodyPr wrap="none" rtlCol="0">
            <a:spAutoFit/>
          </a:bodyPr>
          <a:lstStyle/>
          <a:p>
            <a:pPr algn="r"/>
            <a:r>
              <a:rPr kumimoji="1" lang="ja-JP" altLang="en-US" sz="5000" dirty="0">
                <a:latin typeface="HGP創英角ｺﾞｼｯｸUB" pitchFamily="50" charset="-128"/>
                <a:ea typeface="HGP創英角ｺﾞｼｯｸUB" pitchFamily="50" charset="-128"/>
              </a:rPr>
              <a:t>雪道歩きの靴選び</a:t>
            </a:r>
          </a:p>
        </p:txBody>
      </p:sp>
      <p:sp>
        <p:nvSpPr>
          <p:cNvPr id="9" name="正方形/長方形 8"/>
          <p:cNvSpPr/>
          <p:nvPr/>
        </p:nvSpPr>
        <p:spPr>
          <a:xfrm>
            <a:off x="595701" y="1397784"/>
            <a:ext cx="8072918" cy="1025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500" spc="-90" dirty="0">
                <a:solidFill>
                  <a:prstClr val="black"/>
                </a:solidFill>
                <a:latin typeface="HGP創英角ｺﾞｼｯｸUB" pitchFamily="50" charset="-128"/>
                <a:ea typeface="HGP創英角ｺﾞｼｯｸUB" pitchFamily="50" charset="-128"/>
              </a:rPr>
              <a:t>安全で快適に歩くためには、雪道に適した冬靴を選んで履くことが大切です。</a:t>
            </a:r>
            <a:endParaRPr kumimoji="1" lang="ja-JP" altLang="en-US" sz="3500" dirty="0"/>
          </a:p>
        </p:txBody>
      </p:sp>
      <p:grpSp>
        <p:nvGrpSpPr>
          <p:cNvPr id="5" name="グループ化 4"/>
          <p:cNvGrpSpPr/>
          <p:nvPr/>
        </p:nvGrpSpPr>
        <p:grpSpPr>
          <a:xfrm>
            <a:off x="3912781" y="2798078"/>
            <a:ext cx="4476307" cy="680483"/>
            <a:chOff x="3912781" y="2798078"/>
            <a:chExt cx="4476307" cy="680483"/>
          </a:xfrm>
        </p:grpSpPr>
        <p:sp>
          <p:nvSpPr>
            <p:cNvPr id="3" name="下矢印 2"/>
            <p:cNvSpPr/>
            <p:nvPr/>
          </p:nvSpPr>
          <p:spPr>
            <a:xfrm>
              <a:off x="3912781" y="2798078"/>
              <a:ext cx="903768" cy="6804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816549" y="2829845"/>
              <a:ext cx="3572539" cy="616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600" spc="-90" dirty="0">
                  <a:solidFill>
                    <a:prstClr val="black"/>
                  </a:solidFill>
                  <a:latin typeface="HGP創英角ｺﾞｼｯｸUB" pitchFamily="50" charset="-128"/>
                  <a:ea typeface="HGP創英角ｺﾞｼｯｸUB" pitchFamily="50" charset="-128"/>
                </a:rPr>
                <a:t>雪道に適した冬靴とは？</a:t>
              </a:r>
              <a:endParaRPr kumimoji="1" lang="ja-JP" altLang="en-US" sz="2600" dirty="0"/>
            </a:p>
          </p:txBody>
        </p:sp>
      </p:grpSp>
      <p:sp>
        <p:nvSpPr>
          <p:cNvPr id="13" name="正方形/長方形 12"/>
          <p:cNvSpPr/>
          <p:nvPr/>
        </p:nvSpPr>
        <p:spPr>
          <a:xfrm>
            <a:off x="847387" y="3813436"/>
            <a:ext cx="7304569" cy="63094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r>
              <a:rPr lang="ja-JP" altLang="en-US" sz="3500" spc="-90" dirty="0">
                <a:solidFill>
                  <a:prstClr val="black"/>
                </a:solidFill>
                <a:latin typeface="HGP創英角ｺﾞｼｯｸUB" pitchFamily="50" charset="-128"/>
                <a:ea typeface="HGP創英角ｺﾞｼｯｸUB" pitchFamily="50" charset="-128"/>
              </a:rPr>
              <a:t>①滑らない：靴底が滑りにくくなっている</a:t>
            </a:r>
            <a:endParaRPr lang="en-US" altLang="ja-JP" sz="3500" spc="-90" dirty="0">
              <a:solidFill>
                <a:prstClr val="black"/>
              </a:solidFill>
              <a:latin typeface="HGP創英角ｺﾞｼｯｸUB" pitchFamily="50" charset="-128"/>
              <a:ea typeface="HGP創英角ｺﾞｼｯｸUB" pitchFamily="50" charset="-128"/>
            </a:endParaRPr>
          </a:p>
        </p:txBody>
      </p:sp>
      <p:sp>
        <p:nvSpPr>
          <p:cNvPr id="14" name="正方形/長方形 13"/>
          <p:cNvSpPr/>
          <p:nvPr/>
        </p:nvSpPr>
        <p:spPr>
          <a:xfrm>
            <a:off x="847387" y="4660827"/>
            <a:ext cx="7304568" cy="63094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r>
              <a:rPr lang="ja-JP" altLang="en-US" sz="3500" spc="-90" dirty="0">
                <a:solidFill>
                  <a:prstClr val="black"/>
                </a:solidFill>
                <a:latin typeface="HGP創英角ｺﾞｼｯｸUB" pitchFamily="50" charset="-128"/>
                <a:ea typeface="HGP創英角ｺﾞｼｯｸUB" pitchFamily="50" charset="-128"/>
              </a:rPr>
              <a:t>②濡れない：靴の中までしみこまない </a:t>
            </a:r>
            <a:endParaRPr lang="en-US" altLang="ja-JP" sz="3500" spc="-90" dirty="0">
              <a:solidFill>
                <a:prstClr val="black"/>
              </a:solidFill>
              <a:latin typeface="HGP創英角ｺﾞｼｯｸUB" pitchFamily="50" charset="-128"/>
              <a:ea typeface="HGP創英角ｺﾞｼｯｸUB" pitchFamily="50" charset="-128"/>
            </a:endParaRPr>
          </a:p>
        </p:txBody>
      </p:sp>
      <p:sp>
        <p:nvSpPr>
          <p:cNvPr id="15" name="正方形/長方形 14"/>
          <p:cNvSpPr/>
          <p:nvPr/>
        </p:nvSpPr>
        <p:spPr>
          <a:xfrm>
            <a:off x="847387" y="5516141"/>
            <a:ext cx="7304568" cy="63094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r>
              <a:rPr lang="ja-JP" altLang="en-US" sz="3500" spc="-90" dirty="0">
                <a:solidFill>
                  <a:prstClr val="black"/>
                </a:solidFill>
                <a:latin typeface="HGP創英角ｺﾞｼｯｸUB" pitchFamily="50" charset="-128"/>
                <a:ea typeface="HGP創英角ｺﾞｼｯｸUB" pitchFamily="50" charset="-128"/>
              </a:rPr>
              <a:t>③暖かい　 ：靴の中の保温性が良い</a:t>
            </a:r>
            <a:endParaRPr lang="en-US" altLang="ja-JP" sz="3500" spc="-9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8504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Effect transition="in" filter="wipe(down)">
                                      <p:cBhvr>
                                        <p:cTn id="7" dur="1000"/>
                                        <p:tgtEl>
                                          <p:spTgt spid="1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8"/>
                                        </p:tgtEl>
                                        <p:attrNameLst>
                                          <p:attrName>style.visibility</p:attrName>
                                        </p:attrNameLst>
                                      </p:cBhvr>
                                      <p:to>
                                        <p:strVal val="visible"/>
                                      </p:to>
                                    </p:set>
                                    <p:animEffect transition="in" filter="fade">
                                      <p:cBhvr>
                                        <p:cTn id="12" dur="1000"/>
                                        <p:tgtEl>
                                          <p:spTgt spid="1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49" grpId="0"/>
      <p:bldP spid="9" grpId="0"/>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116638" y="93744"/>
            <a:ext cx="8854718" cy="677108"/>
          </a:xfrm>
          <a:prstGeom prst="rect">
            <a:avLst/>
          </a:prstGeom>
          <a:noFill/>
        </p:spPr>
        <p:txBody>
          <a:bodyPr wrap="square" rtlCol="0">
            <a:spAutoFit/>
          </a:bodyPr>
          <a:lstStyle/>
          <a:p>
            <a:pPr algn="ctr"/>
            <a:r>
              <a:rPr lang="ja-JP" altLang="en-US" sz="3800" dirty="0">
                <a:latin typeface="HGP創英角ｺﾞｼｯｸUB" pitchFamily="50" charset="-128"/>
                <a:ea typeface="HGP創英角ｺﾞｼｯｸUB" pitchFamily="50" charset="-128"/>
              </a:rPr>
              <a:t>滑りにくい冬靴のひみつは靴底にあり！①</a:t>
            </a:r>
            <a:endParaRPr kumimoji="1" lang="ja-JP" altLang="en-US" sz="3800" dirty="0">
              <a:latin typeface="HGP創英角ｺﾞｼｯｸUB" pitchFamily="50" charset="-128"/>
              <a:ea typeface="HGP創英角ｺﾞｼｯｸUB" pitchFamily="50" charset="-128"/>
            </a:endParaRPr>
          </a:p>
        </p:txBody>
      </p:sp>
      <p:sp>
        <p:nvSpPr>
          <p:cNvPr id="5" name="正方形/長方形 4"/>
          <p:cNvSpPr/>
          <p:nvPr/>
        </p:nvSpPr>
        <p:spPr>
          <a:xfrm>
            <a:off x="214941"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ピン・金具付きの底</a:t>
            </a:r>
            <a:endParaRPr lang="en-US" altLang="ja-JP" sz="3000" spc="-90" dirty="0">
              <a:solidFill>
                <a:prstClr val="black"/>
              </a:solidFill>
              <a:latin typeface="HGP創英角ｺﾞｼｯｸUB" pitchFamily="50" charset="-128"/>
              <a:ea typeface="HGP創英角ｺﾞｼｯｸUB" pitchFamily="50" charset="-128"/>
            </a:endParaRPr>
          </a:p>
        </p:txBody>
      </p:sp>
      <p:sp>
        <p:nvSpPr>
          <p:cNvPr id="10" name="角丸四角形 5"/>
          <p:cNvSpPr/>
          <p:nvPr/>
        </p:nvSpPr>
        <p:spPr>
          <a:xfrm>
            <a:off x="175142"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a:solidFill>
                  <a:schemeClr val="tx1"/>
                </a:solidFill>
                <a:latin typeface="HGP創英角ｺﾞｼｯｸUB" pitchFamily="50" charset="-128"/>
                <a:ea typeface="HGP創英角ｺﾞｼｯｸUB" pitchFamily="50" charset="-128"/>
              </a:rPr>
              <a:t>　</a:t>
            </a:r>
          </a:p>
        </p:txBody>
      </p:sp>
      <p:sp>
        <p:nvSpPr>
          <p:cNvPr id="6" name="正方形/長方形 5"/>
          <p:cNvSpPr/>
          <p:nvPr/>
        </p:nvSpPr>
        <p:spPr>
          <a:xfrm>
            <a:off x="238320" y="1794591"/>
            <a:ext cx="4240994" cy="1015663"/>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先の尖った金属のピンや金具が靴底についており、固い氷を強くひっかき突き刺します。</a:t>
            </a:r>
          </a:p>
        </p:txBody>
      </p:sp>
      <p:sp>
        <p:nvSpPr>
          <p:cNvPr id="19" name="正方形/長方形 18"/>
          <p:cNvSpPr/>
          <p:nvPr/>
        </p:nvSpPr>
        <p:spPr>
          <a:xfrm>
            <a:off x="4665419"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深い溝のある底</a:t>
            </a:r>
            <a:endParaRPr lang="en-US" altLang="ja-JP" sz="3000" spc="-90" dirty="0">
              <a:solidFill>
                <a:prstClr val="black"/>
              </a:solidFill>
              <a:latin typeface="HGP創英角ｺﾞｼｯｸUB" pitchFamily="50" charset="-128"/>
              <a:ea typeface="HGP創英角ｺﾞｼｯｸUB" pitchFamily="50" charset="-128"/>
            </a:endParaRPr>
          </a:p>
        </p:txBody>
      </p:sp>
      <p:sp>
        <p:nvSpPr>
          <p:cNvPr id="20" name="角丸四角形 5"/>
          <p:cNvSpPr/>
          <p:nvPr/>
        </p:nvSpPr>
        <p:spPr>
          <a:xfrm>
            <a:off x="4625620"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a:solidFill>
                  <a:schemeClr val="tx1"/>
                </a:solidFill>
                <a:latin typeface="HGP創英角ｺﾞｼｯｸUB" pitchFamily="50" charset="-128"/>
                <a:ea typeface="HGP創英角ｺﾞｼｯｸUB" pitchFamily="50" charset="-128"/>
              </a:rPr>
              <a:t>　</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057" y="2830742"/>
            <a:ext cx="2161905" cy="1495238"/>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5372" y="5096335"/>
            <a:ext cx="1058282" cy="1395262"/>
          </a:xfrm>
          <a:prstGeom prst="rect">
            <a:avLst/>
          </a:prstGeom>
        </p:spPr>
      </p:pic>
      <p:sp>
        <p:nvSpPr>
          <p:cNvPr id="11" name="四角形吹き出し 10"/>
          <p:cNvSpPr/>
          <p:nvPr/>
        </p:nvSpPr>
        <p:spPr>
          <a:xfrm>
            <a:off x="333848" y="4452066"/>
            <a:ext cx="2565215" cy="1517798"/>
          </a:xfrm>
          <a:prstGeom prst="wedgeRectCallout">
            <a:avLst>
              <a:gd name="adj1" fmla="val 62738"/>
              <a:gd name="adj2" fmla="val 330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5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ここに注意！</a:t>
            </a:r>
            <a:r>
              <a:rPr lang="en-US" altLang="ja-JP" sz="1500" dirty="0">
                <a:solidFill>
                  <a:schemeClr val="tx1"/>
                </a:solidFill>
                <a:latin typeface="HGP創英角ｺﾞｼｯｸUB" panose="020B0900000000000000" pitchFamily="50" charset="-128"/>
                <a:ea typeface="HGP創英角ｺﾞｼｯｸUB" panose="020B0900000000000000" pitchFamily="50" charset="-128"/>
              </a:rPr>
              <a:t>】</a:t>
            </a:r>
          </a:p>
          <a:p>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じゅうたん等の上を歩くと金具がひっかかってつまづいたり、建物内のタイル等の床で滑ったりすることがあります。</a:t>
            </a:r>
          </a:p>
        </p:txBody>
      </p:sp>
      <p:sp>
        <p:nvSpPr>
          <p:cNvPr id="17" name="正方形/長方形 16"/>
          <p:cNvSpPr/>
          <p:nvPr/>
        </p:nvSpPr>
        <p:spPr>
          <a:xfrm>
            <a:off x="4665419" y="1815079"/>
            <a:ext cx="4240994" cy="1015663"/>
          </a:xfrm>
          <a:prstGeom prst="rect">
            <a:avLst/>
          </a:prstGeom>
        </p:spPr>
        <p:txBody>
          <a:bodyPr wrap="square">
            <a:spAutoFit/>
          </a:bodyPr>
          <a:lstStyle/>
          <a:p>
            <a:r>
              <a:rPr lang="ja-JP" altLang="en-US" sz="2000" dirty="0">
                <a:latin typeface="HGP創英角ｺﾞｼｯｸUB" panose="020B0900000000000000" pitchFamily="50" charset="-128"/>
                <a:ea typeface="HGP創英角ｺﾞｼｯｸUB" panose="020B0900000000000000" pitchFamily="50" charset="-128"/>
              </a:rPr>
              <a:t>深い溝がついている靴底は、路面に対するグリップ力が強いので滑りにくくなっています。 </a:t>
            </a:r>
          </a:p>
        </p:txBody>
      </p:sp>
      <p:sp>
        <p:nvSpPr>
          <p:cNvPr id="18" name="四角形吹き出し 17"/>
          <p:cNvSpPr/>
          <p:nvPr/>
        </p:nvSpPr>
        <p:spPr>
          <a:xfrm>
            <a:off x="4805500" y="4757004"/>
            <a:ext cx="2565215" cy="1751307"/>
          </a:xfrm>
          <a:prstGeom prst="wedgeRectCallout">
            <a:avLst>
              <a:gd name="adj1" fmla="val 62333"/>
              <a:gd name="adj2" fmla="val 134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50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1500" dirty="0">
                <a:solidFill>
                  <a:srgbClr val="FF0000"/>
                </a:solidFill>
                <a:latin typeface="HGP創英角ｺﾞｼｯｸUB" panose="020B0900000000000000" pitchFamily="50" charset="-128"/>
                <a:ea typeface="HGP創英角ｺﾞｼｯｸUB" panose="020B0900000000000000" pitchFamily="50" charset="-128"/>
              </a:rPr>
              <a:t>ここに注意！</a:t>
            </a:r>
            <a:r>
              <a:rPr lang="en-US" altLang="ja-JP" sz="1500" dirty="0">
                <a:solidFill>
                  <a:schemeClr val="tx1"/>
                </a:solidFill>
                <a:latin typeface="HGP創英角ｺﾞｼｯｸUB" panose="020B0900000000000000" pitchFamily="50" charset="-128"/>
                <a:ea typeface="HGP創英角ｺﾞｼｯｸUB" panose="020B0900000000000000" pitchFamily="50" charset="-128"/>
              </a:rPr>
              <a:t>】</a:t>
            </a:r>
          </a:p>
          <a:p>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底が硬い靴は、つるつる路面では滑りやすいので、溝の深さだけではなく靴底のやわらかさも重要です。</a:t>
            </a:r>
            <a:endParaRPr lang="en-US" altLang="ja-JP" sz="1500" dirty="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また、溝に雪が詰まると滑りやすくなります。</a:t>
            </a: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2681" y="5052114"/>
            <a:ext cx="1139591" cy="1439483"/>
          </a:xfrm>
          <a:prstGeom prst="rect">
            <a:avLst/>
          </a:prstGeom>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1073" y="2946735"/>
            <a:ext cx="2449685" cy="1694276"/>
          </a:xfrm>
          <a:prstGeom prst="rect">
            <a:avLst/>
          </a:prstGeom>
        </p:spPr>
      </p:pic>
    </p:spTree>
    <p:extLst>
      <p:ext uri="{BB962C8B-B14F-4D97-AF65-F5344CB8AC3E}">
        <p14:creationId xmlns:p14="http://schemas.microsoft.com/office/powerpoint/2010/main" val="13465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 calcmode="lin" valueType="num">
                                      <p:cBhvr additive="base">
                                        <p:cTn id="7" dur="1000" fill="hold"/>
                                        <p:tgtEl>
                                          <p:spTgt spid="1149"/>
                                        </p:tgtEl>
                                        <p:attrNameLst>
                                          <p:attrName>ppt_x</p:attrName>
                                        </p:attrNameLst>
                                      </p:cBhvr>
                                      <p:tavLst>
                                        <p:tav tm="0">
                                          <p:val>
                                            <p:strVal val="#ppt_x"/>
                                          </p:val>
                                        </p:tav>
                                        <p:tav tm="100000">
                                          <p:val>
                                            <p:strVal val="#ppt_x"/>
                                          </p:val>
                                        </p:tav>
                                      </p:tavLst>
                                    </p:anim>
                                    <p:anim calcmode="lin" valueType="num">
                                      <p:cBhvr additive="base">
                                        <p:cTn id="8" dur="1000" fill="hold"/>
                                        <p:tgtEl>
                                          <p:spTgt spid="1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4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childTnLst>
                                </p:cTn>
                              </p:par>
                              <p:par>
                                <p:cTn id="58" presetID="10" presetClass="entr" presetSubtype="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5" grpId="0" animBg="1"/>
      <p:bldP spid="10" grpId="0" animBg="1"/>
      <p:bldP spid="6" grpId="0"/>
      <p:bldP spid="19" grpId="0" animBg="1"/>
      <p:bldP spid="20" grpId="0" animBg="1"/>
      <p:bldP spid="11" grpId="0" animBg="1"/>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テキスト ボックス 8"/>
          <p:cNvSpPr txBox="1"/>
          <p:nvPr/>
        </p:nvSpPr>
        <p:spPr>
          <a:xfrm>
            <a:off x="116638" y="93744"/>
            <a:ext cx="8854718" cy="677108"/>
          </a:xfrm>
          <a:prstGeom prst="rect">
            <a:avLst/>
          </a:prstGeom>
          <a:noFill/>
        </p:spPr>
        <p:txBody>
          <a:bodyPr wrap="square" rtlCol="0">
            <a:spAutoFit/>
          </a:bodyPr>
          <a:lstStyle/>
          <a:p>
            <a:pPr algn="ctr"/>
            <a:r>
              <a:rPr lang="ja-JP" altLang="en-US" sz="3800" dirty="0">
                <a:latin typeface="HGP創英角ｺﾞｼｯｸUB" pitchFamily="50" charset="-128"/>
                <a:ea typeface="HGP創英角ｺﾞｼｯｸUB" pitchFamily="50" charset="-128"/>
              </a:rPr>
              <a:t>滑りにくい冬靴のひみつは靴底にあり！②</a:t>
            </a:r>
            <a:endParaRPr kumimoji="1" lang="ja-JP" altLang="en-US" sz="3800" dirty="0">
              <a:latin typeface="HGP創英角ｺﾞｼｯｸUB" pitchFamily="50" charset="-128"/>
              <a:ea typeface="HGP創英角ｺﾞｼｯｸUB" pitchFamily="50" charset="-128"/>
            </a:endParaRPr>
          </a:p>
        </p:txBody>
      </p:sp>
      <p:sp>
        <p:nvSpPr>
          <p:cNvPr id="5" name="正方形/長方形 4"/>
          <p:cNvSpPr/>
          <p:nvPr/>
        </p:nvSpPr>
        <p:spPr>
          <a:xfrm>
            <a:off x="214941"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軟らかいゴム底</a:t>
            </a:r>
            <a:endParaRPr lang="en-US" altLang="ja-JP" sz="3000" spc="-90" dirty="0">
              <a:solidFill>
                <a:prstClr val="black"/>
              </a:solidFill>
              <a:latin typeface="HGP創英角ｺﾞｼｯｸUB" pitchFamily="50" charset="-128"/>
              <a:ea typeface="HGP創英角ｺﾞｼｯｸUB" pitchFamily="50" charset="-128"/>
            </a:endParaRPr>
          </a:p>
        </p:txBody>
      </p:sp>
      <p:sp>
        <p:nvSpPr>
          <p:cNvPr id="10" name="角丸四角形 5"/>
          <p:cNvSpPr/>
          <p:nvPr/>
        </p:nvSpPr>
        <p:spPr>
          <a:xfrm>
            <a:off x="175142"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a:solidFill>
                  <a:schemeClr val="tx1"/>
                </a:solidFill>
                <a:latin typeface="HGP創英角ｺﾞｼｯｸUB" pitchFamily="50" charset="-128"/>
                <a:ea typeface="HGP創英角ｺﾞｼｯｸUB" pitchFamily="50" charset="-128"/>
              </a:rPr>
              <a:t>　</a:t>
            </a:r>
          </a:p>
        </p:txBody>
      </p:sp>
      <p:sp>
        <p:nvSpPr>
          <p:cNvPr id="19" name="正方形/長方形 18"/>
          <p:cNvSpPr/>
          <p:nvPr/>
        </p:nvSpPr>
        <p:spPr>
          <a:xfrm>
            <a:off x="4665419" y="976486"/>
            <a:ext cx="4305937" cy="55399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lvl="0" algn="ctr"/>
            <a:r>
              <a:rPr lang="ja-JP" altLang="en-US" sz="3000" spc="-90" dirty="0">
                <a:solidFill>
                  <a:prstClr val="black"/>
                </a:solidFill>
                <a:latin typeface="HGP創英角ｺﾞｼｯｸUB" pitchFamily="50" charset="-128"/>
                <a:ea typeface="HGP創英角ｺﾞｼｯｸUB" pitchFamily="50" charset="-128"/>
              </a:rPr>
              <a:t>滑り止め材入りゴム底</a:t>
            </a:r>
            <a:endParaRPr lang="en-US" altLang="ja-JP" sz="3000" spc="-90" dirty="0">
              <a:solidFill>
                <a:prstClr val="black"/>
              </a:solidFill>
              <a:latin typeface="HGP創英角ｺﾞｼｯｸUB" pitchFamily="50" charset="-128"/>
              <a:ea typeface="HGP創英角ｺﾞｼｯｸUB" pitchFamily="50" charset="-128"/>
            </a:endParaRPr>
          </a:p>
        </p:txBody>
      </p:sp>
      <p:sp>
        <p:nvSpPr>
          <p:cNvPr id="20" name="角丸四角形 5"/>
          <p:cNvSpPr/>
          <p:nvPr/>
        </p:nvSpPr>
        <p:spPr>
          <a:xfrm>
            <a:off x="4625620" y="1655837"/>
            <a:ext cx="4345736" cy="4925218"/>
          </a:xfrm>
          <a:prstGeom prst="roundRect">
            <a:avLst>
              <a:gd name="adj" fmla="val 6379"/>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spc="-90" dirty="0">
                <a:solidFill>
                  <a:schemeClr val="tx1"/>
                </a:solidFill>
                <a:latin typeface="HGP創英角ｺﾞｼｯｸUB" pitchFamily="50" charset="-128"/>
                <a:ea typeface="HGP創英角ｺﾞｼｯｸUB" pitchFamily="50" charset="-128"/>
              </a:rPr>
              <a:t>　　　　　　　　　　</a:t>
            </a:r>
            <a:endParaRPr lang="en-US" altLang="ja-JP" sz="3600" spc="-90" dirty="0">
              <a:solidFill>
                <a:schemeClr val="tx1"/>
              </a:solidFill>
              <a:latin typeface="HGP創英角ｺﾞｼｯｸUB" pitchFamily="50" charset="-128"/>
              <a:ea typeface="HGP創英角ｺﾞｼｯｸUB" pitchFamily="50" charset="-128"/>
            </a:endParaRPr>
          </a:p>
          <a:p>
            <a:r>
              <a:rPr lang="ja-JP" altLang="en-US" sz="3600" spc="-90" dirty="0">
                <a:solidFill>
                  <a:schemeClr val="tx1"/>
                </a:solidFill>
                <a:latin typeface="HGP創英角ｺﾞｼｯｸUB" pitchFamily="50" charset="-128"/>
                <a:ea typeface="HGP創英角ｺﾞｼｯｸUB" pitchFamily="50" charset="-128"/>
              </a:rPr>
              <a:t>　</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372" y="5096335"/>
            <a:ext cx="1058282" cy="1395262"/>
          </a:xfrm>
          <a:prstGeom prst="rect">
            <a:avLst/>
          </a:prstGeom>
        </p:spPr>
      </p:pic>
      <p:sp>
        <p:nvSpPr>
          <p:cNvPr id="11" name="四角形吹き出し 10"/>
          <p:cNvSpPr/>
          <p:nvPr/>
        </p:nvSpPr>
        <p:spPr>
          <a:xfrm>
            <a:off x="333848" y="4452066"/>
            <a:ext cx="2565215" cy="1517798"/>
          </a:xfrm>
          <a:prstGeom prst="wedgeRectCallout">
            <a:avLst>
              <a:gd name="adj1" fmla="val 62738"/>
              <a:gd name="adj2" fmla="val 330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柔らかいゴムを使った靴底は、路面に対する接着力が強いため滑りにくくなっています。</a:t>
            </a:r>
          </a:p>
        </p:txBody>
      </p:sp>
      <p:sp>
        <p:nvSpPr>
          <p:cNvPr id="18" name="四角形吹き出し 17"/>
          <p:cNvSpPr/>
          <p:nvPr/>
        </p:nvSpPr>
        <p:spPr>
          <a:xfrm>
            <a:off x="4805500" y="4452066"/>
            <a:ext cx="2565215" cy="1751307"/>
          </a:xfrm>
          <a:prstGeom prst="wedgeRectCallout">
            <a:avLst>
              <a:gd name="adj1" fmla="val 62333"/>
              <a:gd name="adj2" fmla="val 1348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滑り止め材が混ざっている靴底は、ヤスリのように路面の表面をひっかくので滑りにくくなっています。</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681" y="5052114"/>
            <a:ext cx="1139591" cy="1439483"/>
          </a:xfrm>
          <a:prstGeom prst="rect">
            <a:avLst/>
          </a:prstGeom>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402" y="1815079"/>
            <a:ext cx="3521179" cy="2435353"/>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611" y="1815079"/>
            <a:ext cx="3477280" cy="2404991"/>
          </a:xfrm>
          <a:prstGeom prst="rect">
            <a:avLst/>
          </a:prstGeom>
        </p:spPr>
      </p:pic>
    </p:spTree>
    <p:extLst>
      <p:ext uri="{BB962C8B-B14F-4D97-AF65-F5344CB8AC3E}">
        <p14:creationId xmlns:p14="http://schemas.microsoft.com/office/powerpoint/2010/main" val="30382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9"/>
                                        </p:tgtEl>
                                        <p:attrNameLst>
                                          <p:attrName>style.visibility</p:attrName>
                                        </p:attrNameLst>
                                      </p:cBhvr>
                                      <p:to>
                                        <p:strVal val="visible"/>
                                      </p:to>
                                    </p:set>
                                    <p:anim calcmode="lin" valueType="num">
                                      <p:cBhvr additive="base">
                                        <p:cTn id="7" dur="1000" fill="hold"/>
                                        <p:tgtEl>
                                          <p:spTgt spid="1149"/>
                                        </p:tgtEl>
                                        <p:attrNameLst>
                                          <p:attrName>ppt_x</p:attrName>
                                        </p:attrNameLst>
                                      </p:cBhvr>
                                      <p:tavLst>
                                        <p:tav tm="0">
                                          <p:val>
                                            <p:strVal val="#ppt_x"/>
                                          </p:val>
                                        </p:tav>
                                        <p:tav tm="100000">
                                          <p:val>
                                            <p:strVal val="#ppt_x"/>
                                          </p:val>
                                        </p:tav>
                                      </p:tavLst>
                                    </p:anim>
                                    <p:anim calcmode="lin" valueType="num">
                                      <p:cBhvr additive="base">
                                        <p:cTn id="8" dur="1000" fill="hold"/>
                                        <p:tgtEl>
                                          <p:spTgt spid="11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p:bldP spid="5" grpId="0" animBg="1"/>
      <p:bldP spid="10" grpId="0" animBg="1"/>
      <p:bldP spid="19" grpId="0" animBg="1"/>
      <p:bldP spid="20" grpId="0" animBg="1"/>
      <p:bldP spid="11" grpId="0" animBg="1"/>
      <p:bldP spid="1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4983</TotalTime>
  <Words>1844</Words>
  <Application>Microsoft Office PowerPoint</Application>
  <PresentationFormat>画面に合わせる (4:3)</PresentationFormat>
  <Paragraphs>155</Paragraphs>
  <Slides>10</Slides>
  <Notes>10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HGP創英角ｺﾞｼｯｸUB</vt:lpstr>
      <vt:lpstr>Calibri</vt:lpstr>
      <vt:lpstr>Constantia</vt:lpstr>
      <vt:lpstr>Wingdings 2</vt:lpstr>
      <vt:lpstr>リゾート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雪道で転ばないコツ教えます！</dc:title>
  <dc:creator>札幌市消防局</dc:creator>
  <cp:lastModifiedBy>日詰 妙子</cp:lastModifiedBy>
  <cp:revision>4</cp:revision>
  <cp:lastPrinted>2014-06-20T02:48:43Z</cp:lastPrinted>
  <dcterms:created xsi:type="dcterms:W3CDTF">2014-04-21T08:19:29Z</dcterms:created>
  <dcterms:modified xsi:type="dcterms:W3CDTF">2025-05-29T09:25:51Z</dcterms:modified>
</cp:coreProperties>
</file>