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1"/>
  </p:notesMasterIdLst>
  <p:handoutMasterIdLst>
    <p:handoutMasterId r:id="rId12"/>
  </p:handoutMasterIdLst>
  <p:sldIdLst>
    <p:sldId id="598" r:id="rId5"/>
    <p:sldId id="609" r:id="rId6"/>
    <p:sldId id="614" r:id="rId7"/>
    <p:sldId id="615" r:id="rId8"/>
    <p:sldId id="617" r:id="rId9"/>
    <p:sldId id="619" r:id="rId10"/>
  </p:sldIdLst>
  <p:sldSz cx="9144000" cy="6858000" type="screen4x3"/>
  <p:notesSz cx="6797675" cy="99266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CCECFF"/>
    <a:srgbClr val="B7D398"/>
    <a:srgbClr val="006600"/>
    <a:srgbClr val="336600"/>
    <a:srgbClr val="3B8964"/>
    <a:srgbClr val="0000FF"/>
    <a:srgbClr val="FFE299"/>
    <a:srgbClr val="E2EDD6"/>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7418" autoAdjust="0"/>
  </p:normalViewPr>
  <p:slideViewPr>
    <p:cSldViewPr>
      <p:cViewPr varScale="1">
        <p:scale>
          <a:sx n="73" d="100"/>
          <a:sy n="73" d="100"/>
        </p:scale>
        <p:origin x="10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1"/>
            <a:ext cx="2922350"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19" name="Rectangle 3"/>
          <p:cNvSpPr>
            <a:spLocks noGrp="1" noChangeArrowheads="1"/>
          </p:cNvSpPr>
          <p:nvPr>
            <p:ph type="dt" sz="quarter" idx="1"/>
          </p:nvPr>
        </p:nvSpPr>
        <p:spPr>
          <a:xfrm>
            <a:off x="3845198" y="1"/>
            <a:ext cx="2922349"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20" name="Rectangle 4"/>
          <p:cNvSpPr>
            <a:spLocks noGrp="1" noChangeArrowheads="1"/>
          </p:cNvSpPr>
          <p:nvPr>
            <p:ph type="ftr" sz="quarter" idx="2"/>
          </p:nvPr>
        </p:nvSpPr>
        <p:spPr>
          <a:xfrm>
            <a:off x="1" y="9430386"/>
            <a:ext cx="2922350"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21" name="Rectangle 5"/>
          <p:cNvSpPr>
            <a:spLocks noGrp="1" noChangeArrowheads="1"/>
          </p:cNvSpPr>
          <p:nvPr>
            <p:ph type="sldNum" sz="quarter" idx="3"/>
          </p:nvPr>
        </p:nvSpPr>
        <p:spPr>
          <a:xfrm>
            <a:off x="3845198" y="9430386"/>
            <a:ext cx="2922349"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lvl1pPr>
          </a:lstStyle>
          <a:p>
            <a:pPr>
              <a:defRPr/>
            </a:pPr>
            <a:fld id="{4B53F7E7-4D7A-4BA0-8145-D9EED7F0E647}" type="slidenum">
              <a:rPr lang="en-US" altLang="ja-JP">
                <a:ea typeface="Meiryo UI" panose="020B0604030504040204" pitchFamily="50" charset="-128"/>
              </a:rPr>
              <a:pPr>
                <a:defRPr/>
              </a:pPr>
              <a:t>‹#›</a:t>
            </a:fld>
            <a:endParaRPr lang="en-US" altLang="ja-JP" dirty="0">
              <a:ea typeface="Meiryo UI" panose="020B0604030504040204" pitchFamily="50" charset="-128"/>
            </a:endParaRPr>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0"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Meiryo UI" panose="020B0604030504040204" pitchFamily="50" charset="-128"/>
              </a:defRPr>
            </a:lvl1pPr>
          </a:lstStyle>
          <a:p>
            <a:pPr>
              <a:defRPr/>
            </a:pPr>
            <a:endParaRPr lang="en-US" altLang="ja-JP" dirty="0"/>
          </a:p>
        </p:txBody>
      </p:sp>
      <p:sp>
        <p:nvSpPr>
          <p:cNvPr id="1212" name="Rectangle 3"/>
          <p:cNvSpPr>
            <a:spLocks noGrp="1" noChangeArrowheads="1"/>
          </p:cNvSpPr>
          <p:nvPr>
            <p:ph type="dt" idx="1"/>
          </p:nvPr>
        </p:nvSpPr>
        <p:spPr>
          <a:xfrm>
            <a:off x="3849955"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Meiryo UI" panose="020B0604030504040204" pitchFamily="50" charset="-128"/>
              </a:defRPr>
            </a:lvl1pPr>
          </a:lstStyle>
          <a:p>
            <a:pPr>
              <a:defRPr/>
            </a:pPr>
            <a:endParaRPr lang="en-US" altLang="ja-JP" dirty="0"/>
          </a:p>
        </p:txBody>
      </p:sp>
      <p:sp>
        <p:nvSpPr>
          <p:cNvPr id="1213" name="Rectangle 4"/>
          <p:cNvSpPr>
            <a:spLocks noGrp="1" noRot="1" noChangeAspect="1" noChangeArrowheads="1" noTextEdit="1"/>
          </p:cNvSpPr>
          <p:nvPr>
            <p:ph type="sldImg" idx="2"/>
          </p:nvPr>
        </p:nvSpPr>
        <p:spPr>
          <a:xfrm>
            <a:off x="915988" y="744538"/>
            <a:ext cx="4964112" cy="3722687"/>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8658" y="4715193"/>
            <a:ext cx="5440360" cy="4467859"/>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0"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Meiryo UI" panose="020B0604030504040204" pitchFamily="50" charset="-128"/>
              </a:defRPr>
            </a:lvl1pPr>
          </a:lstStyle>
          <a:p>
            <a:pPr>
              <a:defRPr/>
            </a:pPr>
            <a:endParaRPr lang="en-US" altLang="ja-JP" dirty="0"/>
          </a:p>
        </p:txBody>
      </p:sp>
      <p:sp>
        <p:nvSpPr>
          <p:cNvPr id="1216" name="Rectangle 7"/>
          <p:cNvSpPr>
            <a:spLocks noGrp="1" noChangeArrowheads="1"/>
          </p:cNvSpPr>
          <p:nvPr>
            <p:ph type="sldNum" sz="quarter" idx="5"/>
          </p:nvPr>
        </p:nvSpPr>
        <p:spPr>
          <a:xfrm>
            <a:off x="3849955"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ea typeface="Meiryo UI" panose="020B0604030504040204" pitchFamily="50" charset="-128"/>
              </a:defRPr>
            </a:lvl1pPr>
          </a:lstStyle>
          <a:p>
            <a:pPr>
              <a:defRPr/>
            </a:pPr>
            <a:fld id="{6CB5B19B-2A7B-4820-A495-7EA32EFCEBE8}" type="slidenum">
              <a:rPr lang="en-US" altLang="ja-JP" smtClean="0"/>
              <a:pPr>
                <a:defRPr/>
              </a:pPr>
              <a:t>‹#›</a:t>
            </a:fld>
            <a:endParaRPr lang="en-US" altLang="ja-JP" dirty="0"/>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a:t>
            </a:fld>
            <a:endParaRPr lang="en-US" altLang="ja-JP" dirty="0">
              <a:ea typeface="Meiryo UI" panose="020B0604030504040204" pitchFamily="50" charset="-128"/>
            </a:endParaRPr>
          </a:p>
        </p:txBody>
      </p:sp>
      <p:sp>
        <p:nvSpPr>
          <p:cNvPr id="1270" name="Rectangle 2"/>
          <p:cNvSpPr>
            <a:spLocks noGrp="1" noRot="1" noChangeAspect="1" noChangeArrowheads="1" noTextEdit="1"/>
          </p:cNvSpPr>
          <p:nvPr>
            <p:ph type="sldImg"/>
          </p:nvPr>
        </p:nvSpPr>
        <p:spPr>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70409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3</a:t>
            </a:fld>
            <a:endParaRPr lang="en-US" altLang="ja-JP" dirty="0">
              <a:ea typeface="Meiryo UI" panose="020B0604030504040204" pitchFamily="50" charset="-128"/>
            </a:endParaRPr>
          </a:p>
        </p:txBody>
      </p:sp>
      <p:sp>
        <p:nvSpPr>
          <p:cNvPr id="1270" name="Rectangle 2"/>
          <p:cNvSpPr>
            <a:spLocks noGrp="1" noRot="1" noChangeAspect="1" noChangeArrowheads="1" noTextEdit="1"/>
          </p:cNvSpPr>
          <p:nvPr>
            <p:ph type="sldImg"/>
          </p:nvPr>
        </p:nvSpPr>
        <p:spPr>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771601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108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r" defTabSz="921081"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965347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108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r" defTabSz="921081"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1298" name="Rectangle 2"/>
          <p:cNvSpPr>
            <a:spLocks noGrp="1" noRot="1" noChangeAspect="1" noChangeArrowheads="1" noTextEdit="1"/>
          </p:cNvSpPr>
          <p:nvPr>
            <p:ph type="sldImg"/>
          </p:nvPr>
        </p:nvSpPr>
        <p:spPr>
          <a:ln/>
        </p:spPr>
      </p:sp>
      <p:sp>
        <p:nvSpPr>
          <p:cNvPr id="129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073768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41" name="Rectangle 6"/>
          <p:cNvSpPr>
            <a:spLocks noGrp="1" noChangeArrowheads="1"/>
          </p:cNvSpPr>
          <p:nvPr>
            <p:ph type="sldNum" sz="quarter" idx="12"/>
          </p:nvPr>
        </p:nvSpPr>
        <p:spPr>
          <a:xfrm>
            <a:off x="8655332" y="107107"/>
            <a:ext cx="464400" cy="347925"/>
          </a:xfrm>
          <a:solidFill>
            <a:schemeClr val="bg1"/>
          </a:solidFill>
          <a:ln>
            <a:solidFill>
              <a:schemeClr val="tx1"/>
            </a:solidFill>
          </a:ln>
        </p:spPr>
        <p:txBody>
          <a:bodyPr anchor="ctr"/>
          <a:lstStyle>
            <a:lvl1pPr algn="ctr">
              <a:defRPr/>
            </a:lvl1pPr>
          </a:lstStyle>
          <a:p>
            <a:pPr>
              <a:defRPr/>
            </a:pPr>
            <a:fld id="{ED70751B-34C4-41F7-9A42-B8AF8614956A}" type="slidenum">
              <a:rPr lang="en-US" altLang="ja-JP" smtClean="0"/>
              <a:pPr>
                <a:defRPr/>
              </a:pPr>
              <a:t>‹#›</a:t>
            </a:fld>
            <a:endParaRPr lang="en-US" altLang="ja-JP" dirty="0"/>
          </a:p>
        </p:txBody>
      </p:sp>
    </p:spTree>
    <p:extLst>
      <p:ext uri="{BB962C8B-B14F-4D97-AF65-F5344CB8AC3E}">
        <p14:creationId xmlns:p14="http://schemas.microsoft.com/office/powerpoint/2010/main" val="20337813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eiryo UI" panose="020B0604030504040204" pitchFamily="50" charset="-128"/>
              </a:defRPr>
            </a:lvl1pPr>
          </a:lstStyle>
          <a:p>
            <a:pPr>
              <a:defRPr/>
            </a:pPr>
            <a:endParaRPr lang="en-US" altLang="ja-JP" dirty="0"/>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eiryo UI" panose="020B0604030504040204" pitchFamily="50" charset="-128"/>
              </a:defRPr>
            </a:lvl1pPr>
          </a:lstStyle>
          <a:p>
            <a:pPr>
              <a:defRPr/>
            </a:pPr>
            <a:endParaRPr lang="en-US" altLang="ja-JP" dirty="0"/>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a typeface="Meiryo UI" panose="020B0604030504040204" pitchFamily="50" charset="-128"/>
              </a:defRPr>
            </a:lvl1pPr>
          </a:lstStyle>
          <a:p>
            <a:pPr>
              <a:defRPr/>
            </a:pPr>
            <a:fld id="{4FD9BB62-D0E4-4F2F-9365-A85B5DD33C1B}"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rtl="0" eaLnBrk="0" fontAlgn="base" hangingPunct="0">
        <a:spcBef>
          <a:spcPct val="0"/>
        </a:spcBef>
        <a:spcAft>
          <a:spcPct val="0"/>
        </a:spcAft>
        <a:defRPr kumimoji="1" sz="4400">
          <a:solidFill>
            <a:schemeClr val="tx2"/>
          </a:solidFill>
          <a:latin typeface="+mj-lt"/>
          <a:ea typeface="Meiryo UI" panose="020B0604030504040204"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4">
            <a:extLst>
              <a:ext uri="{FF2B5EF4-FFF2-40B4-BE49-F238E27FC236}">
                <a16:creationId xmlns:a16="http://schemas.microsoft.com/office/drawing/2014/main" id="{96DF5D56-A5C7-4F1A-93A6-A968696D21E5}"/>
              </a:ext>
            </a:extLst>
          </p:cNvPr>
          <p:cNvSpPr/>
          <p:nvPr/>
        </p:nvSpPr>
        <p:spPr>
          <a:xfrm>
            <a:off x="0" y="0"/>
            <a:ext cx="9144000" cy="576000"/>
          </a:xfrm>
          <a:prstGeom prst="rect">
            <a:avLst/>
          </a:prstGeom>
          <a:solidFill>
            <a:srgbClr val="3B8964"/>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留意事項　</a:t>
            </a:r>
            <a:r>
              <a:rPr kumimoji="0" lang="en-US" altLang="ja-JP"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a:t>
            </a:r>
            <a:r>
              <a:rPr lang="ja-JP" altLang="en-US" b="1" dirty="0">
                <a:solidFill>
                  <a:schemeClr val="bg1"/>
                </a:solidFill>
                <a:latin typeface="Meiryo UI" panose="020B0604030504040204" pitchFamily="50" charset="-128"/>
                <a:ea typeface="Meiryo UI" panose="020B0604030504040204" pitchFamily="50" charset="-128"/>
              </a:rPr>
              <a:t>本スライドは提出前に削除してください</a:t>
            </a:r>
            <a:r>
              <a:rPr kumimoji="0" lang="en-US" altLang="ja-JP"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a:t>
            </a:r>
            <a:r>
              <a:rPr kumimoji="0" lang="ja-JP" altLang="en-US"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　</a:t>
            </a:r>
          </a:p>
        </p:txBody>
      </p:sp>
      <p:sp>
        <p:nvSpPr>
          <p:cNvPr id="2" name="スライド番号プレースホルダー 1">
            <a:extLst>
              <a:ext uri="{FF2B5EF4-FFF2-40B4-BE49-F238E27FC236}">
                <a16:creationId xmlns:a16="http://schemas.microsoft.com/office/drawing/2014/main" id="{9559878A-3FCD-4DE4-A273-AD0BD979C08C}"/>
              </a:ext>
            </a:extLst>
          </p:cNvPr>
          <p:cNvSpPr>
            <a:spLocks noGrp="1"/>
          </p:cNvSpPr>
          <p:nvPr>
            <p:ph type="sldNum" sz="quarter" idx="12"/>
          </p:nvPr>
        </p:nvSpPr>
        <p:spPr/>
        <p:txBody>
          <a:bodyPr/>
          <a:lstStyle/>
          <a:p>
            <a:pPr>
              <a:defRPr/>
            </a:pPr>
            <a:fld id="{ED70751B-34C4-41F7-9A42-B8AF8614956A}" type="slidenum">
              <a:rPr lang="en-US" altLang="ja-JP" smtClean="0"/>
              <a:pPr>
                <a:defRPr/>
              </a:pPr>
              <a:t>1</a:t>
            </a:fld>
            <a:endParaRPr lang="en-US" altLang="ja-JP" dirty="0"/>
          </a:p>
        </p:txBody>
      </p:sp>
      <p:sp>
        <p:nvSpPr>
          <p:cNvPr id="11" name="Text Box 4">
            <a:extLst>
              <a:ext uri="{FF2B5EF4-FFF2-40B4-BE49-F238E27FC236}">
                <a16:creationId xmlns:a16="http://schemas.microsoft.com/office/drawing/2014/main" id="{74824E94-0AF6-439D-8AEC-95701D871F36}"/>
              </a:ext>
            </a:extLst>
          </p:cNvPr>
          <p:cNvSpPr txBox="1">
            <a:spLocks noChangeArrowheads="1"/>
          </p:cNvSpPr>
          <p:nvPr/>
        </p:nvSpPr>
        <p:spPr>
          <a:xfrm>
            <a:off x="107504" y="692696"/>
            <a:ext cx="8928992" cy="1335750"/>
          </a:xfrm>
          <a:prstGeom prst="rect">
            <a:avLst/>
          </a:prstGeom>
          <a:noFill/>
          <a:ln w="9525">
            <a:noFill/>
            <a:miter lim="800000"/>
            <a:headEnd/>
            <a:tailEnd/>
          </a:ln>
          <a:effectLst/>
        </p:spPr>
        <p:txBody>
          <a:bodyPr wrap="square">
            <a:spAutoFit/>
          </a:bodyPr>
          <a:lstStyle/>
          <a:p>
            <a:pPr marL="285750" lvl="0" indent="-285750" eaLnBrk="1" hangingPunct="1">
              <a:spcBef>
                <a:spcPts val="1200"/>
              </a:spcBef>
              <a:spcAft>
                <a:spcPts val="0"/>
              </a:spcAft>
              <a:buFont typeface="Arial" panose="020B0604020202020204" pitchFamily="34" charset="0"/>
              <a:buChar char="•"/>
              <a:defRPr/>
            </a:pPr>
            <a:r>
              <a:rPr lang="ja-JP" altLang="en-US" sz="1600" dirty="0">
                <a:latin typeface="Meiryo UI" panose="020B0604030504040204" pitchFamily="50" charset="-128"/>
                <a:ea typeface="Meiryo UI" panose="020B0604030504040204" pitchFamily="50" charset="-128"/>
              </a:rPr>
              <a:t>各スライドには記入にあたる注意点を赤字で記載しておりますので、作成時には削除して、計画を作成願います。</a:t>
            </a:r>
            <a:endParaRPr lang="en-US" altLang="ja-JP" sz="1600" dirty="0">
              <a:latin typeface="Meiryo UI" panose="020B0604030504040204" pitchFamily="50" charset="-128"/>
              <a:ea typeface="Meiryo UI" panose="020B0604030504040204" pitchFamily="50" charset="-128"/>
            </a:endParaRPr>
          </a:p>
          <a:p>
            <a:pPr marL="288000" lvl="0" eaLnBrk="1" hangingPunct="1">
              <a:spcBef>
                <a:spcPts val="0"/>
              </a:spcBef>
              <a:spcAft>
                <a:spcPts val="0"/>
              </a:spcAft>
              <a:defRPr/>
            </a:pPr>
            <a:r>
              <a:rPr lang="ja-JP" altLang="en-US" sz="1600" dirty="0">
                <a:latin typeface="Meiryo UI" panose="020B0604030504040204" pitchFamily="50" charset="-128"/>
                <a:ea typeface="Meiryo UI" panose="020B0604030504040204" pitchFamily="50" charset="-128"/>
              </a:rPr>
              <a:t>また、各ページにある黄色いオブジェクト（例：「記載例」「留意事項」）も参考情報となりますので、</a:t>
            </a:r>
            <a:br>
              <a:rPr lang="en-US" altLang="ja-JP" sz="16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内容をご確認いただいた後、</a:t>
            </a:r>
            <a:r>
              <a:rPr lang="ja-JP" altLang="en-US" sz="1600" u="sng" dirty="0">
                <a:latin typeface="Meiryo UI" panose="020B0604030504040204" pitchFamily="50" charset="-128"/>
                <a:ea typeface="Meiryo UI" panose="020B0604030504040204" pitchFamily="50" charset="-128"/>
              </a:rPr>
              <a:t>同オブジェクトは削除して提出してください。</a:t>
            </a:r>
            <a:endParaRPr lang="en-US" altLang="ja-JP" sz="1600" u="sng" dirty="0">
              <a:latin typeface="Meiryo UI" panose="020B0604030504040204" pitchFamily="50" charset="-128"/>
              <a:ea typeface="Meiryo UI" panose="020B0604030504040204" pitchFamily="50" charset="-128"/>
            </a:endParaRPr>
          </a:p>
          <a:p>
            <a:pPr eaLnBrk="1" hangingPunct="1">
              <a:spcBef>
                <a:spcPct val="5000"/>
              </a:spcBef>
              <a:defRPr/>
            </a:pP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15601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7" name="Rectangle 67"/>
          <p:cNvSpPr>
            <a:spLocks noChangeArrowheads="1"/>
          </p:cNvSpPr>
          <p:nvPr/>
        </p:nvSpPr>
        <p:spPr>
          <a:xfrm>
            <a:off x="0" y="0"/>
            <a:ext cx="9144000" cy="573088"/>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dirty="0">
                <a:solidFill>
                  <a:schemeClr val="bg1"/>
                </a:solidFill>
                <a:latin typeface="Meiryo UI" panose="020B0604030504040204" pitchFamily="50" charset="-128"/>
                <a:ea typeface="Meiryo UI" panose="020B0604030504040204" pitchFamily="50" charset="-128"/>
              </a:rPr>
              <a:t>サービス概要</a:t>
            </a:r>
            <a:r>
              <a:rPr kumimoji="0" lang="ja-JP" altLang="en-US"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en-US" altLang="ja-JP" sz="1800" b="1" kern="0" dirty="0">
                <a:solidFill>
                  <a:prstClr val="white"/>
                </a:solidFill>
                <a:latin typeface="Meiryo UI" panose="020B0604030504040204" pitchFamily="50" charset="-128"/>
                <a:ea typeface="Meiryo UI" panose="020B0604030504040204" pitchFamily="50" charset="-128"/>
              </a:rPr>
              <a:t>X</a:t>
            </a:r>
            <a:r>
              <a:rPr kumimoji="0" lang="en-US" altLang="ja-JP"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en-US" altLang="ja-JP" sz="1800" b="1" kern="0" dirty="0">
                <a:solidFill>
                  <a:prstClr val="white"/>
                </a:solidFill>
                <a:latin typeface="Meiryo UI" panose="020B0604030504040204" pitchFamily="50" charset="-128"/>
                <a:ea typeface="Meiryo UI" panose="020B0604030504040204" pitchFamily="50" charset="-128"/>
              </a:rPr>
              <a:t>X</a:t>
            </a:r>
            <a:r>
              <a:rPr kumimoji="0" lang="ja-JP" altLang="en-US"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endParaRPr lang="ja-JP" altLang="en-US" sz="1400" b="1" dirty="0">
              <a:solidFill>
                <a:schemeClr val="bg1"/>
              </a:solidFill>
              <a:latin typeface="Meiryo UI" panose="020B0604030504040204" pitchFamily="50" charset="-128"/>
              <a:ea typeface="Meiryo UI" panose="020B0604030504040204" pitchFamily="50" charset="-128"/>
            </a:endParaRPr>
          </a:p>
        </p:txBody>
      </p:sp>
      <p:sp>
        <p:nvSpPr>
          <p:cNvPr id="1258" name="Text Box 4"/>
          <p:cNvSpPr txBox="1">
            <a:spLocks noChangeArrowheads="1"/>
          </p:cNvSpPr>
          <p:nvPr/>
        </p:nvSpPr>
        <p:spPr>
          <a:xfrm>
            <a:off x="49802" y="620688"/>
            <a:ext cx="7714425"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dirty="0">
                <a:latin typeface="Meiryo UI" panose="020B0604030504040204" pitchFamily="50" charset="-128"/>
                <a:ea typeface="Meiryo UI" panose="020B0604030504040204" pitchFamily="50" charset="-128"/>
              </a:rPr>
              <a:t>サービス内容</a:t>
            </a:r>
          </a:p>
        </p:txBody>
      </p:sp>
      <p:sp>
        <p:nvSpPr>
          <p:cNvPr id="2" name="スライド番号プレースホルダー 1">
            <a:extLst>
              <a:ext uri="{FF2B5EF4-FFF2-40B4-BE49-F238E27FC236}">
                <a16:creationId xmlns:a16="http://schemas.microsoft.com/office/drawing/2014/main" id="{8D1DD8CF-BA12-4637-8C5D-EE3C29ABA1A0}"/>
              </a:ext>
            </a:extLst>
          </p:cNvPr>
          <p:cNvSpPr>
            <a:spLocks noGrp="1"/>
          </p:cNvSpPr>
          <p:nvPr>
            <p:ph type="sldNum" sz="quarter" idx="12"/>
          </p:nvPr>
        </p:nvSpPr>
        <p:spPr/>
        <p:txBody>
          <a:bodyPr/>
          <a:lstStyle/>
          <a:p>
            <a:pPr>
              <a:defRPr/>
            </a:pPr>
            <a:fld id="{ED70751B-34C4-41F7-9A42-B8AF8614956A}" type="slidenum">
              <a:rPr lang="en-US" altLang="ja-JP" smtClean="0"/>
              <a:pPr>
                <a:defRPr/>
              </a:pPr>
              <a:t>2</a:t>
            </a:fld>
            <a:endParaRPr lang="en-US" altLang="ja-JP" dirty="0"/>
          </a:p>
        </p:txBody>
      </p:sp>
      <p:sp>
        <p:nvSpPr>
          <p:cNvPr id="13" name="正方形/長方形 25">
            <a:extLst>
              <a:ext uri="{FF2B5EF4-FFF2-40B4-BE49-F238E27FC236}">
                <a16:creationId xmlns:a16="http://schemas.microsoft.com/office/drawing/2014/main" id="{EB6B8810-55B2-40E0-892E-59F163007ACA}"/>
              </a:ext>
            </a:extLst>
          </p:cNvPr>
          <p:cNvSpPr/>
          <p:nvPr/>
        </p:nvSpPr>
        <p:spPr>
          <a:xfrm>
            <a:off x="593192" y="1240360"/>
            <a:ext cx="8541469" cy="23971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36000" tIns="36000" rIns="36000" bIns="36000" anchor="ctr" anchorCtr="0">
            <a:noAutofit/>
          </a:bodyPr>
          <a:lstStyle/>
          <a:p>
            <a:pPr marL="87312" marR="0" lvl="0" indent="0" algn="just" defTabSz="9144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737E5AA1-1045-479B-A557-9915086555B2}"/>
              </a:ext>
            </a:extLst>
          </p:cNvPr>
          <p:cNvGraphicFramePr>
            <a:graphicFrameLocks noGrp="1"/>
          </p:cNvGraphicFramePr>
          <p:nvPr>
            <p:extLst>
              <p:ext uri="{D42A27DB-BD31-4B8C-83A1-F6EECF244321}">
                <p14:modId xmlns:p14="http://schemas.microsoft.com/office/powerpoint/2010/main" val="4100526271"/>
              </p:ext>
            </p:extLst>
          </p:nvPr>
        </p:nvGraphicFramePr>
        <p:xfrm>
          <a:off x="154358" y="1026893"/>
          <a:ext cx="8835283" cy="5724000"/>
        </p:xfrm>
        <a:graphic>
          <a:graphicData uri="http://schemas.openxmlformats.org/drawingml/2006/table">
            <a:tbl>
              <a:tblPr firstRow="1" bandRow="1">
                <a:tableStyleId>{5940675A-B579-460E-94D1-54222C63F5DA}</a:tableStyleId>
              </a:tblPr>
              <a:tblGrid>
                <a:gridCol w="1239108">
                  <a:extLst>
                    <a:ext uri="{9D8B030D-6E8A-4147-A177-3AD203B41FA5}">
                      <a16:colId xmlns:a16="http://schemas.microsoft.com/office/drawing/2014/main" val="20000"/>
                    </a:ext>
                  </a:extLst>
                </a:gridCol>
                <a:gridCol w="2674478">
                  <a:extLst>
                    <a:ext uri="{9D8B030D-6E8A-4147-A177-3AD203B41FA5}">
                      <a16:colId xmlns:a16="http://schemas.microsoft.com/office/drawing/2014/main" val="20001"/>
                    </a:ext>
                  </a:extLst>
                </a:gridCol>
                <a:gridCol w="1920531">
                  <a:extLst>
                    <a:ext uri="{9D8B030D-6E8A-4147-A177-3AD203B41FA5}">
                      <a16:colId xmlns:a16="http://schemas.microsoft.com/office/drawing/2014/main" val="2560961473"/>
                    </a:ext>
                  </a:extLst>
                </a:gridCol>
                <a:gridCol w="1060387">
                  <a:extLst>
                    <a:ext uri="{9D8B030D-6E8A-4147-A177-3AD203B41FA5}">
                      <a16:colId xmlns:a16="http://schemas.microsoft.com/office/drawing/2014/main" val="20002"/>
                    </a:ext>
                  </a:extLst>
                </a:gridCol>
                <a:gridCol w="1940779">
                  <a:extLst>
                    <a:ext uri="{9D8B030D-6E8A-4147-A177-3AD203B41FA5}">
                      <a16:colId xmlns:a16="http://schemas.microsoft.com/office/drawing/2014/main" val="20003"/>
                    </a:ext>
                  </a:extLst>
                </a:gridCol>
              </a:tblGrid>
              <a:tr h="360000">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lnSpc>
                          <a:spcPts val="1800"/>
                        </a:lnSpc>
                      </a:pPr>
                      <a:r>
                        <a:rPr kumimoji="1" lang="ja-JP" altLang="en-US" sz="1400" b="0" dirty="0">
                          <a:solidFill>
                            <a:schemeClr val="tx1"/>
                          </a:solidFill>
                          <a:latin typeface="Meiryo UI" panose="020B0604030504040204" pitchFamily="50" charset="-128"/>
                          <a:ea typeface="Meiryo UI" panose="020B0604030504040204" pitchFamily="50" charset="-128"/>
                        </a:rPr>
                        <a:t>サービス名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gridSpan="2">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○○サービス</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事業費</a:t>
                      </a:r>
                    </a:p>
                  </a:txBody>
                  <a:tcPr anchor="ctr">
                    <a:lnL w="6350" cap="flat" cmpd="sng" algn="ctr">
                      <a:solidFill>
                        <a:schemeClr val="bg2"/>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2F2F2"/>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千円</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360000">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ターゲット</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gridSpan="4">
                  <a:txBody>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本サービスを利用するユーザーの具体的なイメージを記載すること</a:t>
                      </a:r>
                    </a:p>
                  </a:txBody>
                  <a:tcPr anchor="ctr">
                    <a:lnL w="6350" cap="flat" cmpd="sng" algn="ctr">
                      <a:solidFill>
                        <a:schemeClr val="bg2"/>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sz="1400" b="0" dirty="0">
                        <a:solidFill>
                          <a:sysClr val="windowText" lastClr="00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061851744"/>
                  </a:ext>
                </a:extLst>
              </a:tr>
              <a:tr h="360000">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展開エリア</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gridSpan="4">
                  <a:txBody>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青葉、もみじ台、新さっぽろなど</a:t>
                      </a:r>
                    </a:p>
                  </a:txBody>
                  <a:tcPr anchor="ctr">
                    <a:lnL w="6350" cap="flat" cmpd="sng" algn="ctr">
                      <a:solidFill>
                        <a:schemeClr val="bg2"/>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48874541"/>
                  </a:ext>
                </a:extLst>
              </a:tr>
              <a:tr h="360000">
                <a:tc grid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サービス内容</a:t>
                      </a:r>
                      <a:r>
                        <a:rPr kumimoji="1" lang="ja-JP" altLang="en-US" sz="1400" b="0" dirty="0">
                          <a:solidFill>
                            <a:sysClr val="windowText" lastClr="000000"/>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募集テーマ：</a:t>
                      </a:r>
                      <a:r>
                        <a:rPr kumimoji="1" lang="ja-JP" altLang="en-US" sz="1400" b="0" dirty="0">
                          <a:solidFill>
                            <a:srgbClr val="FF0000"/>
                          </a:solidFill>
                          <a:latin typeface="Meiryo UI" panose="020B0604030504040204" pitchFamily="50" charset="-128"/>
                          <a:ea typeface="Meiryo UI" panose="020B0604030504040204" pitchFamily="50" charset="-128"/>
                        </a:rPr>
                        <a:t>①見守り支援</a:t>
                      </a:r>
                      <a:r>
                        <a:rPr kumimoji="1" lang="ja-JP" altLang="en-US" sz="1400" b="0" dirty="0">
                          <a:solidFill>
                            <a:sysClr val="windowText" lastClr="000000"/>
                          </a:solidFill>
                          <a:latin typeface="Meiryo UI" panose="020B0604030504040204" pitchFamily="50" charset="-128"/>
                          <a:ea typeface="Meiryo UI" panose="020B0604030504040204" pitchFamily="50" charset="-128"/>
                        </a:rPr>
                        <a:t>）</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gridSpan="3">
                  <a:txBody>
                    <a:bodyPr/>
                    <a:lstStyle/>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ja-JP" altLang="en-US" sz="1400" i="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97328029"/>
                  </a:ext>
                </a:extLst>
              </a:tr>
              <a:tr h="4284000">
                <a:tc gridSpan="5">
                  <a:txBody>
                    <a:bodyPr/>
                    <a:lstStyle/>
                    <a:p>
                      <a:pPr marL="144000" indent="-144000">
                        <a:lnSpc>
                          <a:spcPts val="1800"/>
                        </a:lnSpc>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申請事業の実施によって、具体的にどのようなデジタルを活用したサービスを地域や暮らしに実装するのかについて、</a:t>
                      </a:r>
                      <a:br>
                        <a:rPr lang="en-US" altLang="ja-JP" sz="1400" dirty="0">
                          <a:solidFill>
                            <a:srgbClr val="FF0000"/>
                          </a:solidFill>
                          <a:latin typeface="Meiryo UI" panose="020B0604030504040204" pitchFamily="50" charset="-128"/>
                          <a:ea typeface="Meiryo UI" panose="020B0604030504040204" pitchFamily="50" charset="-128"/>
                        </a:rPr>
                      </a:br>
                      <a:r>
                        <a:rPr lang="en-US" altLang="ja-JP" sz="1400" dirty="0">
                          <a:solidFill>
                            <a:srgbClr val="FF0000"/>
                          </a:solidFill>
                          <a:latin typeface="Meiryo UI" panose="020B0604030504040204" pitchFamily="50" charset="-128"/>
                          <a:ea typeface="Meiryo UI" panose="020B0604030504040204" pitchFamily="50" charset="-128"/>
                        </a:rPr>
                        <a:t> </a:t>
                      </a:r>
                      <a:r>
                        <a:rPr lang="ja-JP" altLang="en-US" sz="1400" dirty="0">
                          <a:solidFill>
                            <a:srgbClr val="FF0000"/>
                          </a:solidFill>
                          <a:latin typeface="Meiryo UI" panose="020B0604030504040204" pitchFamily="50" charset="-128"/>
                          <a:ea typeface="Meiryo UI" panose="020B0604030504040204" pitchFamily="50" charset="-128"/>
                        </a:rPr>
                        <a:t>わかりやすいイラストや写真を用いてサービスの具体的内容を説明するとともに、</a:t>
                      </a:r>
                      <a:r>
                        <a:rPr lang="ja-JP" altLang="en-US" sz="1400" u="sng" dirty="0">
                          <a:solidFill>
                            <a:srgbClr val="FF0000"/>
                          </a:solidFill>
                          <a:latin typeface="Meiryo UI" panose="020B0604030504040204" pitchFamily="50" charset="-128"/>
                          <a:ea typeface="Meiryo UI" panose="020B0604030504040204" pitchFamily="50" charset="-128"/>
                        </a:rPr>
                        <a:t>地域や住民に対してどのような利便性や</a:t>
                      </a:r>
                      <a:br>
                        <a:rPr lang="en-US" altLang="ja-JP" sz="1400" u="sng" dirty="0">
                          <a:solidFill>
                            <a:srgbClr val="FF0000"/>
                          </a:solidFill>
                          <a:latin typeface="Meiryo UI" panose="020B0604030504040204" pitchFamily="50" charset="-128"/>
                          <a:ea typeface="Meiryo UI" panose="020B0604030504040204" pitchFamily="50" charset="-128"/>
                        </a:rPr>
                      </a:br>
                      <a:r>
                        <a:rPr lang="en-US" altLang="ja-JP" sz="1400" u="sng" dirty="0">
                          <a:solidFill>
                            <a:srgbClr val="FF0000"/>
                          </a:solidFill>
                          <a:latin typeface="Meiryo UI" panose="020B0604030504040204" pitchFamily="50" charset="-128"/>
                          <a:ea typeface="Meiryo UI" panose="020B0604030504040204" pitchFamily="50" charset="-128"/>
                        </a:rPr>
                        <a:t> </a:t>
                      </a:r>
                      <a:r>
                        <a:rPr lang="ja-JP" altLang="en-US" sz="1400" u="sng" dirty="0">
                          <a:solidFill>
                            <a:srgbClr val="FF0000"/>
                          </a:solidFill>
                          <a:latin typeface="Meiryo UI" panose="020B0604030504040204" pitchFamily="50" charset="-128"/>
                          <a:ea typeface="Meiryo UI" panose="020B0604030504040204" pitchFamily="50" charset="-128"/>
                        </a:rPr>
                        <a:t>裨益効果をもたらすものであるのか</a:t>
                      </a:r>
                      <a:r>
                        <a:rPr lang="ja-JP" altLang="en-US" sz="1400" dirty="0">
                          <a:solidFill>
                            <a:srgbClr val="FF0000"/>
                          </a:solidFill>
                          <a:latin typeface="Meiryo UI" panose="020B0604030504040204" pitchFamily="50" charset="-128"/>
                          <a:ea typeface="Meiryo UI" panose="020B0604030504040204" pitchFamily="50" charset="-128"/>
                        </a:rPr>
                        <a:t>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4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4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144000" indent="-144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a:t>
                      </a:r>
                      <a:r>
                        <a:rPr kumimoji="1" lang="ja-JP" altLang="en-US" sz="1400" i="0" dirty="0">
                          <a:solidFill>
                            <a:srgbClr val="FF0000"/>
                          </a:solidFill>
                          <a:latin typeface="Meiryo UI" panose="020B0604030504040204" pitchFamily="50" charset="-128"/>
                          <a:ea typeface="Meiryo UI" panose="020B0604030504040204" pitchFamily="50" charset="-128"/>
                        </a:rPr>
                        <a:t>地域への実装を予定しているデジタル技術を</a:t>
                      </a:r>
                      <a:br>
                        <a:rPr kumimoji="1" lang="en-US" altLang="ja-JP" sz="1400" i="0" dirty="0">
                          <a:solidFill>
                            <a:srgbClr val="FF0000"/>
                          </a:solidFill>
                          <a:latin typeface="Meiryo UI" panose="020B0604030504040204" pitchFamily="50" charset="-128"/>
                          <a:ea typeface="Meiryo UI" panose="020B0604030504040204" pitchFamily="50" charset="-128"/>
                        </a:rPr>
                      </a:br>
                      <a:r>
                        <a:rPr kumimoji="1" lang="en-US" altLang="ja-JP" sz="1400" i="0" dirty="0">
                          <a:solidFill>
                            <a:srgbClr val="FF0000"/>
                          </a:solidFill>
                          <a:latin typeface="Meiryo UI" panose="020B0604030504040204" pitchFamily="50" charset="-128"/>
                          <a:ea typeface="Meiryo UI" panose="020B0604030504040204" pitchFamily="50" charset="-128"/>
                        </a:rPr>
                        <a:t>   </a:t>
                      </a:r>
                      <a:r>
                        <a:rPr kumimoji="1" lang="ja-JP" altLang="en-US" sz="1400" i="0" dirty="0">
                          <a:solidFill>
                            <a:srgbClr val="FF0000"/>
                          </a:solidFill>
                          <a:latin typeface="Meiryo UI" panose="020B0604030504040204" pitchFamily="50" charset="-128"/>
                          <a:ea typeface="Meiryo UI" panose="020B0604030504040204" pitchFamily="50" charset="-128"/>
                        </a:rPr>
                        <a:t>活用したサービス等について簡潔に記載すること。</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サービス</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システム</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hMerge="1">
                  <a:txBody>
                    <a:bodyPr/>
                    <a:lstStyle/>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R w="6350" cap="flat" cmpd="sng" algn="ctr">
                      <a:solidFill>
                        <a:schemeClr val="bg2"/>
                      </a:solidFill>
                      <a:prstDash val="solid"/>
                      <a:round/>
                      <a:headEnd type="none" w="med" len="med"/>
                      <a:tailEnd type="none" w="med" len="med"/>
                    </a:lnR>
                    <a:lnB w="6350" cap="flat" cmpd="sng" algn="ctr">
                      <a:solidFill>
                        <a:schemeClr val="bg2"/>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val="765232988"/>
                  </a:ext>
                </a:extLst>
              </a:tr>
            </a:tbl>
          </a:graphicData>
        </a:graphic>
      </p:graphicFrame>
      <p:sp>
        <p:nvSpPr>
          <p:cNvPr id="9" name="四角形: 角を丸くする 8">
            <a:extLst>
              <a:ext uri="{FF2B5EF4-FFF2-40B4-BE49-F238E27FC236}">
                <a16:creationId xmlns:a16="http://schemas.microsoft.com/office/drawing/2014/main" id="{9B407A9C-05A7-434C-A8D5-CD63EBCB5C58}"/>
              </a:ext>
            </a:extLst>
          </p:cNvPr>
          <p:cNvSpPr/>
          <p:nvPr/>
        </p:nvSpPr>
        <p:spPr>
          <a:xfrm>
            <a:off x="3804520" y="655974"/>
            <a:ext cx="5220579" cy="288032"/>
          </a:xfrm>
          <a:prstGeom prst="roundRect">
            <a:avLst>
              <a:gd name="adj" fmla="val 32556"/>
            </a:avLst>
          </a:prstGeom>
          <a:solidFill>
            <a:srgbClr val="FFE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00"/>
              </a:lnSpc>
            </a:pPr>
            <a:r>
              <a:rPr lang="ja-JP" altLang="en-US" sz="1400" dirty="0">
                <a:solidFill>
                  <a:sysClr val="windowText" lastClr="000000"/>
                </a:solidFill>
                <a:latin typeface="Meiryo UI" panose="020B0604030504040204" pitchFamily="50" charset="-128"/>
                <a:ea typeface="Meiryo UI" panose="020B0604030504040204" pitchFamily="50" charset="-128"/>
              </a:rPr>
              <a:t>複数サービスの応募の場合、サービスごとに１枚ずつ作成すること</a:t>
            </a:r>
            <a:endParaRPr kumimoji="1"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11" name="正方形/長方形 11">
            <a:extLst>
              <a:ext uri="{FF2B5EF4-FFF2-40B4-BE49-F238E27FC236}">
                <a16:creationId xmlns:a16="http://schemas.microsoft.com/office/drawing/2014/main" id="{56B42418-AEED-4F6E-8C93-F8FF8EA51762}"/>
              </a:ext>
            </a:extLst>
          </p:cNvPr>
          <p:cNvSpPr/>
          <p:nvPr/>
        </p:nvSpPr>
        <p:spPr>
          <a:xfrm>
            <a:off x="5004048" y="3182176"/>
            <a:ext cx="3739468" cy="34563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dirty="0">
                <a:solidFill>
                  <a:srgbClr val="000000"/>
                </a:solidFill>
                <a:latin typeface="Meiryo UI" panose="020B0604030504040204" pitchFamily="50" charset="-128"/>
                <a:ea typeface="Meiryo UI" panose="020B0604030504040204" pitchFamily="50" charset="-128"/>
              </a:rPr>
              <a:t>イメージ図等</a:t>
            </a:r>
            <a:endParaRPr lang="en-US" altLang="ja-JP" dirty="0">
              <a:solidFill>
                <a:srgbClr val="000000"/>
              </a:solidFill>
              <a:latin typeface="Meiryo UI" panose="020B0604030504040204" pitchFamily="50" charset="-128"/>
              <a:ea typeface="Meiryo UI" panose="020B060403050404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dirty="0">
                <a:solidFill>
                  <a:srgbClr val="000000"/>
                </a:solidFill>
                <a:latin typeface="Meiryo UI" panose="020B0604030504040204" pitchFamily="50" charset="-128"/>
                <a:ea typeface="Meiryo UI" panose="020B0604030504040204" pitchFamily="50" charset="-128"/>
              </a:rPr>
              <a:t>（レイアウト任意）</a:t>
            </a:r>
            <a:endParaRPr lang="en-US" altLang="ja-JP"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5129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7" name="Rectangle 67"/>
          <p:cNvSpPr>
            <a:spLocks noChangeArrowheads="1"/>
          </p:cNvSpPr>
          <p:nvPr/>
        </p:nvSpPr>
        <p:spPr>
          <a:xfrm>
            <a:off x="0" y="0"/>
            <a:ext cx="9144000" cy="573088"/>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dirty="0">
                <a:solidFill>
                  <a:schemeClr val="bg1"/>
                </a:solidFill>
                <a:latin typeface="Meiryo UI" panose="020B0604030504040204" pitchFamily="50" charset="-128"/>
                <a:ea typeface="Meiryo UI" panose="020B0604030504040204" pitchFamily="50" charset="-128"/>
              </a:rPr>
              <a:t>サービス概要補足</a:t>
            </a:r>
            <a:r>
              <a:rPr kumimoji="0" lang="ja-JP" altLang="en-US"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en-US" altLang="ja-JP" sz="1800" b="1" kern="0" dirty="0">
                <a:solidFill>
                  <a:prstClr val="white"/>
                </a:solidFill>
                <a:latin typeface="Meiryo UI" panose="020B0604030504040204" pitchFamily="50" charset="-128"/>
                <a:ea typeface="Meiryo UI" panose="020B0604030504040204" pitchFamily="50" charset="-128"/>
              </a:rPr>
              <a:t>X</a:t>
            </a:r>
            <a:r>
              <a:rPr kumimoji="0" lang="en-US" altLang="ja-JP"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en-US" altLang="ja-JP" sz="1800" b="1" kern="0" dirty="0">
                <a:solidFill>
                  <a:prstClr val="white"/>
                </a:solidFill>
                <a:latin typeface="Meiryo UI" panose="020B0604030504040204" pitchFamily="50" charset="-128"/>
                <a:ea typeface="Meiryo UI" panose="020B0604030504040204" pitchFamily="50" charset="-128"/>
              </a:rPr>
              <a:t>X</a:t>
            </a:r>
            <a:r>
              <a:rPr kumimoji="0" lang="ja-JP" altLang="en-US" sz="18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endParaRPr lang="ja-JP" altLang="en-US" sz="1400" b="1" dirty="0">
              <a:solidFill>
                <a:schemeClr val="bg1"/>
              </a:solidFill>
              <a:latin typeface="Meiryo UI" panose="020B0604030504040204" pitchFamily="50" charset="-128"/>
              <a:ea typeface="Meiryo UI" panose="020B0604030504040204" pitchFamily="50" charset="-128"/>
            </a:endParaRPr>
          </a:p>
        </p:txBody>
      </p:sp>
      <p:sp>
        <p:nvSpPr>
          <p:cNvPr id="1258" name="Text Box 4"/>
          <p:cNvSpPr txBox="1">
            <a:spLocks noChangeArrowheads="1"/>
          </p:cNvSpPr>
          <p:nvPr/>
        </p:nvSpPr>
        <p:spPr>
          <a:xfrm>
            <a:off x="49802" y="620688"/>
            <a:ext cx="7714425"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dirty="0">
                <a:latin typeface="Meiryo UI" panose="020B0604030504040204" pitchFamily="50" charset="-128"/>
                <a:ea typeface="Meiryo UI" panose="020B0604030504040204" pitchFamily="50" charset="-128"/>
              </a:rPr>
              <a:t>サービス内容</a:t>
            </a:r>
          </a:p>
        </p:txBody>
      </p:sp>
      <p:sp>
        <p:nvSpPr>
          <p:cNvPr id="2" name="スライド番号プレースホルダー 1">
            <a:extLst>
              <a:ext uri="{FF2B5EF4-FFF2-40B4-BE49-F238E27FC236}">
                <a16:creationId xmlns:a16="http://schemas.microsoft.com/office/drawing/2014/main" id="{8D1DD8CF-BA12-4637-8C5D-EE3C29ABA1A0}"/>
              </a:ext>
            </a:extLst>
          </p:cNvPr>
          <p:cNvSpPr>
            <a:spLocks noGrp="1"/>
          </p:cNvSpPr>
          <p:nvPr>
            <p:ph type="sldNum" sz="quarter" idx="12"/>
          </p:nvPr>
        </p:nvSpPr>
        <p:spPr/>
        <p:txBody>
          <a:bodyPr/>
          <a:lstStyle/>
          <a:p>
            <a:pPr>
              <a:defRPr/>
            </a:pPr>
            <a:fld id="{ED70751B-34C4-41F7-9A42-B8AF8614956A}" type="slidenum">
              <a:rPr lang="en-US" altLang="ja-JP" smtClean="0"/>
              <a:pPr>
                <a:defRPr/>
              </a:pPr>
              <a:t>3</a:t>
            </a:fld>
            <a:endParaRPr lang="en-US" altLang="ja-JP" dirty="0"/>
          </a:p>
        </p:txBody>
      </p:sp>
      <p:sp>
        <p:nvSpPr>
          <p:cNvPr id="13" name="正方形/長方形 25">
            <a:extLst>
              <a:ext uri="{FF2B5EF4-FFF2-40B4-BE49-F238E27FC236}">
                <a16:creationId xmlns:a16="http://schemas.microsoft.com/office/drawing/2014/main" id="{EB6B8810-55B2-40E0-892E-59F163007ACA}"/>
              </a:ext>
            </a:extLst>
          </p:cNvPr>
          <p:cNvSpPr/>
          <p:nvPr/>
        </p:nvSpPr>
        <p:spPr>
          <a:xfrm>
            <a:off x="593192" y="1240360"/>
            <a:ext cx="8541469" cy="23971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36000" tIns="36000" rIns="36000" bIns="36000" anchor="ctr" anchorCtr="0">
            <a:noAutofit/>
          </a:bodyPr>
          <a:lstStyle/>
          <a:p>
            <a:pPr marL="87312" marR="0" lvl="0" indent="0" algn="just" defTabSz="9144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737E5AA1-1045-479B-A557-9915086555B2}"/>
              </a:ext>
            </a:extLst>
          </p:cNvPr>
          <p:cNvGraphicFramePr>
            <a:graphicFrameLocks noGrp="1"/>
          </p:cNvGraphicFramePr>
          <p:nvPr>
            <p:extLst>
              <p:ext uri="{D42A27DB-BD31-4B8C-83A1-F6EECF244321}">
                <p14:modId xmlns:p14="http://schemas.microsoft.com/office/powerpoint/2010/main" val="1352009709"/>
              </p:ext>
            </p:extLst>
          </p:nvPr>
        </p:nvGraphicFramePr>
        <p:xfrm>
          <a:off x="154358" y="1026893"/>
          <a:ext cx="8835283" cy="5724000"/>
        </p:xfrm>
        <a:graphic>
          <a:graphicData uri="http://schemas.openxmlformats.org/drawingml/2006/table">
            <a:tbl>
              <a:tblPr firstRow="1" bandRow="1">
                <a:tableStyleId>{5940675A-B579-460E-94D1-54222C63F5DA}</a:tableStyleId>
              </a:tblPr>
              <a:tblGrid>
                <a:gridCol w="1239108">
                  <a:extLst>
                    <a:ext uri="{9D8B030D-6E8A-4147-A177-3AD203B41FA5}">
                      <a16:colId xmlns:a16="http://schemas.microsoft.com/office/drawing/2014/main" val="20000"/>
                    </a:ext>
                  </a:extLst>
                </a:gridCol>
                <a:gridCol w="333928">
                  <a:extLst>
                    <a:ext uri="{9D8B030D-6E8A-4147-A177-3AD203B41FA5}">
                      <a16:colId xmlns:a16="http://schemas.microsoft.com/office/drawing/2014/main" val="20001"/>
                    </a:ext>
                  </a:extLst>
                </a:gridCol>
                <a:gridCol w="4261081">
                  <a:extLst>
                    <a:ext uri="{9D8B030D-6E8A-4147-A177-3AD203B41FA5}">
                      <a16:colId xmlns:a16="http://schemas.microsoft.com/office/drawing/2014/main" val="2560961473"/>
                    </a:ext>
                  </a:extLst>
                </a:gridCol>
                <a:gridCol w="1060387">
                  <a:extLst>
                    <a:ext uri="{9D8B030D-6E8A-4147-A177-3AD203B41FA5}">
                      <a16:colId xmlns:a16="http://schemas.microsoft.com/office/drawing/2014/main" val="20002"/>
                    </a:ext>
                  </a:extLst>
                </a:gridCol>
                <a:gridCol w="1940779">
                  <a:extLst>
                    <a:ext uri="{9D8B030D-6E8A-4147-A177-3AD203B41FA5}">
                      <a16:colId xmlns:a16="http://schemas.microsoft.com/office/drawing/2014/main" val="20003"/>
                    </a:ext>
                  </a:extLst>
                </a:gridCol>
              </a:tblGrid>
              <a:tr h="360000">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lnSpc>
                          <a:spcPts val="1800"/>
                        </a:lnSpc>
                      </a:pPr>
                      <a:r>
                        <a:rPr kumimoji="1" lang="ja-JP" altLang="en-US" sz="1400" b="0" dirty="0">
                          <a:solidFill>
                            <a:schemeClr val="tx1"/>
                          </a:solidFill>
                          <a:latin typeface="Meiryo UI" panose="020B0604030504040204" pitchFamily="50" charset="-128"/>
                          <a:ea typeface="Meiryo UI" panose="020B0604030504040204" pitchFamily="50" charset="-128"/>
                        </a:rPr>
                        <a:t>サービス名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gridSpan="2">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○○サービス</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事業費</a:t>
                      </a:r>
                    </a:p>
                  </a:txBody>
                  <a:tcPr anchor="ctr">
                    <a:lnL w="6350" cap="flat" cmpd="sng" algn="ctr">
                      <a:solidFill>
                        <a:schemeClr val="bg2"/>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2F2F2"/>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千円</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360000">
                <a:tc gridSpan="2">
                  <a:txBody>
                    <a:bodyPr/>
                    <a:lstStyle/>
                    <a:p>
                      <a:pPr algn="ctr">
                        <a:lnSpc>
                          <a:spcPts val="1800"/>
                        </a:lnSpc>
                      </a:pPr>
                      <a:r>
                        <a:rPr kumimoji="1" lang="ja-JP" altLang="en-US" sz="1400" b="0" dirty="0">
                          <a:solidFill>
                            <a:schemeClr val="tx1"/>
                          </a:solidFill>
                          <a:latin typeface="Meiryo UI" panose="020B0604030504040204" pitchFamily="50" charset="-128"/>
                          <a:ea typeface="Meiryo UI" panose="020B0604030504040204" pitchFamily="50" charset="-128"/>
                        </a:rPr>
                        <a:t>サービス内容</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gridSpan="3">
                  <a:txBody>
                    <a:bodyPr/>
                    <a:lstStyle/>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ja-JP" altLang="en-US" sz="1400" i="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97328029"/>
                  </a:ext>
                </a:extLst>
              </a:tr>
              <a:tr h="5004000">
                <a:tc gridSpan="5">
                  <a:txBody>
                    <a:bodyPr/>
                    <a:lstStyle/>
                    <a:p>
                      <a:pPr marL="144000" indent="-144000">
                        <a:lnSpc>
                          <a:spcPts val="1800"/>
                        </a:lnSpc>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事業基礎情報サービス概要パート以外に、各サービスについて補足したい内容があれば、</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本様式を活用すること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44000" indent="-144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a:t>
                      </a:r>
                      <a:r>
                        <a:rPr kumimoji="1" lang="ja-JP" altLang="en-US" sz="1400" i="0" dirty="0">
                          <a:solidFill>
                            <a:srgbClr val="FF0000"/>
                          </a:solidFill>
                          <a:latin typeface="Meiryo UI" panose="020B0604030504040204" pitchFamily="50" charset="-128"/>
                          <a:ea typeface="Meiryo UI" panose="020B0604030504040204" pitchFamily="50" charset="-128"/>
                        </a:rPr>
                        <a:t>地域への実装を予定しているデジタル技術を</a:t>
                      </a:r>
                      <a:br>
                        <a:rPr kumimoji="1" lang="en-US" altLang="ja-JP" sz="1400" i="0" dirty="0">
                          <a:solidFill>
                            <a:srgbClr val="FF0000"/>
                          </a:solidFill>
                          <a:latin typeface="Meiryo UI" panose="020B0604030504040204" pitchFamily="50" charset="-128"/>
                          <a:ea typeface="Meiryo UI" panose="020B0604030504040204" pitchFamily="50" charset="-128"/>
                        </a:rPr>
                      </a:br>
                      <a:r>
                        <a:rPr kumimoji="1" lang="en-US" altLang="ja-JP" sz="1400" i="0" dirty="0">
                          <a:solidFill>
                            <a:srgbClr val="FF0000"/>
                          </a:solidFill>
                          <a:latin typeface="Meiryo UI" panose="020B0604030504040204" pitchFamily="50" charset="-128"/>
                          <a:ea typeface="Meiryo UI" panose="020B0604030504040204" pitchFamily="50" charset="-128"/>
                        </a:rPr>
                        <a:t>   </a:t>
                      </a:r>
                      <a:r>
                        <a:rPr kumimoji="1" lang="ja-JP" altLang="en-US" sz="1400" i="0" dirty="0">
                          <a:solidFill>
                            <a:srgbClr val="FF0000"/>
                          </a:solidFill>
                          <a:latin typeface="Meiryo UI" panose="020B0604030504040204" pitchFamily="50" charset="-128"/>
                          <a:ea typeface="Meiryo UI" panose="020B0604030504040204" pitchFamily="50" charset="-128"/>
                        </a:rPr>
                        <a:t>活用したサービス等について簡潔に記載すること。</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サービス</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システム</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tc hMerge="1">
                  <a:txBody>
                    <a:bodyPr/>
                    <a:lstStyle/>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R w="6350" cap="flat" cmpd="sng" algn="ctr">
                      <a:solidFill>
                        <a:schemeClr val="bg2"/>
                      </a:solidFill>
                      <a:prstDash val="solid"/>
                      <a:round/>
                      <a:headEnd type="none" w="med" len="med"/>
                      <a:tailEnd type="none" w="med" len="med"/>
                    </a:lnR>
                    <a:lnB w="6350" cap="flat" cmpd="sng" algn="ctr">
                      <a:solidFill>
                        <a:schemeClr val="bg2"/>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val="765232988"/>
                  </a:ext>
                </a:extLst>
              </a:tr>
            </a:tbl>
          </a:graphicData>
        </a:graphic>
      </p:graphicFrame>
      <p:sp>
        <p:nvSpPr>
          <p:cNvPr id="4" name="四角形: 角を丸くする 3">
            <a:extLst>
              <a:ext uri="{FF2B5EF4-FFF2-40B4-BE49-F238E27FC236}">
                <a16:creationId xmlns:a16="http://schemas.microsoft.com/office/drawing/2014/main" id="{1C76EB47-2200-EC9C-AFCB-63A7C5AA8A05}"/>
              </a:ext>
            </a:extLst>
          </p:cNvPr>
          <p:cNvSpPr/>
          <p:nvPr/>
        </p:nvSpPr>
        <p:spPr>
          <a:xfrm>
            <a:off x="3804520" y="655974"/>
            <a:ext cx="5220579" cy="288032"/>
          </a:xfrm>
          <a:prstGeom prst="roundRect">
            <a:avLst>
              <a:gd name="adj" fmla="val 32556"/>
            </a:avLst>
          </a:prstGeom>
          <a:solidFill>
            <a:srgbClr val="FFE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00"/>
              </a:lnSpc>
            </a:pPr>
            <a:r>
              <a:rPr lang="ja-JP" altLang="en-US" sz="1400" dirty="0">
                <a:solidFill>
                  <a:sysClr val="windowText" lastClr="000000"/>
                </a:solidFill>
                <a:latin typeface="Meiryo UI" panose="020B0604030504040204" pitchFamily="50" charset="-128"/>
                <a:ea typeface="Meiryo UI" panose="020B0604030504040204" pitchFamily="50" charset="-128"/>
              </a:rPr>
              <a:t>複数サービスの応募の場合、サービスごとに１枚ずつ作成すること</a:t>
            </a:r>
            <a:endParaRPr kumimoji="1" lang="en-US" altLang="ja-JP" sz="1400" dirty="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1467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 name="正方形/長方形 4"/>
          <p:cNvSpPr/>
          <p:nvPr/>
        </p:nvSpPr>
        <p:spPr>
          <a:xfrm>
            <a:off x="0" y="0"/>
            <a:ext cx="9144000" cy="576000"/>
          </a:xfrm>
          <a:prstGeom prst="rect">
            <a:avLst/>
          </a:prstGeom>
          <a:solidFill>
            <a:srgbClr val="3B8964"/>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事業計画（実装計画・運営計画）</a:t>
            </a:r>
          </a:p>
        </p:txBody>
      </p:sp>
      <p:sp>
        <p:nvSpPr>
          <p:cNvPr id="1735" name="Text Box 4"/>
          <p:cNvSpPr txBox="1">
            <a:spLocks noChangeArrowheads="1"/>
          </p:cNvSpPr>
          <p:nvPr/>
        </p:nvSpPr>
        <p:spPr>
          <a:xfrm>
            <a:off x="0" y="620688"/>
            <a:ext cx="7452320" cy="338554"/>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実装計画（実装までのプロセス・スケジュール）</a:t>
            </a:r>
          </a:p>
        </p:txBody>
      </p:sp>
      <p:graphicFrame>
        <p:nvGraphicFramePr>
          <p:cNvPr id="1737" name="表 13"/>
          <p:cNvGraphicFramePr>
            <a:graphicFrameLocks noGrp="1"/>
          </p:cNvGraphicFramePr>
          <p:nvPr>
            <p:extLst>
              <p:ext uri="{D42A27DB-BD31-4B8C-83A1-F6EECF244321}">
                <p14:modId xmlns:p14="http://schemas.microsoft.com/office/powerpoint/2010/main" val="3924740186"/>
              </p:ext>
            </p:extLst>
          </p:nvPr>
        </p:nvGraphicFramePr>
        <p:xfrm>
          <a:off x="270766" y="1797731"/>
          <a:ext cx="8591662" cy="4846713"/>
        </p:xfrm>
        <a:graphic>
          <a:graphicData uri="http://schemas.openxmlformats.org/drawingml/2006/table">
            <a:tbl>
              <a:tblPr firstRow="1" bandRow="1"/>
              <a:tblGrid>
                <a:gridCol w="1564930">
                  <a:extLst>
                    <a:ext uri="{9D8B030D-6E8A-4147-A177-3AD203B41FA5}">
                      <a16:colId xmlns:a16="http://schemas.microsoft.com/office/drawing/2014/main" val="20000"/>
                    </a:ext>
                  </a:extLst>
                </a:gridCol>
                <a:gridCol w="585561">
                  <a:extLst>
                    <a:ext uri="{9D8B030D-6E8A-4147-A177-3AD203B41FA5}">
                      <a16:colId xmlns:a16="http://schemas.microsoft.com/office/drawing/2014/main" val="20001"/>
                    </a:ext>
                  </a:extLst>
                </a:gridCol>
                <a:gridCol w="585561">
                  <a:extLst>
                    <a:ext uri="{9D8B030D-6E8A-4147-A177-3AD203B41FA5}">
                      <a16:colId xmlns:a16="http://schemas.microsoft.com/office/drawing/2014/main" val="20002"/>
                    </a:ext>
                  </a:extLst>
                </a:gridCol>
                <a:gridCol w="585561">
                  <a:extLst>
                    <a:ext uri="{9D8B030D-6E8A-4147-A177-3AD203B41FA5}">
                      <a16:colId xmlns:a16="http://schemas.microsoft.com/office/drawing/2014/main" val="20003"/>
                    </a:ext>
                  </a:extLst>
                </a:gridCol>
                <a:gridCol w="585561">
                  <a:extLst>
                    <a:ext uri="{9D8B030D-6E8A-4147-A177-3AD203B41FA5}">
                      <a16:colId xmlns:a16="http://schemas.microsoft.com/office/drawing/2014/main" val="20004"/>
                    </a:ext>
                  </a:extLst>
                </a:gridCol>
                <a:gridCol w="585561">
                  <a:extLst>
                    <a:ext uri="{9D8B030D-6E8A-4147-A177-3AD203B41FA5}">
                      <a16:colId xmlns:a16="http://schemas.microsoft.com/office/drawing/2014/main" val="20005"/>
                    </a:ext>
                  </a:extLst>
                </a:gridCol>
                <a:gridCol w="585561">
                  <a:extLst>
                    <a:ext uri="{9D8B030D-6E8A-4147-A177-3AD203B41FA5}">
                      <a16:colId xmlns:a16="http://schemas.microsoft.com/office/drawing/2014/main" val="20006"/>
                    </a:ext>
                  </a:extLst>
                </a:gridCol>
                <a:gridCol w="585561">
                  <a:extLst>
                    <a:ext uri="{9D8B030D-6E8A-4147-A177-3AD203B41FA5}">
                      <a16:colId xmlns:a16="http://schemas.microsoft.com/office/drawing/2014/main" val="20007"/>
                    </a:ext>
                  </a:extLst>
                </a:gridCol>
                <a:gridCol w="585561">
                  <a:extLst>
                    <a:ext uri="{9D8B030D-6E8A-4147-A177-3AD203B41FA5}">
                      <a16:colId xmlns:a16="http://schemas.microsoft.com/office/drawing/2014/main" val="20008"/>
                    </a:ext>
                  </a:extLst>
                </a:gridCol>
                <a:gridCol w="585561">
                  <a:extLst>
                    <a:ext uri="{9D8B030D-6E8A-4147-A177-3AD203B41FA5}">
                      <a16:colId xmlns:a16="http://schemas.microsoft.com/office/drawing/2014/main" val="20009"/>
                    </a:ext>
                  </a:extLst>
                </a:gridCol>
                <a:gridCol w="585561">
                  <a:extLst>
                    <a:ext uri="{9D8B030D-6E8A-4147-A177-3AD203B41FA5}">
                      <a16:colId xmlns:a16="http://schemas.microsoft.com/office/drawing/2014/main" val="20010"/>
                    </a:ext>
                  </a:extLst>
                </a:gridCol>
                <a:gridCol w="585561">
                  <a:extLst>
                    <a:ext uri="{9D8B030D-6E8A-4147-A177-3AD203B41FA5}">
                      <a16:colId xmlns:a16="http://schemas.microsoft.com/office/drawing/2014/main" val="20011"/>
                    </a:ext>
                  </a:extLst>
                </a:gridCol>
                <a:gridCol w="585561">
                  <a:extLst>
                    <a:ext uri="{9D8B030D-6E8A-4147-A177-3AD203B41FA5}">
                      <a16:colId xmlns:a16="http://schemas.microsoft.com/office/drawing/2014/main" val="20012"/>
                    </a:ext>
                  </a:extLst>
                </a:gridCol>
              </a:tblGrid>
              <a:tr h="48669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2024</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8</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9</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12</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2025</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solidFill>
                            <a:schemeClr val="bg1"/>
                          </a:solidFill>
                          <a:latin typeface="Meiryo UI" panose="020B0604030504040204" pitchFamily="50" charset="-128"/>
                          <a:ea typeface="Meiryo UI" panose="020B0604030504040204" pitchFamily="50" charset="-128"/>
                        </a:rPr>
                        <a:t>2</a:t>
                      </a:r>
                      <a:r>
                        <a:rPr kumimoji="1" lang="ja-JP" altLang="en-US" sz="1100" dirty="0">
                          <a:solidFill>
                            <a:schemeClr val="bg1"/>
                          </a:solidFill>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0000"/>
                  </a:ext>
                </a:extLst>
              </a:tr>
              <a:tr h="32802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1008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A</a:t>
                      </a:r>
                      <a:r>
                        <a:rPr kumimoji="1" lang="ja-JP" altLang="en-US" sz="1100" dirty="0">
                          <a:solidFill>
                            <a:schemeClr val="tx1"/>
                          </a:solidFill>
                          <a:latin typeface="Meiryo UI" panose="020B0604030504040204" pitchFamily="50" charset="-128"/>
                          <a:ea typeface="Meiryo UI" panose="020B0604030504040204" pitchFamily="50" charset="-128"/>
                        </a:rPr>
                        <a:t>）他システム連携</a:t>
                      </a:r>
                      <a:br>
                        <a:rPr kumimoji="1" lang="en-US" altLang="ja-JP" sz="1100" dirty="0">
                          <a:solidFill>
                            <a:schemeClr val="tx1"/>
                          </a:solidFill>
                          <a:latin typeface="Meiryo UI" panose="020B0604030504040204" pitchFamily="50" charset="-128"/>
                          <a:ea typeface="Meiryo UI" panose="020B0604030504040204" pitchFamily="50" charset="-128"/>
                        </a:rPr>
                      </a:br>
                      <a:r>
                        <a:rPr kumimoji="1" lang="ja-JP" altLang="en-US" sz="800" dirty="0">
                          <a:solidFill>
                            <a:schemeClr val="tx1"/>
                          </a:solidFill>
                          <a:latin typeface="Meiryo UI" panose="020B0604030504040204" pitchFamily="50" charset="-128"/>
                          <a:ea typeface="Meiryo UI" panose="020B0604030504040204" pitchFamily="50" charset="-128"/>
                        </a:rPr>
                        <a:t>（事業費：○○万円）</a:t>
                      </a: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1008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B</a:t>
                      </a:r>
                      <a:r>
                        <a:rPr kumimoji="1" lang="ja-JP" altLang="en-US" sz="1100" dirty="0">
                          <a:solidFill>
                            <a:schemeClr val="tx1"/>
                          </a:solidFill>
                          <a:latin typeface="Meiryo UI" panose="020B0604030504040204" pitchFamily="50" charset="-128"/>
                          <a:ea typeface="Meiryo UI" panose="020B0604030504040204" pitchFamily="50" charset="-128"/>
                        </a:rPr>
                        <a:t>）○○システムの整備</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（事業費：○○万円）</a:t>
                      </a: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1008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C</a:t>
                      </a:r>
                      <a:r>
                        <a:rPr kumimoji="1" lang="ja-JP" altLang="en-US" sz="1100" dirty="0">
                          <a:solidFill>
                            <a:schemeClr val="tx1"/>
                          </a:solidFill>
                          <a:latin typeface="Meiryo UI" panose="020B0604030504040204" pitchFamily="50" charset="-128"/>
                          <a:ea typeface="Meiryo UI" panose="020B0604030504040204" pitchFamily="50" charset="-128"/>
                        </a:rPr>
                        <a:t>）○○アプリの導入</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1008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D</a:t>
                      </a:r>
                      <a:r>
                        <a:rPr kumimoji="1" lang="ja-JP" altLang="en-US" sz="1100" dirty="0">
                          <a:solidFill>
                            <a:schemeClr val="tx1"/>
                          </a:solidFill>
                          <a:latin typeface="Meiryo UI" panose="020B0604030504040204" pitchFamily="50" charset="-128"/>
                          <a:ea typeface="Meiryo UI" panose="020B0604030504040204" pitchFamily="50" charset="-128"/>
                        </a:rPr>
                        <a:t>）住民向け周知広報</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0727396"/>
                  </a:ext>
                </a:extLst>
              </a:tr>
            </a:tbl>
          </a:graphicData>
        </a:graphic>
      </p:graphicFrame>
      <p:sp>
        <p:nvSpPr>
          <p:cNvPr id="1738" name="ホームベース 14"/>
          <p:cNvSpPr/>
          <p:nvPr/>
        </p:nvSpPr>
        <p:spPr>
          <a:xfrm>
            <a:off x="1861211" y="3728148"/>
            <a:ext cx="1260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関係団体等との協議</a:t>
            </a:r>
          </a:p>
        </p:txBody>
      </p:sp>
      <p:sp>
        <p:nvSpPr>
          <p:cNvPr id="1739" name="ホームベース 15"/>
          <p:cNvSpPr/>
          <p:nvPr/>
        </p:nvSpPr>
        <p:spPr>
          <a:xfrm>
            <a:off x="3095936" y="3872164"/>
            <a:ext cx="1044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仕様検討</a:t>
            </a:r>
          </a:p>
        </p:txBody>
      </p:sp>
      <p:sp>
        <p:nvSpPr>
          <p:cNvPr id="1740" name="ホームベース 16"/>
          <p:cNvSpPr/>
          <p:nvPr/>
        </p:nvSpPr>
        <p:spPr>
          <a:xfrm>
            <a:off x="4119302" y="4088188"/>
            <a:ext cx="1656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システム構築</a:t>
            </a:r>
          </a:p>
        </p:txBody>
      </p:sp>
      <p:sp>
        <p:nvSpPr>
          <p:cNvPr id="2" name="スライド番号プレースホルダー 1">
            <a:extLst>
              <a:ext uri="{FF2B5EF4-FFF2-40B4-BE49-F238E27FC236}">
                <a16:creationId xmlns:a16="http://schemas.microsoft.com/office/drawing/2014/main" id="{C7B5DDAC-5A9F-4722-9131-589D02082AEB}"/>
              </a:ext>
            </a:extLst>
          </p:cNvPr>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400" b="0" i="0" u="none" strike="noStrike" kern="1200" cap="none" spc="0" normalizeH="0" baseline="0" noProof="0" smtClean="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ctr" defTabSz="914400" rtl="0" eaLnBrk="1" fontAlgn="base" latinLnBrk="0" hangingPunct="1">
                <a:lnSpc>
                  <a:spcPct val="100000"/>
                </a:lnSpc>
                <a:spcBef>
                  <a:spcPct val="0"/>
                </a:spcBef>
                <a:spcAft>
                  <a:spcPct val="0"/>
                </a:spcAft>
                <a:buClrTx/>
                <a:buSzTx/>
                <a:buFontTx/>
                <a:buNone/>
                <a:tabLst/>
                <a:defRPr/>
              </a:pPr>
              <a:t>4</a:t>
            </a:fld>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21" name="ホームベース 16"/>
          <p:cNvSpPr/>
          <p:nvPr/>
        </p:nvSpPr>
        <p:spPr>
          <a:xfrm>
            <a:off x="5775294" y="4196228"/>
            <a:ext cx="828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運用テスト</a:t>
            </a:r>
          </a:p>
        </p:txBody>
      </p:sp>
      <p:sp>
        <p:nvSpPr>
          <p:cNvPr id="22" name="ホームベース 14"/>
          <p:cNvSpPr/>
          <p:nvPr/>
        </p:nvSpPr>
        <p:spPr>
          <a:xfrm>
            <a:off x="1897339" y="4700228"/>
            <a:ext cx="1260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関係団体等との協議</a:t>
            </a:r>
          </a:p>
        </p:txBody>
      </p:sp>
      <p:sp>
        <p:nvSpPr>
          <p:cNvPr id="23" name="ホームベース 15"/>
          <p:cNvSpPr/>
          <p:nvPr/>
        </p:nvSpPr>
        <p:spPr>
          <a:xfrm>
            <a:off x="3132064" y="4844244"/>
            <a:ext cx="1044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仕様検討</a:t>
            </a:r>
          </a:p>
        </p:txBody>
      </p:sp>
      <p:sp>
        <p:nvSpPr>
          <p:cNvPr id="24" name="ホームベース 16"/>
          <p:cNvSpPr/>
          <p:nvPr/>
        </p:nvSpPr>
        <p:spPr>
          <a:xfrm>
            <a:off x="4155430" y="5060268"/>
            <a:ext cx="1080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アプリ改修</a:t>
            </a:r>
          </a:p>
        </p:txBody>
      </p:sp>
      <p:sp>
        <p:nvSpPr>
          <p:cNvPr id="27" name="ホームベース 16"/>
          <p:cNvSpPr/>
          <p:nvPr/>
        </p:nvSpPr>
        <p:spPr>
          <a:xfrm>
            <a:off x="5235166" y="5168308"/>
            <a:ext cx="1368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利用実証</a:t>
            </a:r>
          </a:p>
        </p:txBody>
      </p:sp>
      <p:sp>
        <p:nvSpPr>
          <p:cNvPr id="28" name="ホームベース 14"/>
          <p:cNvSpPr/>
          <p:nvPr/>
        </p:nvSpPr>
        <p:spPr>
          <a:xfrm>
            <a:off x="1897339" y="5744372"/>
            <a:ext cx="1260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関係団体等との協議</a:t>
            </a:r>
          </a:p>
        </p:txBody>
      </p:sp>
      <p:sp>
        <p:nvSpPr>
          <p:cNvPr id="29" name="ホームベース 15"/>
          <p:cNvSpPr/>
          <p:nvPr/>
        </p:nvSpPr>
        <p:spPr>
          <a:xfrm>
            <a:off x="3132064" y="5888388"/>
            <a:ext cx="1044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企画・仕様検討</a:t>
            </a:r>
          </a:p>
        </p:txBody>
      </p:sp>
      <p:sp>
        <p:nvSpPr>
          <p:cNvPr id="30" name="ホームベース 16"/>
          <p:cNvSpPr/>
          <p:nvPr/>
        </p:nvSpPr>
        <p:spPr>
          <a:xfrm>
            <a:off x="4155430" y="6104412"/>
            <a:ext cx="2484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事前周知・広報、講習会の実施</a:t>
            </a:r>
          </a:p>
        </p:txBody>
      </p:sp>
      <p:sp>
        <p:nvSpPr>
          <p:cNvPr id="1736" name="正方形/長方形 12"/>
          <p:cNvSpPr/>
          <p:nvPr/>
        </p:nvSpPr>
        <p:spPr>
          <a:xfrm>
            <a:off x="252203" y="1105580"/>
            <a:ext cx="8712285"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各サービス項目ごとに仕様検討、入札、開発・テスト、実装、運用などのスケジュールを</a:t>
            </a:r>
            <a:b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b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具体的に記載すること。</a:t>
            </a:r>
            <a:endPar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6" name="四角形: 角を丸くする 35">
            <a:extLst>
              <a:ext uri="{FF2B5EF4-FFF2-40B4-BE49-F238E27FC236}">
                <a16:creationId xmlns:a16="http://schemas.microsoft.com/office/drawing/2014/main" id="{EC4BB33E-1540-4FFE-AC32-3B15ECCAA946}"/>
              </a:ext>
            </a:extLst>
          </p:cNvPr>
          <p:cNvSpPr/>
          <p:nvPr/>
        </p:nvSpPr>
        <p:spPr>
          <a:xfrm>
            <a:off x="7926325" y="1412776"/>
            <a:ext cx="936103" cy="288032"/>
          </a:xfrm>
          <a:prstGeom prst="roundRect">
            <a:avLst>
              <a:gd name="adj" fmla="val 32556"/>
            </a:avLst>
          </a:prstGeom>
          <a:solidFill>
            <a:srgbClr val="FFE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9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記載例</a:t>
            </a:r>
          </a:p>
        </p:txBody>
      </p:sp>
      <p:sp>
        <p:nvSpPr>
          <p:cNvPr id="37" name="Rectangle 66">
            <a:extLst>
              <a:ext uri="{FF2B5EF4-FFF2-40B4-BE49-F238E27FC236}">
                <a16:creationId xmlns:a16="http://schemas.microsoft.com/office/drawing/2014/main" id="{A654FED5-F836-42F5-AD1F-3BB79A348050}"/>
              </a:ext>
            </a:extLst>
          </p:cNvPr>
          <p:cNvSpPr>
            <a:spLocks noChangeArrowheads="1"/>
          </p:cNvSpPr>
          <p:nvPr/>
        </p:nvSpPr>
        <p:spPr>
          <a:xfrm>
            <a:off x="179512" y="1001285"/>
            <a:ext cx="8784976" cy="5740083"/>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33" name="ホームベース 14">
            <a:extLst>
              <a:ext uri="{FF2B5EF4-FFF2-40B4-BE49-F238E27FC236}">
                <a16:creationId xmlns:a16="http://schemas.microsoft.com/office/drawing/2014/main" id="{4235918E-255B-41C7-A5DD-8FB5FAFD929E}"/>
              </a:ext>
            </a:extLst>
          </p:cNvPr>
          <p:cNvSpPr/>
          <p:nvPr/>
        </p:nvSpPr>
        <p:spPr>
          <a:xfrm>
            <a:off x="1897339" y="2684004"/>
            <a:ext cx="1260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関係団体等との協議</a:t>
            </a:r>
          </a:p>
        </p:txBody>
      </p:sp>
      <p:sp>
        <p:nvSpPr>
          <p:cNvPr id="35" name="ホームベース 15">
            <a:extLst>
              <a:ext uri="{FF2B5EF4-FFF2-40B4-BE49-F238E27FC236}">
                <a16:creationId xmlns:a16="http://schemas.microsoft.com/office/drawing/2014/main" id="{1159D1F7-B6A3-434E-8C42-1DA0AA57B89E}"/>
              </a:ext>
            </a:extLst>
          </p:cNvPr>
          <p:cNvSpPr/>
          <p:nvPr/>
        </p:nvSpPr>
        <p:spPr>
          <a:xfrm>
            <a:off x="3132064" y="2828020"/>
            <a:ext cx="1044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仕様検討</a:t>
            </a:r>
          </a:p>
        </p:txBody>
      </p:sp>
      <p:sp>
        <p:nvSpPr>
          <p:cNvPr id="38" name="ホームベース 16">
            <a:extLst>
              <a:ext uri="{FF2B5EF4-FFF2-40B4-BE49-F238E27FC236}">
                <a16:creationId xmlns:a16="http://schemas.microsoft.com/office/drawing/2014/main" id="{F881F5D9-D9A8-4014-884A-7B382024CA5A}"/>
              </a:ext>
            </a:extLst>
          </p:cNvPr>
          <p:cNvSpPr/>
          <p:nvPr/>
        </p:nvSpPr>
        <p:spPr>
          <a:xfrm>
            <a:off x="4155430" y="3044044"/>
            <a:ext cx="1656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システム構築</a:t>
            </a:r>
          </a:p>
        </p:txBody>
      </p:sp>
      <p:sp>
        <p:nvSpPr>
          <p:cNvPr id="1741" name="ホームベース 17"/>
          <p:cNvSpPr/>
          <p:nvPr/>
        </p:nvSpPr>
        <p:spPr>
          <a:xfrm>
            <a:off x="6603318" y="4304212"/>
            <a:ext cx="2198737"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実装・運用</a:t>
            </a:r>
          </a:p>
        </p:txBody>
      </p:sp>
      <p:sp>
        <p:nvSpPr>
          <p:cNvPr id="25" name="ホームベース 17"/>
          <p:cNvSpPr/>
          <p:nvPr/>
        </p:nvSpPr>
        <p:spPr>
          <a:xfrm>
            <a:off x="6674497" y="5276292"/>
            <a:ext cx="2198737"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実装・運用</a:t>
            </a:r>
          </a:p>
        </p:txBody>
      </p:sp>
      <p:sp>
        <p:nvSpPr>
          <p:cNvPr id="31" name="ホームベース 17"/>
          <p:cNvSpPr/>
          <p:nvPr/>
        </p:nvSpPr>
        <p:spPr>
          <a:xfrm>
            <a:off x="6674497" y="6248428"/>
            <a:ext cx="2198737"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普及に向けた周知</a:t>
            </a:r>
          </a:p>
        </p:txBody>
      </p:sp>
      <p:sp>
        <p:nvSpPr>
          <p:cNvPr id="39" name="ホームベース 17">
            <a:extLst>
              <a:ext uri="{FF2B5EF4-FFF2-40B4-BE49-F238E27FC236}">
                <a16:creationId xmlns:a16="http://schemas.microsoft.com/office/drawing/2014/main" id="{F9607660-1CDE-4D20-898B-455D773D02AA}"/>
              </a:ext>
            </a:extLst>
          </p:cNvPr>
          <p:cNvSpPr/>
          <p:nvPr/>
        </p:nvSpPr>
        <p:spPr>
          <a:xfrm>
            <a:off x="6674497" y="3260068"/>
            <a:ext cx="2198737"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サービス接続・運用</a:t>
            </a:r>
          </a:p>
        </p:txBody>
      </p:sp>
      <p:sp>
        <p:nvSpPr>
          <p:cNvPr id="41" name="ホームベース 16">
            <a:extLst>
              <a:ext uri="{FF2B5EF4-FFF2-40B4-BE49-F238E27FC236}">
                <a16:creationId xmlns:a16="http://schemas.microsoft.com/office/drawing/2014/main" id="{C6F54134-AD31-475D-A0B6-DF8725495FA3}"/>
              </a:ext>
            </a:extLst>
          </p:cNvPr>
          <p:cNvSpPr/>
          <p:nvPr/>
        </p:nvSpPr>
        <p:spPr>
          <a:xfrm>
            <a:off x="5811422" y="3152084"/>
            <a:ext cx="828000" cy="252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運用テスト</a:t>
            </a:r>
          </a:p>
        </p:txBody>
      </p:sp>
    </p:spTree>
    <p:extLst>
      <p:ext uri="{BB962C8B-B14F-4D97-AF65-F5344CB8AC3E}">
        <p14:creationId xmlns:p14="http://schemas.microsoft.com/office/powerpoint/2010/main" val="2050325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8" name="Rectangle 67"/>
          <p:cNvSpPr>
            <a:spLocks noChangeArrowheads="1"/>
          </p:cNvSpPr>
          <p:nvPr/>
        </p:nvSpPr>
        <p:spPr>
          <a:xfrm>
            <a:off x="0" y="0"/>
            <a:ext cx="9144000" cy="573088"/>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事業計画（実装計画・運営計画）</a:t>
            </a:r>
            <a:endPar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349" name="Text Box 4"/>
          <p:cNvSpPr txBox="1">
            <a:spLocks noChangeArrowheads="1"/>
          </p:cNvSpPr>
          <p:nvPr/>
        </p:nvSpPr>
        <p:spPr>
          <a:xfrm>
            <a:off x="0" y="620688"/>
            <a:ext cx="7452320" cy="338554"/>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600" b="1" i="0" u="none" strike="noStrike" kern="1200" cap="none" spc="0" normalizeH="0" baseline="0" noProof="0" dirty="0">
                <a:ln>
                  <a:noFill/>
                </a:ln>
                <a:solidFill>
                  <a:srgbClr val="000000"/>
                </a:solidFill>
                <a:effectLst/>
                <a:uLnTx/>
                <a:uFillTx/>
                <a:latin typeface="Tahoma" pitchFamily="34" charset="0"/>
                <a:ea typeface="Meiryo UI" panose="020B0604030504040204" pitchFamily="50" charset="-128"/>
                <a:cs typeface="+mn-cs"/>
              </a:rPr>
              <a:t>運営計画（中長期スケジュール）</a:t>
            </a:r>
          </a:p>
        </p:txBody>
      </p:sp>
      <p:graphicFrame>
        <p:nvGraphicFramePr>
          <p:cNvPr id="1353" name="表 79"/>
          <p:cNvGraphicFramePr>
            <a:graphicFrameLocks noGrp="1"/>
          </p:cNvGraphicFramePr>
          <p:nvPr>
            <p:extLst>
              <p:ext uri="{D42A27DB-BD31-4B8C-83A1-F6EECF244321}">
                <p14:modId xmlns:p14="http://schemas.microsoft.com/office/powerpoint/2010/main" val="1678677252"/>
              </p:ext>
            </p:extLst>
          </p:nvPr>
        </p:nvGraphicFramePr>
        <p:xfrm>
          <a:off x="240810" y="2543805"/>
          <a:ext cx="8651670" cy="3693507"/>
        </p:xfrm>
        <a:graphic>
          <a:graphicData uri="http://schemas.openxmlformats.org/drawingml/2006/table">
            <a:tbl>
              <a:tblPr firstRow="1" bandRow="1"/>
              <a:tblGrid>
                <a:gridCol w="1353485">
                  <a:extLst>
                    <a:ext uri="{9D8B030D-6E8A-4147-A177-3AD203B41FA5}">
                      <a16:colId xmlns:a16="http://schemas.microsoft.com/office/drawing/2014/main" val="20000"/>
                    </a:ext>
                  </a:extLst>
                </a:gridCol>
                <a:gridCol w="2222963">
                  <a:extLst>
                    <a:ext uri="{9D8B030D-6E8A-4147-A177-3AD203B41FA5}">
                      <a16:colId xmlns:a16="http://schemas.microsoft.com/office/drawing/2014/main" val="20001"/>
                    </a:ext>
                  </a:extLst>
                </a:gridCol>
                <a:gridCol w="2533525">
                  <a:extLst>
                    <a:ext uri="{9D8B030D-6E8A-4147-A177-3AD203B41FA5}">
                      <a16:colId xmlns:a16="http://schemas.microsoft.com/office/drawing/2014/main" val="20002"/>
                    </a:ext>
                  </a:extLst>
                </a:gridCol>
                <a:gridCol w="2541697">
                  <a:extLst>
                    <a:ext uri="{9D8B030D-6E8A-4147-A177-3AD203B41FA5}">
                      <a16:colId xmlns:a16="http://schemas.microsoft.com/office/drawing/2014/main" val="20003"/>
                    </a:ext>
                  </a:extLst>
                </a:gridCol>
              </a:tblGrid>
              <a:tr h="345507">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2024</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2025</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2026</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nchor="ct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0000"/>
                  </a:ext>
                </a:extLst>
              </a:tr>
              <a:tr h="540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936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〇〇〇〇アプリの改善・機能拡充</a:t>
                      </a:r>
                      <a:endParaRPr kumimoji="1" lang="en-US" altLang="ja-JP" sz="12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936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〇〇〇〇アプリの提供エリア拡大</a:t>
                      </a:r>
                    </a:p>
                  </a:txBody>
                  <a:tcPr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936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ユーザー獲得に</a:t>
                      </a:r>
                      <a:endParaRPr kumimoji="1" lang="en-US" altLang="ja-JP"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向けた周知広報</a:t>
                      </a:r>
                      <a:endParaRPr kumimoji="1" lang="en-US" altLang="ja-JP"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9525" cap="flat" cmpd="sng" algn="ctr">
                      <a:solidFill>
                        <a:schemeClr val="bg1">
                          <a:lumMod val="50000"/>
                        </a:schemeClr>
                      </a:solidFill>
                      <a:prstDash val="solid"/>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bl>
          </a:graphicData>
        </a:graphic>
      </p:graphicFrame>
      <p:sp>
        <p:nvSpPr>
          <p:cNvPr id="1356" name="テキスト ボックス 82"/>
          <p:cNvSpPr txBox="1"/>
          <p:nvPr/>
        </p:nvSpPr>
        <p:spPr>
          <a:xfrm>
            <a:off x="2711429" y="3614633"/>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アプリ実装</a:t>
            </a:r>
          </a:p>
        </p:txBody>
      </p:sp>
      <p:sp>
        <p:nvSpPr>
          <p:cNvPr id="1357" name="右矢印 83"/>
          <p:cNvSpPr/>
          <p:nvPr/>
        </p:nvSpPr>
        <p:spPr>
          <a:xfrm>
            <a:off x="6516216" y="3950671"/>
            <a:ext cx="2195042" cy="288000"/>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58" name="右矢印 84"/>
          <p:cNvSpPr/>
          <p:nvPr/>
        </p:nvSpPr>
        <p:spPr>
          <a:xfrm>
            <a:off x="1830637" y="3950671"/>
            <a:ext cx="1908000" cy="288000"/>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59" name="テキスト ボックス 85"/>
          <p:cNvSpPr txBox="1"/>
          <p:nvPr/>
        </p:nvSpPr>
        <p:spPr>
          <a:xfrm>
            <a:off x="3995936" y="3522300"/>
            <a:ext cx="2189736"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新規機能Ａ追加</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（機能内容を具体的に記載）</a:t>
            </a:r>
          </a:p>
        </p:txBody>
      </p:sp>
      <p:sp>
        <p:nvSpPr>
          <p:cNvPr id="1360" name="テキスト ボックス 86"/>
          <p:cNvSpPr txBox="1"/>
          <p:nvPr/>
        </p:nvSpPr>
        <p:spPr>
          <a:xfrm>
            <a:off x="2750031" y="4560029"/>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アプリ実装</a:t>
            </a:r>
          </a:p>
        </p:txBody>
      </p:sp>
      <p:sp>
        <p:nvSpPr>
          <p:cNvPr id="1381" name="右矢印 107"/>
          <p:cNvSpPr/>
          <p:nvPr/>
        </p:nvSpPr>
        <p:spPr>
          <a:xfrm>
            <a:off x="1844890" y="4816246"/>
            <a:ext cx="1908000" cy="288000"/>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82" name="右矢印 108"/>
          <p:cNvSpPr/>
          <p:nvPr/>
        </p:nvSpPr>
        <p:spPr>
          <a:xfrm>
            <a:off x="4000730" y="3950671"/>
            <a:ext cx="2268000" cy="288000"/>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B6C194C6-39AE-44BA-8D69-48A70919F8E7}"/>
              </a:ext>
            </a:extLst>
          </p:cNvPr>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400" b="0" i="0" u="none" strike="noStrike" kern="1200" cap="none" spc="0" normalizeH="0" baseline="0" noProof="0" smtClean="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ctr" defTabSz="914400" rtl="0" eaLnBrk="1" fontAlgn="base" latinLnBrk="0" hangingPunct="1">
                <a:lnSpc>
                  <a:spcPct val="100000"/>
                </a:lnSpc>
                <a:spcBef>
                  <a:spcPct val="0"/>
                </a:spcBef>
                <a:spcAft>
                  <a:spcPct val="0"/>
                </a:spcAft>
                <a:buClrTx/>
                <a:buSzTx/>
                <a:buFontTx/>
                <a:buNone/>
                <a:tabLst/>
                <a:defRPr/>
              </a:pPr>
              <a:t>5</a:t>
            </a:fld>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48" name="右矢印 108">
            <a:extLst>
              <a:ext uri="{FF2B5EF4-FFF2-40B4-BE49-F238E27FC236}">
                <a16:creationId xmlns:a16="http://schemas.microsoft.com/office/drawing/2014/main" id="{8A28B7E9-8AA7-4B05-88F4-D97C3C038BCE}"/>
              </a:ext>
            </a:extLst>
          </p:cNvPr>
          <p:cNvSpPr/>
          <p:nvPr/>
        </p:nvSpPr>
        <p:spPr>
          <a:xfrm>
            <a:off x="3981172" y="4816246"/>
            <a:ext cx="1800000" cy="288000"/>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9" name="テキスト ボックス 85">
            <a:extLst>
              <a:ext uri="{FF2B5EF4-FFF2-40B4-BE49-F238E27FC236}">
                <a16:creationId xmlns:a16="http://schemas.microsoft.com/office/drawing/2014/main" id="{F6007EAD-5239-406B-A2E8-82193EDB1E0C}"/>
              </a:ext>
            </a:extLst>
          </p:cNvPr>
          <p:cNvSpPr txBox="1"/>
          <p:nvPr/>
        </p:nvSpPr>
        <p:spPr>
          <a:xfrm>
            <a:off x="3799576" y="4560029"/>
            <a:ext cx="216024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提供エリアを市内全体に拡大</a:t>
            </a:r>
          </a:p>
        </p:txBody>
      </p:sp>
      <p:sp>
        <p:nvSpPr>
          <p:cNvPr id="1350" name="正方形/長方形 22"/>
          <p:cNvSpPr/>
          <p:nvPr/>
        </p:nvSpPr>
        <p:spPr>
          <a:xfrm>
            <a:off x="179512" y="1096860"/>
            <a:ext cx="8856984" cy="762773"/>
          </a:xfrm>
          <a:prstGeom prst="rect">
            <a:avLst/>
          </a:prstGeom>
        </p:spPr>
        <p:txBody>
          <a:bodyPr wrap="square">
            <a:spAutoFit/>
          </a:bodyPr>
          <a:lstStyle/>
          <a:p>
            <a:pPr marL="180000" marR="0" lvl="0" indent="-180000" algn="l" defTabSz="914400" rtl="0" eaLnBrk="0" fontAlgn="base" latinLnBrk="0" hangingPunct="0">
              <a:lnSpc>
                <a:spcPts val="18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実装後２年間における、各サービス範囲の拡充や提供エリアの拡大、普及に向けた取組など、</a:t>
            </a:r>
            <a:b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b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各サービスを継続して提供していくための具体的取組について記載すること</a:t>
            </a:r>
            <a:b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br>
            <a:endPar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2" name="右矢印 83"/>
          <p:cNvSpPr/>
          <p:nvPr/>
        </p:nvSpPr>
        <p:spPr>
          <a:xfrm>
            <a:off x="5976464" y="4816246"/>
            <a:ext cx="2772000" cy="288000"/>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3" name="テキスト ボックス 85"/>
          <p:cNvSpPr txBox="1"/>
          <p:nvPr/>
        </p:nvSpPr>
        <p:spPr>
          <a:xfrm>
            <a:off x="6516216" y="3522300"/>
            <a:ext cx="2189736"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新規機能Ｂ追加</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（機能内容を具体的に記載）</a:t>
            </a:r>
          </a:p>
        </p:txBody>
      </p:sp>
      <p:sp>
        <p:nvSpPr>
          <p:cNvPr id="24" name="右矢印 108">
            <a:extLst>
              <a:ext uri="{FF2B5EF4-FFF2-40B4-BE49-F238E27FC236}">
                <a16:creationId xmlns:a16="http://schemas.microsoft.com/office/drawing/2014/main" id="{8A28B7E9-8AA7-4B05-88F4-D97C3C038BCE}"/>
              </a:ext>
            </a:extLst>
          </p:cNvPr>
          <p:cNvSpPr/>
          <p:nvPr/>
        </p:nvSpPr>
        <p:spPr>
          <a:xfrm>
            <a:off x="3995936" y="5760116"/>
            <a:ext cx="2268000" cy="288000"/>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5" name="右矢印 83"/>
          <p:cNvSpPr/>
          <p:nvPr/>
        </p:nvSpPr>
        <p:spPr>
          <a:xfrm>
            <a:off x="6510910" y="5760116"/>
            <a:ext cx="2195042" cy="288000"/>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85">
            <a:extLst>
              <a:ext uri="{FF2B5EF4-FFF2-40B4-BE49-F238E27FC236}">
                <a16:creationId xmlns:a16="http://schemas.microsoft.com/office/drawing/2014/main" id="{F6007EAD-5239-406B-A2E8-82193EDB1E0C}"/>
              </a:ext>
            </a:extLst>
          </p:cNvPr>
          <p:cNvSpPr txBox="1"/>
          <p:nvPr/>
        </p:nvSpPr>
        <p:spPr>
          <a:xfrm>
            <a:off x="6156176" y="4560029"/>
            <a:ext cx="244827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隣接市と連携して提供エリアを拡大</a:t>
            </a:r>
          </a:p>
        </p:txBody>
      </p:sp>
      <p:sp>
        <p:nvSpPr>
          <p:cNvPr id="27" name="右矢印 107"/>
          <p:cNvSpPr/>
          <p:nvPr/>
        </p:nvSpPr>
        <p:spPr>
          <a:xfrm>
            <a:off x="2519984" y="5760116"/>
            <a:ext cx="1260000" cy="288000"/>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8" name="テキスト ボックス 86"/>
          <p:cNvSpPr txBox="1"/>
          <p:nvPr/>
        </p:nvSpPr>
        <p:spPr>
          <a:xfrm>
            <a:off x="2060915" y="5496133"/>
            <a:ext cx="179100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事前周知、講習会実施</a:t>
            </a:r>
          </a:p>
        </p:txBody>
      </p:sp>
      <p:sp>
        <p:nvSpPr>
          <p:cNvPr id="29" name="テキスト ボックス 86"/>
          <p:cNvSpPr txBox="1"/>
          <p:nvPr/>
        </p:nvSpPr>
        <p:spPr>
          <a:xfrm>
            <a:off x="4149147" y="5496133"/>
            <a:ext cx="2007029"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広報、関連イベント実施</a:t>
            </a:r>
          </a:p>
        </p:txBody>
      </p:sp>
      <p:sp>
        <p:nvSpPr>
          <p:cNvPr id="30" name="テキスト ボックス 86"/>
          <p:cNvSpPr txBox="1"/>
          <p:nvPr/>
        </p:nvSpPr>
        <p:spPr>
          <a:xfrm>
            <a:off x="6669427" y="5496133"/>
            <a:ext cx="2007029"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広報、関連イベント実施</a:t>
            </a:r>
          </a:p>
        </p:txBody>
      </p:sp>
      <p:sp>
        <p:nvSpPr>
          <p:cNvPr id="31" name="四角形: 角を丸くする 30">
            <a:extLst>
              <a:ext uri="{FF2B5EF4-FFF2-40B4-BE49-F238E27FC236}">
                <a16:creationId xmlns:a16="http://schemas.microsoft.com/office/drawing/2014/main" id="{2B687A1A-7814-413D-A6DB-90BE36BCC1BD}"/>
              </a:ext>
            </a:extLst>
          </p:cNvPr>
          <p:cNvSpPr/>
          <p:nvPr/>
        </p:nvSpPr>
        <p:spPr>
          <a:xfrm>
            <a:off x="7926325" y="1556792"/>
            <a:ext cx="936103" cy="288032"/>
          </a:xfrm>
          <a:prstGeom prst="roundRect">
            <a:avLst>
              <a:gd name="adj" fmla="val 32556"/>
            </a:avLst>
          </a:prstGeom>
          <a:solidFill>
            <a:srgbClr val="FFE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ts val="19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記載例</a:t>
            </a:r>
          </a:p>
        </p:txBody>
      </p:sp>
      <p:sp>
        <p:nvSpPr>
          <p:cNvPr id="32" name="Rectangle 66">
            <a:extLst>
              <a:ext uri="{FF2B5EF4-FFF2-40B4-BE49-F238E27FC236}">
                <a16:creationId xmlns:a16="http://schemas.microsoft.com/office/drawing/2014/main" id="{FE52727C-FBE5-4BF5-AD45-3205D360BA8C}"/>
              </a:ext>
            </a:extLst>
          </p:cNvPr>
          <p:cNvSpPr>
            <a:spLocks noChangeArrowheads="1"/>
          </p:cNvSpPr>
          <p:nvPr/>
        </p:nvSpPr>
        <p:spPr>
          <a:xfrm>
            <a:off x="179512" y="1001285"/>
            <a:ext cx="8784976" cy="5740083"/>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646958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7">
            <a:extLst>
              <a:ext uri="{FF2B5EF4-FFF2-40B4-BE49-F238E27FC236}">
                <a16:creationId xmlns:a16="http://schemas.microsoft.com/office/drawing/2014/main" id="{4888AC26-4DDB-4BD2-804C-D88DAC636C3A}"/>
              </a:ext>
            </a:extLst>
          </p:cNvPr>
          <p:cNvSpPr>
            <a:spLocks noChangeArrowheads="1"/>
          </p:cNvSpPr>
          <p:nvPr/>
        </p:nvSpPr>
        <p:spPr>
          <a:xfrm>
            <a:off x="0" y="0"/>
            <a:ext cx="9144000" cy="573088"/>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実装計画・運営計画</a:t>
            </a:r>
            <a:endPar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290" name="Text Box 4"/>
          <p:cNvSpPr txBox="1">
            <a:spLocks noChangeArrowheads="1"/>
          </p:cNvSpPr>
          <p:nvPr/>
        </p:nvSpPr>
        <p:spPr>
          <a:xfrm>
            <a:off x="0" y="642174"/>
            <a:ext cx="3884240" cy="338554"/>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600" b="1" i="0" u="none" strike="noStrike" kern="1200" cap="none" spc="0" normalizeH="0" baseline="0" noProof="0" dirty="0">
                <a:ln>
                  <a:noFill/>
                </a:ln>
                <a:solidFill>
                  <a:srgbClr val="000000"/>
                </a:solidFill>
                <a:effectLst/>
                <a:uLnTx/>
                <a:uFillTx/>
                <a:latin typeface="Tahoma" pitchFamily="34" charset="0"/>
                <a:ea typeface="Meiryo UI" panose="020B0604030504040204" pitchFamily="50" charset="-128"/>
                <a:cs typeface="+mn-cs"/>
              </a:rPr>
              <a:t>ビジネスモデル（持続的な収支モデル）</a:t>
            </a:r>
          </a:p>
        </p:txBody>
      </p:sp>
      <p:sp>
        <p:nvSpPr>
          <p:cNvPr id="1291" name="正方形/長方形 18"/>
          <p:cNvSpPr/>
          <p:nvPr/>
        </p:nvSpPr>
        <p:spPr>
          <a:xfrm>
            <a:off x="-108520" y="1340768"/>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a:ln>
                <a:noFill/>
              </a:ln>
              <a:solidFill>
                <a:sysClr val="windowText" lastClr="000000"/>
              </a:solidFill>
              <a:effectLst/>
              <a:uLnTx/>
              <a:uFillTx/>
              <a:latin typeface="Arial"/>
              <a:ea typeface="Meiryo UI" panose="020B0604030504040204" pitchFamily="50" charset="-128"/>
              <a:cs typeface="+mn-cs"/>
            </a:endParaRPr>
          </a:p>
        </p:txBody>
      </p:sp>
      <p:sp>
        <p:nvSpPr>
          <p:cNvPr id="1292" name="正方形/長方形 22"/>
          <p:cNvSpPr/>
          <p:nvPr/>
        </p:nvSpPr>
        <p:spPr>
          <a:xfrm>
            <a:off x="233317" y="1088915"/>
            <a:ext cx="888641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将来的に、サービスが継続的に運営されていくためのビジネスモデルを記載すること</a:t>
            </a:r>
            <a:endPar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（下図の例を参考に、将来的なサービスの自走段階における、サービスの継続的提供に携わる関係者及び当該</a:t>
            </a:r>
            <a:br>
              <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br>
            <a:r>
              <a:rPr kumimoji="1" lang="ja-JP" altLang="en-US"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関係者間における収支の流れを記載すること）</a:t>
            </a:r>
            <a:endParaRPr kumimoji="1" lang="en-US" altLang="ja-JP" sz="14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 name="スライド番号プレースホルダー 2">
            <a:extLst>
              <a:ext uri="{FF2B5EF4-FFF2-40B4-BE49-F238E27FC236}">
                <a16:creationId xmlns:a16="http://schemas.microsoft.com/office/drawing/2014/main" id="{D37C909B-AD10-4EEC-8366-5D4D5DC1A896}"/>
              </a:ext>
            </a:extLst>
          </p:cNvPr>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ED70751B-34C4-41F7-9A42-B8AF8614956A}" type="slidenum">
              <a:rPr kumimoji="1" lang="en-US" altLang="ja-JP" sz="1400" b="0" i="0" u="none" strike="noStrike" kern="1200" cap="none" spc="0" normalizeH="0" baseline="0" noProof="0" smtClean="0">
                <a:ln>
                  <a:noFill/>
                </a:ln>
                <a:solidFill>
                  <a:srgbClr val="000000"/>
                </a:solidFill>
                <a:effectLst/>
                <a:uLnTx/>
                <a:uFillTx/>
                <a:latin typeface="Arial" panose="020B0604020202020204" pitchFamily="34" charset="0"/>
                <a:ea typeface="Meiryo UI" panose="020B0604030504040204" pitchFamily="50" charset="-128"/>
                <a:cs typeface="+mn-cs"/>
              </a:rPr>
              <a:pPr marL="0" marR="0" lvl="0" indent="0" algn="ctr" defTabSz="914400" rtl="0" eaLnBrk="1" fontAlgn="base" latinLnBrk="0" hangingPunct="1">
                <a:lnSpc>
                  <a:spcPct val="100000"/>
                </a:lnSpc>
                <a:spcBef>
                  <a:spcPct val="0"/>
                </a:spcBef>
                <a:spcAft>
                  <a:spcPct val="0"/>
                </a:spcAft>
                <a:buClrTx/>
                <a:buSzTx/>
                <a:buFontTx/>
                <a:buNone/>
                <a:tabLst/>
                <a:defRPr/>
              </a:pPr>
              <a:t>6</a:t>
            </a:fld>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Meiryo UI" panose="020B0604030504040204" pitchFamily="50" charset="-128"/>
              <a:cs typeface="+mn-cs"/>
            </a:endParaRPr>
          </a:p>
        </p:txBody>
      </p:sp>
      <p:sp>
        <p:nvSpPr>
          <p:cNvPr id="33" name="Rectangle 66">
            <a:extLst>
              <a:ext uri="{FF2B5EF4-FFF2-40B4-BE49-F238E27FC236}">
                <a16:creationId xmlns:a16="http://schemas.microsoft.com/office/drawing/2014/main" id="{06EA8986-C961-4E80-B199-3AC6D03A84DB}"/>
              </a:ext>
            </a:extLst>
          </p:cNvPr>
          <p:cNvSpPr>
            <a:spLocks noChangeArrowheads="1"/>
          </p:cNvSpPr>
          <p:nvPr/>
        </p:nvSpPr>
        <p:spPr>
          <a:xfrm>
            <a:off x="179512" y="1001285"/>
            <a:ext cx="8784976" cy="5740083"/>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graphicFrame>
        <p:nvGraphicFramePr>
          <p:cNvPr id="5" name="表 4">
            <a:extLst>
              <a:ext uri="{FF2B5EF4-FFF2-40B4-BE49-F238E27FC236}">
                <a16:creationId xmlns:a16="http://schemas.microsoft.com/office/drawing/2014/main" id="{6913F016-C573-4EEE-A1EE-5FEBD3ED4041}"/>
              </a:ext>
            </a:extLst>
          </p:cNvPr>
          <p:cNvGraphicFramePr>
            <a:graphicFrameLocks noGrp="1"/>
          </p:cNvGraphicFramePr>
          <p:nvPr>
            <p:extLst>
              <p:ext uri="{D42A27DB-BD31-4B8C-83A1-F6EECF244321}">
                <p14:modId xmlns:p14="http://schemas.microsoft.com/office/powerpoint/2010/main" val="365443380"/>
              </p:ext>
            </p:extLst>
          </p:nvPr>
        </p:nvGraphicFramePr>
        <p:xfrm>
          <a:off x="4538500" y="5783403"/>
          <a:ext cx="4295053" cy="864000"/>
        </p:xfrm>
        <a:graphic>
          <a:graphicData uri="http://schemas.openxmlformats.org/drawingml/2006/table">
            <a:tbl>
              <a:tblPr firstRow="1" bandRow="1">
                <a:tableStyleId>{5940675A-B579-460E-94D1-54222C63F5DA}</a:tableStyleId>
              </a:tblPr>
              <a:tblGrid>
                <a:gridCol w="690970">
                  <a:extLst>
                    <a:ext uri="{9D8B030D-6E8A-4147-A177-3AD203B41FA5}">
                      <a16:colId xmlns:a16="http://schemas.microsoft.com/office/drawing/2014/main" val="922871984"/>
                    </a:ext>
                  </a:extLst>
                </a:gridCol>
                <a:gridCol w="2128654">
                  <a:extLst>
                    <a:ext uri="{9D8B030D-6E8A-4147-A177-3AD203B41FA5}">
                      <a16:colId xmlns:a16="http://schemas.microsoft.com/office/drawing/2014/main" val="2253924167"/>
                    </a:ext>
                  </a:extLst>
                </a:gridCol>
                <a:gridCol w="1475429">
                  <a:extLst>
                    <a:ext uri="{9D8B030D-6E8A-4147-A177-3AD203B41FA5}">
                      <a16:colId xmlns:a16="http://schemas.microsoft.com/office/drawing/2014/main" val="3414711077"/>
                    </a:ext>
                  </a:extLst>
                </a:gridCol>
              </a:tblGrid>
              <a:tr h="288000">
                <a:tc rowSpan="2">
                  <a:txBody>
                    <a:bodyPr/>
                    <a:lstStyle/>
                    <a:p>
                      <a:pPr algn="ctr"/>
                      <a:r>
                        <a:rPr kumimoji="1" lang="ja-JP" altLang="en-US" sz="1000" dirty="0">
                          <a:latin typeface="Meiryo UI" panose="020B0604030504040204" pitchFamily="50" charset="-128"/>
                          <a:ea typeface="Meiryo UI" panose="020B0604030504040204" pitchFamily="50" charset="-128"/>
                        </a:rPr>
                        <a:t>費用</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kumimoji="1" lang="ja-JP" altLang="en-US" sz="1000" dirty="0">
                          <a:latin typeface="Meiryo UI" panose="020B0604030504040204" pitchFamily="50" charset="-128"/>
                          <a:ea typeface="Meiryo UI" panose="020B0604030504040204" pitchFamily="50" charset="-128"/>
                        </a:rPr>
                        <a:t>●●業務運営費</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6,000</a:t>
                      </a:r>
                      <a:r>
                        <a:rPr kumimoji="1" lang="ja-JP" altLang="en-US" sz="1000" b="0" dirty="0">
                          <a:solidFill>
                            <a:schemeClr val="tx1"/>
                          </a:solidFill>
                          <a:latin typeface="Meiryo UI" panose="020B0604030504040204" pitchFamily="50" charset="-128"/>
                          <a:ea typeface="Meiryo UI" panose="020B0604030504040204" pitchFamily="50" charset="-128"/>
                        </a:rPr>
                        <a:t>千円</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836001722"/>
                  </a:ext>
                </a:extLst>
              </a:tr>
              <a:tr h="288000">
                <a:tc vMerge="1">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a:solidFill>
                      <a:schemeClr val="accent1">
                        <a:lumMod val="75000"/>
                      </a:schemeClr>
                    </a:solidFill>
                  </a:tcPr>
                </a:tc>
                <a:tc>
                  <a:txBody>
                    <a:bodyPr/>
                    <a:lstStyle/>
                    <a:p>
                      <a:r>
                        <a:rPr kumimoji="1" lang="ja-JP" altLang="en-US" sz="1000" dirty="0">
                          <a:latin typeface="Meiryo UI" panose="020B0604030504040204" pitchFamily="50" charset="-128"/>
                          <a:ea typeface="Meiryo UI" panose="020B0604030504040204" pitchFamily="50" charset="-128"/>
                        </a:rPr>
                        <a:t>○○システム利用料</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4,000</a:t>
                      </a:r>
                      <a:r>
                        <a:rPr kumimoji="1" lang="ja-JP" altLang="en-US" sz="1000" b="0" dirty="0">
                          <a:solidFill>
                            <a:schemeClr val="tx1"/>
                          </a:solidFill>
                          <a:latin typeface="Meiryo UI" panose="020B0604030504040204" pitchFamily="50" charset="-128"/>
                          <a:ea typeface="Meiryo UI" panose="020B0604030504040204" pitchFamily="50" charset="-128"/>
                        </a:rPr>
                        <a:t>千円</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62578633"/>
                  </a:ext>
                </a:extLst>
              </a:tr>
              <a:tr h="288000">
                <a:tc>
                  <a:txBody>
                    <a:bodyPr/>
                    <a:lstStyle/>
                    <a:p>
                      <a:pPr algn="ctr"/>
                      <a:r>
                        <a:rPr kumimoji="1" lang="ja-JP" altLang="en-US" sz="1000" dirty="0">
                          <a:latin typeface="Meiryo UI" panose="020B0604030504040204" pitchFamily="50" charset="-128"/>
                          <a:ea typeface="Meiryo UI" panose="020B0604030504040204" pitchFamily="50" charset="-128"/>
                        </a:rPr>
                        <a:t>収入</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rPr>
                        <a:t>●●利用料収入</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10,000</a:t>
                      </a:r>
                      <a:r>
                        <a:rPr kumimoji="1" lang="ja-JP" altLang="en-US" sz="1000" b="0" dirty="0">
                          <a:solidFill>
                            <a:schemeClr val="tx1"/>
                          </a:solidFill>
                          <a:latin typeface="Meiryo UI" panose="020B0604030504040204" pitchFamily="50" charset="-128"/>
                          <a:ea typeface="Meiryo UI" panose="020B0604030504040204" pitchFamily="50" charset="-128"/>
                        </a:rPr>
                        <a:t>千円</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613112289"/>
                  </a:ext>
                </a:extLst>
              </a:tr>
            </a:tbl>
          </a:graphicData>
        </a:graphic>
      </p:graphicFrame>
      <p:grpSp>
        <p:nvGrpSpPr>
          <p:cNvPr id="4" name="グループ化 3"/>
          <p:cNvGrpSpPr/>
          <p:nvPr/>
        </p:nvGrpSpPr>
        <p:grpSpPr>
          <a:xfrm>
            <a:off x="216525" y="1988840"/>
            <a:ext cx="8797289" cy="3302059"/>
            <a:chOff x="216525" y="1988840"/>
            <a:chExt cx="8797289" cy="3302059"/>
          </a:xfrm>
        </p:grpSpPr>
        <p:grpSp>
          <p:nvGrpSpPr>
            <p:cNvPr id="45" name="グループ化 44">
              <a:extLst>
                <a:ext uri="{FF2B5EF4-FFF2-40B4-BE49-F238E27FC236}">
                  <a16:creationId xmlns:a16="http://schemas.microsoft.com/office/drawing/2014/main" id="{6D997B3E-1EF4-464D-A791-19AEAF374B3B}"/>
                </a:ext>
              </a:extLst>
            </p:cNvPr>
            <p:cNvGrpSpPr/>
            <p:nvPr/>
          </p:nvGrpSpPr>
          <p:grpSpPr>
            <a:xfrm>
              <a:off x="339234" y="1988840"/>
              <a:ext cx="8674580" cy="3302059"/>
              <a:chOff x="359148" y="1988840"/>
              <a:chExt cx="8674580" cy="3632265"/>
            </a:xfrm>
          </p:grpSpPr>
          <p:sp>
            <p:nvSpPr>
              <p:cNvPr id="47" name="正方形/長方形 727">
                <a:extLst>
                  <a:ext uri="{FF2B5EF4-FFF2-40B4-BE49-F238E27FC236}">
                    <a16:creationId xmlns:a16="http://schemas.microsoft.com/office/drawing/2014/main" id="{E22CA2A7-C3DD-44FC-8871-4EB42949E246}"/>
                  </a:ext>
                </a:extLst>
              </p:cNvPr>
              <p:cNvSpPr/>
              <p:nvPr/>
            </p:nvSpPr>
            <p:spPr>
              <a:xfrm>
                <a:off x="2834456" y="1988840"/>
                <a:ext cx="3168353" cy="595106"/>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札幌市</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731">
                <a:extLst>
                  <a:ext uri="{FF2B5EF4-FFF2-40B4-BE49-F238E27FC236}">
                    <a16:creationId xmlns:a16="http://schemas.microsoft.com/office/drawing/2014/main" id="{729EC3D1-937F-4578-BA5A-4C2B17FFF987}"/>
                  </a:ext>
                </a:extLst>
              </p:cNvPr>
              <p:cNvSpPr/>
              <p:nvPr/>
            </p:nvSpPr>
            <p:spPr>
              <a:xfrm>
                <a:off x="5697711" y="3476260"/>
                <a:ext cx="2918989" cy="714129"/>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○○株式会社</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（○○システム提供事業者）</a:t>
                </a:r>
              </a:p>
            </p:txBody>
          </p:sp>
          <p:sp>
            <p:nvSpPr>
              <p:cNvPr id="53" name="正方形/長方形 733">
                <a:extLst>
                  <a:ext uri="{FF2B5EF4-FFF2-40B4-BE49-F238E27FC236}">
                    <a16:creationId xmlns:a16="http://schemas.microsoft.com/office/drawing/2014/main" id="{639FB47F-18A7-4F1B-9102-6A9B54BFCDAC}"/>
                  </a:ext>
                </a:extLst>
              </p:cNvPr>
              <p:cNvSpPr/>
              <p:nvPr/>
            </p:nvSpPr>
            <p:spPr>
              <a:xfrm>
                <a:off x="7151336" y="2181133"/>
                <a:ext cx="1571425" cy="7792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構築費</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20,000</a:t>
                </a:r>
                <a:r>
                  <a:rPr kumimoji="1" lang="ja-JP" altLang="en-US"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千円</a:t>
                </a:r>
              </a:p>
            </p:txBody>
          </p:sp>
          <p:sp>
            <p:nvSpPr>
              <p:cNvPr id="59" name="正方形/長方形 734">
                <a:extLst>
                  <a:ext uri="{FF2B5EF4-FFF2-40B4-BE49-F238E27FC236}">
                    <a16:creationId xmlns:a16="http://schemas.microsoft.com/office/drawing/2014/main" id="{DB170CBE-C9CB-4A31-946F-89BF681ED862}"/>
                  </a:ext>
                </a:extLst>
              </p:cNvPr>
              <p:cNvSpPr/>
              <p:nvPr/>
            </p:nvSpPr>
            <p:spPr>
              <a:xfrm>
                <a:off x="378983" y="3476260"/>
                <a:ext cx="3168353" cy="714129"/>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株式会社XX</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p>
            </p:txBody>
          </p:sp>
          <p:cxnSp>
            <p:nvCxnSpPr>
              <p:cNvPr id="62" name="直線矢印コネクタ 741">
                <a:extLst>
                  <a:ext uri="{FF2B5EF4-FFF2-40B4-BE49-F238E27FC236}">
                    <a16:creationId xmlns:a16="http://schemas.microsoft.com/office/drawing/2014/main" id="{A6152134-4A79-4CD8-A43F-13A314E2F6F4}"/>
                  </a:ext>
                </a:extLst>
              </p:cNvPr>
              <p:cNvCxnSpPr/>
              <p:nvPr/>
            </p:nvCxnSpPr>
            <p:spPr>
              <a:xfrm flipH="1">
                <a:off x="3547336" y="3676580"/>
                <a:ext cx="2138400" cy="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742">
                <a:extLst>
                  <a:ext uri="{FF2B5EF4-FFF2-40B4-BE49-F238E27FC236}">
                    <a16:creationId xmlns:a16="http://schemas.microsoft.com/office/drawing/2014/main" id="{67F18125-8D18-4593-8D64-76091065D519}"/>
                  </a:ext>
                </a:extLst>
              </p:cNvPr>
              <p:cNvSpPr/>
              <p:nvPr/>
            </p:nvSpPr>
            <p:spPr>
              <a:xfrm>
                <a:off x="3717296" y="3197559"/>
                <a:ext cx="1842314" cy="416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○○システムの提供</a:t>
                </a:r>
              </a:p>
            </p:txBody>
          </p:sp>
          <p:cxnSp>
            <p:nvCxnSpPr>
              <p:cNvPr id="64" name="カギ線コネクタ 743">
                <a:extLst>
                  <a:ext uri="{FF2B5EF4-FFF2-40B4-BE49-F238E27FC236}">
                    <a16:creationId xmlns:a16="http://schemas.microsoft.com/office/drawing/2014/main" id="{2B91E1A6-CBC0-4F65-9C82-D1C7E5649620}"/>
                  </a:ext>
                </a:extLst>
              </p:cNvPr>
              <p:cNvCxnSpPr>
                <a:stCxn id="47" idx="3"/>
                <a:endCxn id="52" idx="0"/>
              </p:cNvCxnSpPr>
              <p:nvPr/>
            </p:nvCxnSpPr>
            <p:spPr>
              <a:xfrm>
                <a:off x="6002809" y="2286393"/>
                <a:ext cx="1154396" cy="1189867"/>
              </a:xfrm>
              <a:prstGeom prst="bentConnector2">
                <a:avLst/>
              </a:prstGeom>
              <a:ln w="19050">
                <a:solidFill>
                  <a:srgbClr val="FF9999"/>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65" name="楕円 744">
                <a:extLst>
                  <a:ext uri="{FF2B5EF4-FFF2-40B4-BE49-F238E27FC236}">
                    <a16:creationId xmlns:a16="http://schemas.microsoft.com/office/drawing/2014/main" id="{36ACE9B8-667B-4C34-A0F3-ECC954CD0F9A}"/>
                  </a:ext>
                </a:extLst>
              </p:cNvPr>
              <p:cNvSpPr/>
              <p:nvPr/>
            </p:nvSpPr>
            <p:spPr>
              <a:xfrm>
                <a:off x="6971336" y="2701327"/>
                <a:ext cx="360000" cy="360000"/>
              </a:xfrm>
              <a:prstGeom prst="ellipse">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a:t>
                </a:r>
              </a:p>
            </p:txBody>
          </p:sp>
          <p:cxnSp>
            <p:nvCxnSpPr>
              <p:cNvPr id="66" name="直線矢印コネクタ 741">
                <a:extLst>
                  <a:ext uri="{FF2B5EF4-FFF2-40B4-BE49-F238E27FC236}">
                    <a16:creationId xmlns:a16="http://schemas.microsoft.com/office/drawing/2014/main" id="{A6152134-4A79-4CD8-A43F-13A314E2F6F4}"/>
                  </a:ext>
                </a:extLst>
              </p:cNvPr>
              <p:cNvCxnSpPr/>
              <p:nvPr/>
            </p:nvCxnSpPr>
            <p:spPr>
              <a:xfrm>
                <a:off x="3567655" y="3974133"/>
                <a:ext cx="2138400" cy="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67" name="楕円 744">
                <a:extLst>
                  <a:ext uri="{FF2B5EF4-FFF2-40B4-BE49-F238E27FC236}">
                    <a16:creationId xmlns:a16="http://schemas.microsoft.com/office/drawing/2014/main" id="{36ACE9B8-667B-4C34-A0F3-ECC954CD0F9A}"/>
                  </a:ext>
                </a:extLst>
              </p:cNvPr>
              <p:cNvSpPr/>
              <p:nvPr/>
            </p:nvSpPr>
            <p:spPr>
              <a:xfrm>
                <a:off x="4390828" y="3810478"/>
                <a:ext cx="360000" cy="360000"/>
              </a:xfrm>
              <a:prstGeom prst="ellipse">
                <a:avLst/>
              </a:prstGeom>
              <a:solidFill>
                <a:srgbClr val="B7D3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a:t>
                </a:r>
              </a:p>
            </p:txBody>
          </p:sp>
          <p:sp>
            <p:nvSpPr>
              <p:cNvPr id="68" name="正方形/長方形 735">
                <a:extLst>
                  <a:ext uri="{FF2B5EF4-FFF2-40B4-BE49-F238E27FC236}">
                    <a16:creationId xmlns:a16="http://schemas.microsoft.com/office/drawing/2014/main" id="{9FE7C47B-C880-48D1-B08D-BA47FB84F9CC}"/>
                  </a:ext>
                </a:extLst>
              </p:cNvPr>
              <p:cNvSpPr/>
              <p:nvPr/>
            </p:nvSpPr>
            <p:spPr>
              <a:xfrm>
                <a:off x="4049213" y="4253926"/>
                <a:ext cx="1550813" cy="8240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利用料</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sz="1200" b="1" u="sng" dirty="0">
                    <a:solidFill>
                      <a:srgbClr val="000000"/>
                    </a:solidFill>
                    <a:latin typeface="Meiryo UI" panose="020B0604030504040204" pitchFamily="50" charset="-128"/>
                    <a:ea typeface="Meiryo UI" panose="020B0604030504040204" pitchFamily="50" charset="-128"/>
                  </a:rPr>
                  <a:t>4</a:t>
                </a:r>
                <a:r>
                  <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,000</a:t>
                </a:r>
                <a:r>
                  <a:rPr kumimoji="1" lang="ja-JP" altLang="en-US"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千円</a:t>
                </a:r>
                <a:br>
                  <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100" i="0"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（基盤利用料を含む）</a:t>
                </a:r>
                <a:endParaRPr kumimoji="1" lang="ja-JP" altLang="en-US" sz="1200" i="0"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9" name="正方形/長方形 742">
                <a:extLst>
                  <a:ext uri="{FF2B5EF4-FFF2-40B4-BE49-F238E27FC236}">
                    <a16:creationId xmlns:a16="http://schemas.microsoft.com/office/drawing/2014/main" id="{67F18125-8D18-4593-8D64-76091065D519}"/>
                  </a:ext>
                </a:extLst>
              </p:cNvPr>
              <p:cNvSpPr/>
              <p:nvPr/>
            </p:nvSpPr>
            <p:spPr>
              <a:xfrm>
                <a:off x="7462303" y="2869016"/>
                <a:ext cx="1571425" cy="416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a:t>
                </a:r>
                <a:r>
                  <a:rPr kumimoji="1" lang="ja-JP" altLang="en-US" sz="12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交付金を充当</a:t>
                </a:r>
              </a:p>
            </p:txBody>
          </p:sp>
          <p:sp>
            <p:nvSpPr>
              <p:cNvPr id="70" name="正方形/長方形 727">
                <a:extLst>
                  <a:ext uri="{FF2B5EF4-FFF2-40B4-BE49-F238E27FC236}">
                    <a16:creationId xmlns:a16="http://schemas.microsoft.com/office/drawing/2014/main" id="{E22CA2A7-C3DD-44FC-8871-4EB42949E246}"/>
                  </a:ext>
                </a:extLst>
              </p:cNvPr>
              <p:cNvSpPr/>
              <p:nvPr/>
            </p:nvSpPr>
            <p:spPr>
              <a:xfrm>
                <a:off x="359148" y="4906976"/>
                <a:ext cx="3168353" cy="712800"/>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住民利用者</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71" name="直線矢印コネクタ 729">
                <a:extLst>
                  <a:ext uri="{FF2B5EF4-FFF2-40B4-BE49-F238E27FC236}">
                    <a16:creationId xmlns:a16="http://schemas.microsoft.com/office/drawing/2014/main" id="{BC26C436-0BA7-47CB-9E23-E1DF5CB0819C}"/>
                  </a:ext>
                </a:extLst>
              </p:cNvPr>
              <p:cNvCxnSpPr>
                <a:cxnSpLocks/>
              </p:cNvCxnSpPr>
              <p:nvPr/>
            </p:nvCxnSpPr>
            <p:spPr>
              <a:xfrm>
                <a:off x="1567115" y="4180844"/>
                <a:ext cx="0" cy="72000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29">
                <a:extLst>
                  <a:ext uri="{FF2B5EF4-FFF2-40B4-BE49-F238E27FC236}">
                    <a16:creationId xmlns:a16="http://schemas.microsoft.com/office/drawing/2014/main" id="{BC26C436-0BA7-47CB-9E23-E1DF5CB0819C}"/>
                  </a:ext>
                </a:extLst>
              </p:cNvPr>
              <p:cNvCxnSpPr>
                <a:cxnSpLocks/>
              </p:cNvCxnSpPr>
              <p:nvPr/>
            </p:nvCxnSpPr>
            <p:spPr>
              <a:xfrm flipV="1">
                <a:off x="2359203" y="4180844"/>
                <a:ext cx="0" cy="72000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73" name="楕円 740">
                <a:extLst>
                  <a:ext uri="{FF2B5EF4-FFF2-40B4-BE49-F238E27FC236}">
                    <a16:creationId xmlns:a16="http://schemas.microsoft.com/office/drawing/2014/main" id="{2E192183-E138-4B06-9EA6-9AB450F0077E}"/>
                  </a:ext>
                </a:extLst>
              </p:cNvPr>
              <p:cNvSpPr/>
              <p:nvPr/>
            </p:nvSpPr>
            <p:spPr>
              <a:xfrm>
                <a:off x="2179203" y="4416435"/>
                <a:ext cx="360000" cy="360000"/>
              </a:xfrm>
              <a:prstGeom prst="ellipse">
                <a:avLst/>
              </a:prstGeom>
              <a:solidFill>
                <a:srgbClr val="B7D3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a:t>
                </a:r>
              </a:p>
            </p:txBody>
          </p:sp>
          <p:sp>
            <p:nvSpPr>
              <p:cNvPr id="74" name="正方形/長方形 735">
                <a:extLst>
                  <a:ext uri="{FF2B5EF4-FFF2-40B4-BE49-F238E27FC236}">
                    <a16:creationId xmlns:a16="http://schemas.microsoft.com/office/drawing/2014/main" id="{9FE7C47B-C880-48D1-B08D-BA47FB84F9CC}"/>
                  </a:ext>
                </a:extLst>
              </p:cNvPr>
              <p:cNvSpPr/>
              <p:nvPr/>
            </p:nvSpPr>
            <p:spPr>
              <a:xfrm>
                <a:off x="2321428" y="4213776"/>
                <a:ext cx="2054462" cy="693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利用料</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10,000</a:t>
                </a:r>
                <a:r>
                  <a:rPr kumimoji="1" lang="ja-JP" altLang="en-US"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千円</a:t>
                </a:r>
                <a:endPar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sz="1200" b="1" u="sng" dirty="0">
                    <a:solidFill>
                      <a:srgbClr val="000000"/>
                    </a:solidFill>
                    <a:latin typeface="Meiryo UI" panose="020B0604030504040204" pitchFamily="50" charset="-128"/>
                    <a:ea typeface="Meiryo UI" panose="020B0604030504040204" pitchFamily="50" charset="-128"/>
                  </a:rPr>
                  <a:t>1</a:t>
                </a:r>
                <a:r>
                  <a:rPr lang="ja-JP" altLang="en-US" sz="1200" b="1" u="sng" dirty="0">
                    <a:solidFill>
                      <a:srgbClr val="000000"/>
                    </a:solidFill>
                    <a:latin typeface="Meiryo UI" panose="020B0604030504040204" pitchFamily="50" charset="-128"/>
                    <a:ea typeface="Meiryo UI" panose="020B0604030504040204" pitchFamily="50" charset="-128"/>
                  </a:rPr>
                  <a:t>回あたり△△円</a:t>
                </a:r>
                <a:r>
                  <a:rPr lang="en-US" altLang="ja-JP" sz="1200" b="1" u="sng" dirty="0">
                    <a:solidFill>
                      <a:srgbClr val="000000"/>
                    </a:solidFill>
                    <a:latin typeface="Meiryo UI" panose="020B0604030504040204" pitchFamily="50" charset="-128"/>
                    <a:ea typeface="Meiryo UI" panose="020B0604030504040204" pitchFamily="50" charset="-128"/>
                  </a:rPr>
                  <a:t>×</a:t>
                </a:r>
                <a:r>
                  <a:rPr lang="ja-JP" altLang="en-US" sz="1200" b="1" u="sng" dirty="0">
                    <a:solidFill>
                      <a:srgbClr val="000000"/>
                    </a:solidFill>
                    <a:latin typeface="Meiryo UI" panose="020B0604030504040204" pitchFamily="50" charset="-128"/>
                    <a:ea typeface="Meiryo UI" panose="020B0604030504040204" pitchFamily="50" charset="-128"/>
                  </a:rPr>
                  <a:t>□回</a:t>
                </a:r>
                <a:endParaRPr kumimoji="1" lang="ja-JP" altLang="en-US"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5" name="正方形/長方形 742">
                <a:extLst>
                  <a:ext uri="{FF2B5EF4-FFF2-40B4-BE49-F238E27FC236}">
                    <a16:creationId xmlns:a16="http://schemas.microsoft.com/office/drawing/2014/main" id="{67F18125-8D18-4593-8D64-76091065D519}"/>
                  </a:ext>
                </a:extLst>
              </p:cNvPr>
              <p:cNvSpPr/>
              <p:nvPr/>
            </p:nvSpPr>
            <p:spPr>
              <a:xfrm>
                <a:off x="405193" y="4399770"/>
                <a:ext cx="1053820" cy="416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サービス</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の提供</a:t>
                </a:r>
              </a:p>
            </p:txBody>
          </p:sp>
          <p:sp>
            <p:nvSpPr>
              <p:cNvPr id="76" name="正方形/長方形 731">
                <a:extLst>
                  <a:ext uri="{FF2B5EF4-FFF2-40B4-BE49-F238E27FC236}">
                    <a16:creationId xmlns:a16="http://schemas.microsoft.com/office/drawing/2014/main" id="{A75C0DB6-A7E0-403A-98E1-A6A6C2545FA9}"/>
                  </a:ext>
                </a:extLst>
              </p:cNvPr>
              <p:cNvSpPr/>
              <p:nvPr/>
            </p:nvSpPr>
            <p:spPr>
              <a:xfrm>
                <a:off x="5677876" y="4906976"/>
                <a:ext cx="2918989" cy="714129"/>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新・さっぽろ版</a:t>
                </a:r>
                <a:r>
                  <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CRM</a:t>
                </a:r>
              </a:p>
            </p:txBody>
          </p:sp>
          <p:cxnSp>
            <p:nvCxnSpPr>
              <p:cNvPr id="77" name="直線矢印コネクタ 729">
                <a:extLst>
                  <a:ext uri="{FF2B5EF4-FFF2-40B4-BE49-F238E27FC236}">
                    <a16:creationId xmlns:a16="http://schemas.microsoft.com/office/drawing/2014/main" id="{4DE7027A-8495-438A-B4B6-3F501AD88269}"/>
                  </a:ext>
                </a:extLst>
              </p:cNvPr>
              <p:cNvCxnSpPr>
                <a:cxnSpLocks/>
              </p:cNvCxnSpPr>
              <p:nvPr/>
            </p:nvCxnSpPr>
            <p:spPr>
              <a:xfrm>
                <a:off x="6767643" y="4180844"/>
                <a:ext cx="0" cy="72000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78" name="直線矢印コネクタ 729">
                <a:extLst>
                  <a:ext uri="{FF2B5EF4-FFF2-40B4-BE49-F238E27FC236}">
                    <a16:creationId xmlns:a16="http://schemas.microsoft.com/office/drawing/2014/main" id="{7296DC37-083F-4625-9BCC-CEFC1D70B078}"/>
                  </a:ext>
                </a:extLst>
              </p:cNvPr>
              <p:cNvCxnSpPr>
                <a:cxnSpLocks/>
              </p:cNvCxnSpPr>
              <p:nvPr/>
            </p:nvCxnSpPr>
            <p:spPr>
              <a:xfrm flipV="1">
                <a:off x="7559731" y="4180844"/>
                <a:ext cx="0" cy="720000"/>
              </a:xfrm>
              <a:prstGeom prst="straightConnector1">
                <a:avLst/>
              </a:prstGeom>
              <a:ln w="19050" cmpd="sng">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81" name="正方形/長方形 742">
                <a:extLst>
                  <a:ext uri="{FF2B5EF4-FFF2-40B4-BE49-F238E27FC236}">
                    <a16:creationId xmlns:a16="http://schemas.microsoft.com/office/drawing/2014/main" id="{9EB8571E-57A7-4C53-901E-51D1931CC493}"/>
                  </a:ext>
                </a:extLst>
              </p:cNvPr>
              <p:cNvSpPr/>
              <p:nvPr/>
            </p:nvSpPr>
            <p:spPr>
              <a:xfrm>
                <a:off x="7648336" y="4331476"/>
                <a:ext cx="1053820" cy="416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分析データ</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の提供</a:t>
                </a:r>
              </a:p>
            </p:txBody>
          </p:sp>
          <p:sp>
            <p:nvSpPr>
              <p:cNvPr id="7" name="正方形/長方形 742">
                <a:extLst>
                  <a:ext uri="{FF2B5EF4-FFF2-40B4-BE49-F238E27FC236}">
                    <a16:creationId xmlns:a16="http://schemas.microsoft.com/office/drawing/2014/main" id="{D3AF966F-7B7E-D7D5-319F-AB01300634E7}"/>
                  </a:ext>
                </a:extLst>
              </p:cNvPr>
              <p:cNvSpPr/>
              <p:nvPr/>
            </p:nvSpPr>
            <p:spPr>
              <a:xfrm>
                <a:off x="5971941" y="4331476"/>
                <a:ext cx="1053820" cy="4165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使用情報</a:t>
                </a:r>
              </a:p>
            </p:txBody>
          </p:sp>
        </p:grpSp>
        <p:sp>
          <p:nvSpPr>
            <p:cNvPr id="2" name="四角形吹き出し 1"/>
            <p:cNvSpPr/>
            <p:nvPr/>
          </p:nvSpPr>
          <p:spPr>
            <a:xfrm>
              <a:off x="359069" y="2278649"/>
              <a:ext cx="1152977" cy="924465"/>
            </a:xfrm>
            <a:prstGeom prst="wedgeRectCallout">
              <a:avLst>
                <a:gd name="adj1" fmla="val -2869"/>
                <a:gd name="adj2" fmla="val 60048"/>
              </a:avLst>
            </a:prstGeom>
            <a:solidFill>
              <a:schemeClr val="bg1"/>
            </a:solidFill>
            <a:ln w="12700">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735">
              <a:extLst>
                <a:ext uri="{FF2B5EF4-FFF2-40B4-BE49-F238E27FC236}">
                  <a16:creationId xmlns:a16="http://schemas.microsoft.com/office/drawing/2014/main" id="{9FE7C47B-C880-48D1-B08D-BA47FB84F9CC}"/>
                </a:ext>
              </a:extLst>
            </p:cNvPr>
            <p:cNvSpPr/>
            <p:nvPr/>
          </p:nvSpPr>
          <p:spPr>
            <a:xfrm>
              <a:off x="216525" y="2393160"/>
              <a:ext cx="1454717" cy="6715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●●業務</a:t>
              </a:r>
              <a:endParaRPr lang="en-US" altLang="ja-JP" sz="1200" dirty="0">
                <a:solidFill>
                  <a:srgbClr val="000000"/>
                </a:solidFill>
                <a:latin typeface="Meiryo UI" panose="020B0604030504040204" pitchFamily="50" charset="-128"/>
                <a:ea typeface="Meiryo UI" panose="020B060403050404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運営費</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6,000</a:t>
              </a:r>
              <a:r>
                <a:rPr kumimoji="1" lang="ja-JP" altLang="en-US" sz="12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千円</a:t>
              </a:r>
            </a:p>
          </p:txBody>
        </p:sp>
      </p:grpSp>
      <p:sp>
        <p:nvSpPr>
          <p:cNvPr id="6" name="四角形: 角を丸くする 5">
            <a:extLst>
              <a:ext uri="{FF2B5EF4-FFF2-40B4-BE49-F238E27FC236}">
                <a16:creationId xmlns:a16="http://schemas.microsoft.com/office/drawing/2014/main" id="{1EB89766-4989-ABD0-1F30-DB42611F4FDD}"/>
              </a:ext>
            </a:extLst>
          </p:cNvPr>
          <p:cNvSpPr/>
          <p:nvPr/>
        </p:nvSpPr>
        <p:spPr>
          <a:xfrm>
            <a:off x="3804520" y="631157"/>
            <a:ext cx="5220579" cy="288032"/>
          </a:xfrm>
          <a:prstGeom prst="roundRect">
            <a:avLst>
              <a:gd name="adj" fmla="val 32556"/>
            </a:avLst>
          </a:prstGeom>
          <a:solidFill>
            <a:srgbClr val="FFE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00"/>
              </a:lnSpc>
            </a:pPr>
            <a:r>
              <a:rPr lang="ja-JP" altLang="en-US" sz="1400" dirty="0">
                <a:solidFill>
                  <a:sysClr val="windowText" lastClr="000000"/>
                </a:solidFill>
                <a:latin typeface="Meiryo UI" panose="020B0604030504040204" pitchFamily="50" charset="-128"/>
                <a:ea typeface="Meiryo UI" panose="020B0604030504040204" pitchFamily="50" charset="-128"/>
              </a:rPr>
              <a:t>複数サービスの応募の場合、サービスごとに１枚ずつ作成すること</a:t>
            </a:r>
            <a:endParaRPr kumimoji="1" lang="en-US" altLang="ja-JP" sz="1400" dirty="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9769958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B8FAFD10371BB4C8018FE2BB15ED634" ma:contentTypeVersion="15" ma:contentTypeDescription="新しいドキュメントを作成します。" ma:contentTypeScope="" ma:versionID="d97350cf79ab8294a80fadc56bb2de83">
  <xsd:schema xmlns:xsd="http://www.w3.org/2001/XMLSchema" xmlns:xs="http://www.w3.org/2001/XMLSchema" xmlns:p="http://schemas.microsoft.com/office/2006/metadata/properties" xmlns:ns2="9dc91f0a-bf9d-41be-98ed-89065cd74909" xmlns:ns3="1074d932-d792-4f89-95b5-ed8fac04532b" targetNamespace="http://schemas.microsoft.com/office/2006/metadata/properties" ma:root="true" ma:fieldsID="de6485d1082f8e566dc51df3857d5f4a" ns2:_="" ns3:_="">
    <xsd:import namespace="9dc91f0a-bf9d-41be-98ed-89065cd74909"/>
    <xsd:import namespace="1074d932-d792-4f89-95b5-ed8fac04532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_x5c40__x63d0__x51fa__x671f__x9650_" minOccurs="0"/>
                <xsd:element ref="ns2:_x63d0__x51fa__x671f__x9650_"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c91f0a-bf9d-41be-98ed-89065cd749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6869bf5-d5f7-4cf9-9b0f-20e2f8b985c4"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x5c40__x63d0__x51fa__x671f__x9650_" ma:index="20" nillable="true" ma:displayName="局提出期限" ma:format="DateOnly" ma:internalName="_x5c40__x63d0__x51fa__x671f__x9650_">
      <xsd:simpleType>
        <xsd:restriction base="dms:DateTime"/>
      </xsd:simpleType>
    </xsd:element>
    <xsd:element name="_x63d0__x51fa__x671f__x9650_" ma:index="21" nillable="true" ma:displayName="提出期限" ma:format="DateOnly" ma:internalName="_x63d0__x51fa__x671f__x9650_">
      <xsd:simpleType>
        <xsd:restriction base="dms:DateTim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74d932-d792-4f89-95b5-ed8fac04532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a9aa151c-3bc7-45d9-b75e-f029e8d2b140}" ma:internalName="TaxCatchAll" ma:showField="CatchAllData" ma:web="1074d932-d792-4f89-95b5-ed8fac0453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074d932-d792-4f89-95b5-ed8fac04532b" xsi:nil="true"/>
    <lcf76f155ced4ddcb4097134ff3c332f xmlns="9dc91f0a-bf9d-41be-98ed-89065cd74909">
      <Terms xmlns="http://schemas.microsoft.com/office/infopath/2007/PartnerControls"/>
    </lcf76f155ced4ddcb4097134ff3c332f>
    <_x5c40__x63d0__x51fa__x671f__x9650_ xmlns="9dc91f0a-bf9d-41be-98ed-89065cd74909" xsi:nil="true"/>
    <_x63d0__x51fa__x671f__x9650_ xmlns="9dc91f0a-bf9d-41be-98ed-89065cd74909" xsi:nil="true"/>
  </documentManagement>
</p:properties>
</file>

<file path=customXml/itemProps1.xml><?xml version="1.0" encoding="utf-8"?>
<ds:datastoreItem xmlns:ds="http://schemas.openxmlformats.org/officeDocument/2006/customXml" ds:itemID="{07EA9D96-C418-4901-9BA2-C929F2F74E73}"/>
</file>

<file path=customXml/itemProps2.xml><?xml version="1.0" encoding="utf-8"?>
<ds:datastoreItem xmlns:ds="http://schemas.openxmlformats.org/officeDocument/2006/customXml" ds:itemID="{F418A782-73DA-4176-9C42-AD22C9E1DF31}">
  <ds:schemaRefs>
    <ds:schemaRef ds:uri="http://schemas.microsoft.com/sharepoint/v3/contenttype/forms"/>
  </ds:schemaRefs>
</ds:datastoreItem>
</file>

<file path=customXml/itemProps3.xml><?xml version="1.0" encoding="utf-8"?>
<ds:datastoreItem xmlns:ds="http://schemas.openxmlformats.org/officeDocument/2006/customXml" ds:itemID="{6F306F79-309E-4519-9DEC-FC333801532A}">
  <ds:schemaRefs>
    <ds:schemaRef ds:uri="http://purl.org/dc/elements/1.1/"/>
    <ds:schemaRef ds:uri="http://schemas.microsoft.com/office/2006/metadata/properties"/>
    <ds:schemaRef ds:uri="http://schemas.microsoft.com/sharepoint/v3"/>
    <ds:schemaRef ds:uri="ac9bbd84-305c-40e0-af0e-d2cc5521dae5"/>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a1c3668-775f-41a8-a205-63ccf2ea9c2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819</Words>
  <Application>Microsoft Office PowerPoint</Application>
  <PresentationFormat>画面に合わせる (4:3)</PresentationFormat>
  <Paragraphs>149</Paragraphs>
  <Slides>6</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Meiryo UI</vt:lpstr>
      <vt:lpstr>Arial</vt:lpstr>
      <vt:lpstr>Tahoma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2021-06-15T06:47:27Z</dcterms:created>
  <dcterms:modified xsi:type="dcterms:W3CDTF">2023-11-20T09:41:13Z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0x01010065B47DEB86A5A545ADB3224111CD4398</vt:lpwstr>
  </property>
  <property fmtid="{D5CDD505-2E9C-101B-9397-08002B2CF9AE}" pid="3" name="MSIP_Label_ea60d57e-af5b-4752-ac57-3e4f28ca11dc_Enabled">
    <vt:lpwstr>true</vt:lpwstr>
  </property>
  <property fmtid="{D5CDD505-2E9C-101B-9397-08002B2CF9AE}" pid="4" name="MSIP_Label_ea60d57e-af5b-4752-ac57-3e4f28ca11dc_SetDate">
    <vt:lpwstr>2022-11-16T05:12:51Z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50218168-5ea9-481f-9d22-2e612a414aa7</vt:lpwstr>
  </property>
  <property fmtid="{D5CDD505-2E9C-101B-9397-08002B2CF9AE}" pid="9" name="MSIP_Label_ea60d57e-af5b-4752-ac57-3e4f28ca11dc_ContentBits">
    <vt:lpwstr>0</vt:lpwstr>
  </property>
  <property fmtid="{D5CDD505-2E9C-101B-9397-08002B2CF9AE}" pid="10" name="MediaServiceImageTags">
    <vt:lpwstr/>
  </property>
</Properties>
</file>