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5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98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58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0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60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32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07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95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345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958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27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13D80-9F41-4C42-9EC8-297B66018FF0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31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ECB5EE5E-1838-64B5-DD0E-0936D45D3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00" y="2492988"/>
            <a:ext cx="1862831" cy="4320615"/>
          </a:xfrm>
          <a:ln>
            <a:solidFill>
              <a:schemeClr val="tx1"/>
            </a:solidFill>
            <a:prstDash val="dash"/>
          </a:ln>
        </p:spPr>
        <p:txBody>
          <a:bodyPr>
            <a:norm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事業の内容がわかるイメージ図、写真等を貼付してください。</a:t>
            </a:r>
            <a:endParaRPr kumimoji="1" lang="en-US" altLang="ja-JP" sz="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これらの図や写真はホームページ等で使用する可能性があるため、公開可能なものを貼付するようにしてください。</a:t>
            </a:r>
            <a:endParaRPr kumimoji="1" lang="en-US" altLang="ja-JP" sz="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3AD047-FBCB-F5FC-65FD-BAA4C450F09C}"/>
              </a:ext>
            </a:extLst>
          </p:cNvPr>
          <p:cNvSpPr txBox="1"/>
          <p:nvPr/>
        </p:nvSpPr>
        <p:spPr>
          <a:xfrm>
            <a:off x="8683075" y="185319"/>
            <a:ext cx="11881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solidFill>
                  <a:schemeClr val="accent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（様式２</a:t>
            </a:r>
            <a:r>
              <a:rPr kumimoji="1" lang="en-US" altLang="ja-JP" sz="800" dirty="0">
                <a:solidFill>
                  <a:schemeClr val="accent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_</a:t>
            </a:r>
            <a:r>
              <a:rPr kumimoji="1" lang="ja-JP" altLang="en-US" sz="800" dirty="0">
                <a:solidFill>
                  <a:schemeClr val="accent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概要資料）</a:t>
            </a:r>
            <a:endParaRPr kumimoji="1" lang="en-US" altLang="ja-JP" sz="800" dirty="0">
              <a:solidFill>
                <a:schemeClr val="accent3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3DA10A-E8BF-E0AA-98A4-2FE64163CE05}"/>
              </a:ext>
            </a:extLst>
          </p:cNvPr>
          <p:cNvSpPr/>
          <p:nvPr/>
        </p:nvSpPr>
        <p:spPr>
          <a:xfrm>
            <a:off x="34791" y="540207"/>
            <a:ext cx="825624" cy="34573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事業名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6A686E8-5D09-3B6F-7716-F77160D2B94A}"/>
              </a:ext>
            </a:extLst>
          </p:cNvPr>
          <p:cNvCxnSpPr/>
          <p:nvPr/>
        </p:nvCxnSpPr>
        <p:spPr>
          <a:xfrm>
            <a:off x="-1" y="925456"/>
            <a:ext cx="990600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表 11">
            <a:extLst>
              <a:ext uri="{FF2B5EF4-FFF2-40B4-BE49-F238E27FC236}">
                <a16:creationId xmlns:a16="http://schemas.microsoft.com/office/drawing/2014/main" id="{EC56B3F8-E00A-73A0-93D5-53D319B8D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5931"/>
              </p:ext>
            </p:extLst>
          </p:nvPr>
        </p:nvGraphicFramePr>
        <p:xfrm>
          <a:off x="53266" y="970957"/>
          <a:ext cx="7883373" cy="58435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5573">
                  <a:extLst>
                    <a:ext uri="{9D8B030D-6E8A-4147-A177-3AD203B41FA5}">
                      <a16:colId xmlns:a16="http://schemas.microsoft.com/office/drawing/2014/main" val="1009404830"/>
                    </a:ext>
                  </a:extLst>
                </a:gridCol>
                <a:gridCol w="1281919">
                  <a:extLst>
                    <a:ext uri="{9D8B030D-6E8A-4147-A177-3AD203B41FA5}">
                      <a16:colId xmlns:a16="http://schemas.microsoft.com/office/drawing/2014/main" val="3028183990"/>
                    </a:ext>
                  </a:extLst>
                </a:gridCol>
                <a:gridCol w="1147895">
                  <a:extLst>
                    <a:ext uri="{9D8B030D-6E8A-4147-A177-3AD203B41FA5}">
                      <a16:colId xmlns:a16="http://schemas.microsoft.com/office/drawing/2014/main" val="3890307057"/>
                    </a:ext>
                  </a:extLst>
                </a:gridCol>
                <a:gridCol w="1495856">
                  <a:extLst>
                    <a:ext uri="{9D8B030D-6E8A-4147-A177-3AD203B41FA5}">
                      <a16:colId xmlns:a16="http://schemas.microsoft.com/office/drawing/2014/main" val="2913851448"/>
                    </a:ext>
                  </a:extLst>
                </a:gridCol>
                <a:gridCol w="2462130">
                  <a:extLst>
                    <a:ext uri="{9D8B030D-6E8A-4147-A177-3AD203B41FA5}">
                      <a16:colId xmlns:a16="http://schemas.microsoft.com/office/drawing/2014/main" val="4034154144"/>
                    </a:ext>
                  </a:extLst>
                </a:gridCol>
              </a:tblGrid>
              <a:tr h="8346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事業の目的・概要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5101074"/>
                  </a:ext>
                </a:extLst>
              </a:tr>
              <a:tr h="8346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造成・実施する</a:t>
                      </a:r>
                      <a:endParaRPr kumimoji="1" lang="en-US" altLang="ja-JP" sz="1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観光コンテンツ</a:t>
                      </a:r>
                      <a:endParaRPr kumimoji="1" lang="en-US" altLang="ja-JP" sz="1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の具体的内容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9754348"/>
                  </a:ext>
                </a:extLst>
              </a:tr>
              <a:tr h="8346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ターゲット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プロモーションの内容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3389"/>
                  </a:ext>
                </a:extLst>
              </a:tr>
              <a:tr h="5567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経済効果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1569710"/>
                  </a:ext>
                </a:extLst>
              </a:tr>
              <a:tr h="83466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事業計画</a:t>
                      </a:r>
                      <a:endParaRPr kumimoji="1" lang="en-US" altLang="ja-JP" sz="1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最低でも補助年度を含めて３年分の計画を記載してください。</a:t>
                      </a:r>
                      <a:endParaRPr kumimoji="1" lang="ja-JP" altLang="en-US" sz="1000" b="0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u="none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今年度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9623390"/>
                  </a:ext>
                </a:extLst>
              </a:tr>
              <a:tr h="83466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u="none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次年度以降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727670"/>
                  </a:ext>
                </a:extLst>
              </a:tr>
              <a:tr h="5567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事業目標（指標等）</a:t>
                      </a:r>
                      <a:endParaRPr kumimoji="1" lang="ja-JP" altLang="en-US" sz="1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7857564"/>
                  </a:ext>
                </a:extLst>
              </a:tr>
              <a:tr h="5567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アピールポイント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017818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1D2D1F6F-A107-0C49-FD5D-AF3427D5B7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490257"/>
              </p:ext>
            </p:extLst>
          </p:nvPr>
        </p:nvGraphicFramePr>
        <p:xfrm>
          <a:off x="7979542" y="970957"/>
          <a:ext cx="1873189" cy="14765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0266">
                  <a:extLst>
                    <a:ext uri="{9D8B030D-6E8A-4147-A177-3AD203B41FA5}">
                      <a16:colId xmlns:a16="http://schemas.microsoft.com/office/drawing/2014/main" val="1976982853"/>
                    </a:ext>
                  </a:extLst>
                </a:gridCol>
                <a:gridCol w="382923">
                  <a:extLst>
                    <a:ext uri="{9D8B030D-6E8A-4147-A177-3AD203B41FA5}">
                      <a16:colId xmlns:a16="http://schemas.microsoft.com/office/drawing/2014/main" val="3088044321"/>
                    </a:ext>
                  </a:extLst>
                </a:gridCol>
              </a:tblGrid>
              <a:tr h="36009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</a:t>
                      </a:r>
                      <a:r>
                        <a:rPr kumimoji="1" lang="ja-JP" altLang="en-US" sz="1000" b="1" u="none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種別</a:t>
                      </a:r>
                      <a:endParaRPr kumimoji="1" lang="zh-TW" altLang="en-US" sz="1000" b="1" u="none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814548"/>
                  </a:ext>
                </a:extLst>
              </a:tr>
              <a:tr h="3600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新規事業</a:t>
                      </a:r>
                      <a:endParaRPr kumimoji="1" lang="zh-TW" altLang="en-US" sz="1000" b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004963"/>
                  </a:ext>
                </a:extLst>
              </a:tr>
              <a:tr h="3600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既存事業の</a:t>
                      </a:r>
                      <a:endParaRPr kumimoji="1" lang="en-US" altLang="ja-JP" sz="1000" b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レベルアップ事業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390994"/>
                  </a:ext>
                </a:extLst>
              </a:tr>
              <a:tr h="3600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当てはまる類型のボックス</a:t>
                      </a:r>
                      <a:endParaRPr kumimoji="1" lang="en-US" altLang="ja-JP" sz="8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に〇を記入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225641"/>
                  </a:ext>
                </a:extLst>
              </a:tr>
            </a:tbl>
          </a:graphicData>
        </a:graphic>
      </p:graphicFrame>
      <p:sp>
        <p:nvSpPr>
          <p:cNvPr id="13" name="テキスト プレースホルダー 17">
            <a:extLst>
              <a:ext uri="{FF2B5EF4-FFF2-40B4-BE49-F238E27FC236}">
                <a16:creationId xmlns:a16="http://schemas.microsoft.com/office/drawing/2014/main" id="{9CB869DF-ECAE-BB75-EAE8-353D833F7514}"/>
              </a:ext>
            </a:extLst>
          </p:cNvPr>
          <p:cNvSpPr txBox="1">
            <a:spLocks/>
          </p:cNvSpPr>
          <p:nvPr/>
        </p:nvSpPr>
        <p:spPr>
          <a:xfrm>
            <a:off x="7603704" y="540886"/>
            <a:ext cx="2267499" cy="3450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lIns="36000" tIns="36000" rIns="36000" bIns="0" anchor="ctr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2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ja-JP" altLang="en-US" sz="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総事業費　　：○○</a:t>
            </a:r>
            <a:r>
              <a:rPr kumimoji="1" lang="en-US" altLang="ja-JP" sz="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kumimoji="1" lang="ja-JP" altLang="en-US" sz="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○○○千円</a:t>
            </a:r>
            <a:endParaRPr kumimoji="1" lang="en-US" altLang="ja-JP" sz="7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補助対象経費：○○</a:t>
            </a:r>
            <a:r>
              <a:rPr kumimoji="1" lang="en-US" altLang="ja-JP" sz="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kumimoji="1" lang="ja-JP" altLang="en-US" sz="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○○○千円</a:t>
            </a:r>
            <a:endParaRPr kumimoji="1" lang="en-US" altLang="ja-JP" sz="7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補助見込額　：　○</a:t>
            </a:r>
            <a:r>
              <a:rPr kumimoji="1" lang="en-US" altLang="ja-JP" sz="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kumimoji="1" lang="ja-JP" altLang="en-US" sz="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○○○千円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87EE3E9-988F-38E6-1F2B-48B1EFA1CB2F}"/>
              </a:ext>
            </a:extLst>
          </p:cNvPr>
          <p:cNvSpPr txBox="1"/>
          <p:nvPr/>
        </p:nvSpPr>
        <p:spPr>
          <a:xfrm>
            <a:off x="5531216" y="600831"/>
            <a:ext cx="1988598" cy="24622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（実施主体名）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81DABE0-EE22-A8AD-C341-10F0853D164C}"/>
              </a:ext>
            </a:extLst>
          </p:cNvPr>
          <p:cNvSpPr/>
          <p:nvPr/>
        </p:nvSpPr>
        <p:spPr>
          <a:xfrm>
            <a:off x="888886" y="540886"/>
            <a:ext cx="6667875" cy="34573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45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80</TotalTime>
  <Words>140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内潟 慎平</dc:creator>
  <cp:lastModifiedBy>内潟 慎平</cp:lastModifiedBy>
  <cp:revision>16</cp:revision>
  <cp:lastPrinted>2025-04-23T11:56:40Z</cp:lastPrinted>
  <dcterms:created xsi:type="dcterms:W3CDTF">2024-06-24T01:55:39Z</dcterms:created>
  <dcterms:modified xsi:type="dcterms:W3CDTF">2025-08-05T03:59:55Z</dcterms:modified>
</cp:coreProperties>
</file>