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6858000" cx="9906000"/>
  <p:notesSz cx="6807200" cy="9939325"/>
  <p:embeddedFontLst>
    <p:embeddedFont>
      <p:font typeface="BIZ UDGothic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E1934F5-C0C3-45CD-A86F-9384AA5A2DDB}">
  <a:tblStyle styleId="{6E1934F5-C0C3-45CD-A86F-9384AA5A2DD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BIZUDGothic-regular.fntdata"/><Relationship Id="rId8" Type="http://schemas.openxmlformats.org/officeDocument/2006/relationships/font" Target="fonts/BIZUDGothic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34750" y="745425"/>
            <a:ext cx="4538350" cy="37272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34750" y="745425"/>
            <a:ext cx="4538350" cy="37272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777332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917179" y="128984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7989900" y="2492988"/>
            <a:ext cx="1862831" cy="432061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Font typeface="BIZ UDGothic"/>
              <a:buChar char="•"/>
            </a:pPr>
            <a:r>
              <a:rPr lang="ja-JP" sz="800">
                <a:solidFill>
                  <a:srgbClr val="FF0000"/>
                </a:solidFill>
                <a:latin typeface="BIZ UDGothic"/>
                <a:ea typeface="BIZ UDGothic"/>
                <a:cs typeface="BIZ UDGothic"/>
                <a:sym typeface="BIZ UDGothic"/>
              </a:rPr>
              <a:t>事業の内容がわかるイメージ図、写真等を貼付してください。</a:t>
            </a:r>
            <a:endParaRPr sz="800">
              <a:solidFill>
                <a:srgbClr val="FF0000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800"/>
              <a:buFont typeface="BIZ UDGothic"/>
              <a:buChar char="•"/>
            </a:pPr>
            <a:r>
              <a:rPr lang="ja-JP" sz="800">
                <a:solidFill>
                  <a:srgbClr val="FF0000"/>
                </a:solidFill>
                <a:latin typeface="BIZ UDGothic"/>
                <a:ea typeface="BIZ UDGothic"/>
                <a:cs typeface="BIZ UDGothic"/>
                <a:sym typeface="BIZ UDGothic"/>
              </a:rPr>
              <a:t>これらの図や写真はホームページ等で使用する可能性があるため、公開可能なものを貼付するようにしてください。</a:t>
            </a:r>
            <a:endParaRPr sz="800">
              <a:solidFill>
                <a:srgbClr val="FF0000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8683075" y="185319"/>
            <a:ext cx="118812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ja-JP" sz="800" u="none" cap="none" strike="noStrike">
                <a:solidFill>
                  <a:schemeClr val="accent3"/>
                </a:solidFill>
                <a:latin typeface="BIZ UDGothic"/>
                <a:ea typeface="BIZ UDGothic"/>
                <a:cs typeface="BIZ UDGothic"/>
                <a:sym typeface="BIZ UDGothic"/>
              </a:rPr>
              <a:t>（様式２_概要資料）</a:t>
            </a:r>
            <a:endParaRPr i="0" sz="800" u="none" cap="none" strike="noStrike">
              <a:solidFill>
                <a:schemeClr val="accent3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34791" y="540207"/>
            <a:ext cx="825624" cy="345735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200" u="none" cap="none" strike="noStrike">
                <a:solidFill>
                  <a:schemeClr val="lt1"/>
                </a:solidFill>
                <a:latin typeface="BIZ UDGothic"/>
                <a:ea typeface="BIZ UDGothic"/>
                <a:cs typeface="BIZ UDGothic"/>
                <a:sym typeface="BIZ UDGothic"/>
              </a:rPr>
              <a:t>事業名</a:t>
            </a:r>
            <a:endParaRPr>
              <a:latin typeface="BIZ UDGothic"/>
              <a:ea typeface="BIZ UDGothic"/>
              <a:cs typeface="BIZ UDGothic"/>
              <a:sym typeface="BIZ UDGothic"/>
            </a:endParaRPr>
          </a:p>
        </p:txBody>
      </p:sp>
      <p:cxnSp>
        <p:nvCxnSpPr>
          <p:cNvPr id="87" name="Google Shape;87;p13"/>
          <p:cNvCxnSpPr/>
          <p:nvPr/>
        </p:nvCxnSpPr>
        <p:spPr>
          <a:xfrm>
            <a:off x="-1" y="925456"/>
            <a:ext cx="9906001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graphicFrame>
        <p:nvGraphicFramePr>
          <p:cNvPr id="88" name="Google Shape;88;p13"/>
          <p:cNvGraphicFramePr/>
          <p:nvPr/>
        </p:nvGraphicFramePr>
        <p:xfrm>
          <a:off x="53266" y="9709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{6E1934F5-C0C3-45CD-A86F-9384AA5A2DDB}</a:tableStyleId>
              </a:tblPr>
              <a:tblGrid>
                <a:gridCol w="1495575"/>
                <a:gridCol w="1281925"/>
                <a:gridCol w="1147900"/>
                <a:gridCol w="1495850"/>
                <a:gridCol w="2462125"/>
              </a:tblGrid>
              <a:tr h="834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事業の目的・概要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 gridSpan="4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</a:tr>
              <a:tr h="834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造成・実施する</a:t>
                      </a:r>
                      <a:endParaRPr b="1"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観光コンテンツ</a:t>
                      </a:r>
                      <a:endParaRPr b="1"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の具体的内容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 gridSpan="4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</a:tr>
              <a:tr h="834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ターゲット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プロモーションの内容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</a:tr>
              <a:tr h="556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経済効果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</a:tr>
              <a:tr h="834675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事業計画</a:t>
                      </a:r>
                      <a:endParaRPr b="1"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u="none" cap="none" strike="noStrike">
                          <a:solidFill>
                            <a:srgbClr val="FF0000"/>
                          </a:solidFill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※最低でも補助年度を含めて３年分の計画を記載してください。</a:t>
                      </a:r>
                      <a:endParaRPr sz="1000" u="none" cap="none" strike="noStrike">
                        <a:solidFill>
                          <a:srgbClr val="FF0000"/>
                        </a:solidFill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solidFill>
                            <a:schemeClr val="dk1"/>
                          </a:solidFill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今年度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</a:tr>
              <a:tr h="8346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solidFill>
                            <a:schemeClr val="dk1"/>
                          </a:solidFill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次年度以降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</a:tr>
              <a:tr h="556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事業目標（指標等）</a:t>
                      </a:r>
                      <a:endParaRPr b="1"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 gridSpan="4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</a:tr>
              <a:tr h="556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アピールポイント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/>
                </a:tc>
                <a:tc gridSpan="4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</a:tr>
            </a:tbl>
          </a:graphicData>
        </a:graphic>
      </p:graphicFrame>
      <p:graphicFrame>
        <p:nvGraphicFramePr>
          <p:cNvPr id="89" name="Google Shape;89;p13"/>
          <p:cNvGraphicFramePr/>
          <p:nvPr/>
        </p:nvGraphicFramePr>
        <p:xfrm>
          <a:off x="7979542" y="9709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{6E1934F5-C0C3-45CD-A86F-9384AA5A2DDB}</a:tableStyleId>
              </a:tblPr>
              <a:tblGrid>
                <a:gridCol w="1490275"/>
                <a:gridCol w="382925"/>
              </a:tblGrid>
              <a:tr h="3601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1000" u="none" cap="none" strike="noStrike">
                          <a:solidFill>
                            <a:schemeClr val="dk1"/>
                          </a:solidFill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事業種別</a:t>
                      </a:r>
                      <a:endParaRPr b="1" sz="1000" u="none" cap="none" strike="noStrike">
                        <a:solidFill>
                          <a:schemeClr val="dk1"/>
                        </a:solidFill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</a:tr>
              <a:tr h="3601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000" u="none" cap="none" strike="noStrike">
                          <a:solidFill>
                            <a:schemeClr val="lt1"/>
                          </a:solidFill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新規事業</a:t>
                      </a:r>
                      <a:endParaRPr sz="1000" u="none" cap="none" strike="noStrike">
                        <a:solidFill>
                          <a:schemeClr val="lt1"/>
                        </a:solidFill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E2F3"/>
                    </a:solidFill>
                  </a:tcPr>
                </a:tc>
              </a:tr>
              <a:tr h="3601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000" u="none" cap="none" strike="noStrike">
                          <a:solidFill>
                            <a:schemeClr val="lt1"/>
                          </a:solidFill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既存事業の</a:t>
                      </a:r>
                      <a:endParaRPr sz="1000" u="none" cap="none" strike="noStrike">
                        <a:solidFill>
                          <a:schemeClr val="lt1"/>
                        </a:solidFill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000" u="none" cap="none" strike="noStrike">
                          <a:solidFill>
                            <a:schemeClr val="lt1"/>
                          </a:solidFill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レベルアップ事業</a:t>
                      </a:r>
                      <a:endParaRPr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E2F3"/>
                    </a:solidFill>
                  </a:tcPr>
                </a:tc>
              </a:tr>
              <a:tr h="3601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※当てはまる類型のボックス</a:t>
                      </a:r>
                      <a:endParaRPr sz="800" u="none" cap="none" strike="noStrike"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u="none" cap="none" strike="noStrike">
                          <a:latin typeface="BIZ UDGothic"/>
                          <a:ea typeface="BIZ UDGothic"/>
                          <a:cs typeface="BIZ UDGothic"/>
                          <a:sym typeface="BIZ UDGothic"/>
                        </a:rPr>
                        <a:t>に〇を記入</a:t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BIZ UDGothic"/>
                        <a:ea typeface="BIZ UDGothic"/>
                        <a:cs typeface="BIZ UDGothic"/>
                        <a:sym typeface="BIZ UDGothic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90" name="Google Shape;90;p13"/>
          <p:cNvSpPr txBox="1"/>
          <p:nvPr/>
        </p:nvSpPr>
        <p:spPr>
          <a:xfrm>
            <a:off x="7603704" y="540886"/>
            <a:ext cx="2267499" cy="34505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36000" spcFirstLastPara="1" rIns="36000" wrap="square" tIns="3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ja-JP" sz="700" u="none" cap="none" strike="noStrike">
                <a:solidFill>
                  <a:schemeClr val="dk1"/>
                </a:solidFill>
                <a:latin typeface="BIZ UDGothic"/>
                <a:ea typeface="BIZ UDGothic"/>
                <a:cs typeface="BIZ UDGothic"/>
                <a:sym typeface="BIZ UDGothic"/>
              </a:rPr>
              <a:t>総事業費　　：○○,○○○千円</a:t>
            </a:r>
            <a:endParaRPr i="0" sz="700" u="none" cap="none" strike="noStrike">
              <a:solidFill>
                <a:schemeClr val="dk1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ja-JP" sz="700" u="none" cap="none" strike="noStrike">
                <a:solidFill>
                  <a:schemeClr val="dk1"/>
                </a:solidFill>
                <a:latin typeface="BIZ UDGothic"/>
                <a:ea typeface="BIZ UDGothic"/>
                <a:cs typeface="BIZ UDGothic"/>
                <a:sym typeface="BIZ UDGothic"/>
              </a:rPr>
              <a:t>補助対象経費：○○,○○○千円</a:t>
            </a:r>
            <a:endParaRPr i="0" sz="700" u="none" cap="none" strike="noStrike">
              <a:solidFill>
                <a:schemeClr val="dk1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ja-JP" sz="700" u="none" cap="none" strike="noStrike">
                <a:solidFill>
                  <a:schemeClr val="dk1"/>
                </a:solidFill>
                <a:latin typeface="BIZ UDGothic"/>
                <a:ea typeface="BIZ UDGothic"/>
                <a:cs typeface="BIZ UDGothic"/>
                <a:sym typeface="BIZ UDGothic"/>
              </a:rPr>
              <a:t>補助見込額　：　○,○○○千円</a:t>
            </a:r>
            <a:endParaRPr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5531216" y="600831"/>
            <a:ext cx="1988598" cy="24622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ja-JP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（実施主体名）</a:t>
            </a:r>
            <a:endParaRPr/>
          </a:p>
        </p:txBody>
      </p:sp>
      <p:sp>
        <p:nvSpPr>
          <p:cNvPr id="92" name="Google Shape;92;p13"/>
          <p:cNvSpPr/>
          <p:nvPr/>
        </p:nvSpPr>
        <p:spPr>
          <a:xfrm>
            <a:off x="888886" y="540886"/>
            <a:ext cx="6667875" cy="345735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