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4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CFDAF-34F9-4306-A634-D9B997A28868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FB847-EDE2-4679-B2A6-10AB23A12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6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FB847-EDE2-4679-B2A6-10AB23A125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8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2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056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8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48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20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4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25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02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11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1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6E9D5-9867-4FB1-8D39-757D52BA8F2C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42913-43CF-4EF5-92E2-915484D95B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98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グループ化 113"/>
          <p:cNvGrpSpPr/>
          <p:nvPr/>
        </p:nvGrpSpPr>
        <p:grpSpPr>
          <a:xfrm>
            <a:off x="3106035" y="2937965"/>
            <a:ext cx="1711809" cy="1376963"/>
            <a:chOff x="3106035" y="2720254"/>
            <a:chExt cx="1711809" cy="1376963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560B7A10-D799-46AD-A980-9B51BBE72661}"/>
                </a:ext>
              </a:extLst>
            </p:cNvPr>
            <p:cNvGrpSpPr/>
            <p:nvPr/>
          </p:nvGrpSpPr>
          <p:grpSpPr>
            <a:xfrm>
              <a:off x="3519679" y="2720254"/>
              <a:ext cx="1298165" cy="1376963"/>
              <a:chOff x="3519679" y="2720254"/>
              <a:chExt cx="1298165" cy="1376963"/>
            </a:xfrm>
          </p:grpSpPr>
          <p:grpSp>
            <p:nvGrpSpPr>
              <p:cNvPr id="25" name="グループ化 24"/>
              <p:cNvGrpSpPr/>
              <p:nvPr/>
            </p:nvGrpSpPr>
            <p:grpSpPr>
              <a:xfrm>
                <a:off x="3691147" y="4032552"/>
                <a:ext cx="1126697" cy="64665"/>
                <a:chOff x="4176746" y="2406186"/>
                <a:chExt cx="936000" cy="65942"/>
              </a:xfrm>
            </p:grpSpPr>
            <p:sp>
              <p:nvSpPr>
                <p:cNvPr id="21" name="左右矢印 20"/>
                <p:cNvSpPr/>
                <p:nvPr/>
              </p:nvSpPr>
              <p:spPr>
                <a:xfrm>
                  <a:off x="4176746" y="2457303"/>
                  <a:ext cx="468000" cy="14825"/>
                </a:xfrm>
                <a:prstGeom prst="leftRightArrow">
                  <a:avLst>
                    <a:gd name="adj1" fmla="val 0"/>
                    <a:gd name="adj2" fmla="val 0"/>
                  </a:avLst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左右矢印 22"/>
                <p:cNvSpPr/>
                <p:nvPr/>
              </p:nvSpPr>
              <p:spPr>
                <a:xfrm>
                  <a:off x="4644746" y="2406186"/>
                  <a:ext cx="468000" cy="14825"/>
                </a:xfrm>
                <a:prstGeom prst="leftRightArrow">
                  <a:avLst>
                    <a:gd name="adj1" fmla="val 0"/>
                    <a:gd name="adj2" fmla="val 0"/>
                  </a:avLst>
                </a:prstGeom>
                <a:ln w="952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00000000-0008-0000-0200-00005B000000}"/>
                  </a:ext>
                </a:extLst>
              </p:cNvPr>
              <p:cNvSpPr/>
              <p:nvPr/>
            </p:nvSpPr>
            <p:spPr>
              <a:xfrm rot="5400000">
                <a:off x="3727850" y="3766996"/>
                <a:ext cx="218058" cy="207834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86" name="正方形/長方形 85">
                <a:extLst>
                  <a:ext uri="{FF2B5EF4-FFF2-40B4-BE49-F238E27FC236}">
                    <a16:creationId xmlns:a16="http://schemas.microsoft.com/office/drawing/2014/main" id="{00000000-0008-0000-0200-00005C000000}"/>
                  </a:ext>
                </a:extLst>
              </p:cNvPr>
              <p:cNvSpPr/>
              <p:nvPr/>
            </p:nvSpPr>
            <p:spPr>
              <a:xfrm rot="5400000">
                <a:off x="3514567" y="3766996"/>
                <a:ext cx="218058" cy="207834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00000000-0008-0000-0200-00005B000000}"/>
                  </a:ext>
                </a:extLst>
              </p:cNvPr>
              <p:cNvSpPr/>
              <p:nvPr/>
            </p:nvSpPr>
            <p:spPr>
              <a:xfrm rot="5400000">
                <a:off x="4154416" y="3766995"/>
                <a:ext cx="218058" cy="207834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88" name="正方形/長方形 87">
                <a:extLst>
                  <a:ext uri="{FF2B5EF4-FFF2-40B4-BE49-F238E27FC236}">
                    <a16:creationId xmlns:a16="http://schemas.microsoft.com/office/drawing/2014/main" id="{00000000-0008-0000-0200-00005C000000}"/>
                  </a:ext>
                </a:extLst>
              </p:cNvPr>
              <p:cNvSpPr/>
              <p:nvPr/>
            </p:nvSpPr>
            <p:spPr>
              <a:xfrm rot="5400000">
                <a:off x="3941133" y="3766996"/>
                <a:ext cx="218058" cy="207834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89" name="正方形/長方形 88">
                <a:extLst>
                  <a:ext uri="{FF2B5EF4-FFF2-40B4-BE49-F238E27FC236}">
                    <a16:creationId xmlns:a16="http://schemas.microsoft.com/office/drawing/2014/main" id="{00000000-0008-0000-0200-00005B000000}"/>
                  </a:ext>
                </a:extLst>
              </p:cNvPr>
              <p:cNvSpPr/>
              <p:nvPr/>
            </p:nvSpPr>
            <p:spPr>
              <a:xfrm rot="5400000">
                <a:off x="4580982" y="3766995"/>
                <a:ext cx="218058" cy="207834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90" name="正方形/長方形 89">
                <a:extLst>
                  <a:ext uri="{FF2B5EF4-FFF2-40B4-BE49-F238E27FC236}">
                    <a16:creationId xmlns:a16="http://schemas.microsoft.com/office/drawing/2014/main" id="{00000000-0008-0000-0200-00005C000000}"/>
                  </a:ext>
                </a:extLst>
              </p:cNvPr>
              <p:cNvSpPr/>
              <p:nvPr/>
            </p:nvSpPr>
            <p:spPr>
              <a:xfrm rot="5400000">
                <a:off x="4367699" y="3766995"/>
                <a:ext cx="218058" cy="207834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00000000-0008-0000-0200-000042000000}"/>
                  </a:ext>
                </a:extLst>
              </p:cNvPr>
              <p:cNvSpPr/>
              <p:nvPr/>
            </p:nvSpPr>
            <p:spPr>
              <a:xfrm rot="5400000">
                <a:off x="4588432" y="2715911"/>
                <a:ext cx="209181" cy="217867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96" name="正方形/長方形 95">
                <a:extLst>
                  <a:ext uri="{FF2B5EF4-FFF2-40B4-BE49-F238E27FC236}">
                    <a16:creationId xmlns:a16="http://schemas.microsoft.com/office/drawing/2014/main" id="{00000000-0008-0000-0200-000043000000}"/>
                  </a:ext>
                </a:extLst>
              </p:cNvPr>
              <p:cNvSpPr/>
              <p:nvPr/>
            </p:nvSpPr>
            <p:spPr>
              <a:xfrm rot="5400000">
                <a:off x="4586425" y="2924237"/>
                <a:ext cx="209181" cy="217867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97" name="正方形/長方形 96">
                <a:extLst>
                  <a:ext uri="{FF2B5EF4-FFF2-40B4-BE49-F238E27FC236}">
                    <a16:creationId xmlns:a16="http://schemas.microsoft.com/office/drawing/2014/main" id="{00000000-0008-0000-0200-000044000000}"/>
                  </a:ext>
                </a:extLst>
              </p:cNvPr>
              <p:cNvSpPr/>
              <p:nvPr/>
            </p:nvSpPr>
            <p:spPr>
              <a:xfrm rot="5400000">
                <a:off x="4584418" y="3132563"/>
                <a:ext cx="209181" cy="217867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98" name="正方形/長方形 97">
                <a:extLst>
                  <a:ext uri="{FF2B5EF4-FFF2-40B4-BE49-F238E27FC236}">
                    <a16:creationId xmlns:a16="http://schemas.microsoft.com/office/drawing/2014/main" id="{00000000-0008-0000-0200-000045000000}"/>
                  </a:ext>
                </a:extLst>
              </p:cNvPr>
              <p:cNvSpPr/>
              <p:nvPr/>
            </p:nvSpPr>
            <p:spPr>
              <a:xfrm rot="5400000">
                <a:off x="4582411" y="3340889"/>
                <a:ext cx="209181" cy="217867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99" name="正方形/長方形 98">
                <a:extLst>
                  <a:ext uri="{FF2B5EF4-FFF2-40B4-BE49-F238E27FC236}">
                    <a16:creationId xmlns:a16="http://schemas.microsoft.com/office/drawing/2014/main" id="{00000000-0008-0000-0200-000046000000}"/>
                  </a:ext>
                </a:extLst>
              </p:cNvPr>
              <p:cNvSpPr/>
              <p:nvPr/>
            </p:nvSpPr>
            <p:spPr>
              <a:xfrm rot="5400000">
                <a:off x="4580404" y="3549215"/>
                <a:ext cx="209181" cy="217867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sp>
          <p:nvSpPr>
            <p:cNvPr id="126" name="正方形/長方形 125">
              <a:extLst>
                <a:ext uri="{FF2B5EF4-FFF2-40B4-BE49-F238E27FC236}">
                  <a16:creationId xmlns:a16="http://schemas.microsoft.com/office/drawing/2014/main" id="{00000000-0008-0000-0200-00005C000000}"/>
                </a:ext>
              </a:extLst>
            </p:cNvPr>
            <p:cNvSpPr/>
            <p:nvPr/>
          </p:nvSpPr>
          <p:spPr>
            <a:xfrm rot="5400000">
              <a:off x="3304285" y="3766995"/>
              <a:ext cx="218058" cy="207834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38" name="正方形/長方形 137">
              <a:extLst>
                <a:ext uri="{FF2B5EF4-FFF2-40B4-BE49-F238E27FC236}">
                  <a16:creationId xmlns:a16="http://schemas.microsoft.com/office/drawing/2014/main" id="{00000000-0008-0000-0200-00005C000000}"/>
                </a:ext>
              </a:extLst>
            </p:cNvPr>
            <p:cNvSpPr/>
            <p:nvPr/>
          </p:nvSpPr>
          <p:spPr>
            <a:xfrm rot="5400000">
              <a:off x="3100923" y="3766995"/>
              <a:ext cx="218058" cy="207834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875295" y="4339423"/>
            <a:ext cx="1054140" cy="468000"/>
            <a:chOff x="816767" y="4069467"/>
            <a:chExt cx="936000" cy="468000"/>
          </a:xfrm>
        </p:grpSpPr>
        <p:sp>
          <p:nvSpPr>
            <p:cNvPr id="15" name="正方形/長方形 14"/>
            <p:cNvSpPr/>
            <p:nvPr/>
          </p:nvSpPr>
          <p:spPr>
            <a:xfrm>
              <a:off x="816767" y="4069467"/>
              <a:ext cx="468000" cy="468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284767" y="4069467"/>
              <a:ext cx="468000" cy="468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96012" y="822905"/>
            <a:ext cx="6034449" cy="34568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2080" tIns="66040" rIns="132080" bIns="660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60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" y="35169"/>
            <a:ext cx="5841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大通公園観光案内所レイアウト図</a:t>
            </a:r>
          </a:p>
        </p:txBody>
      </p:sp>
      <p:sp>
        <p:nvSpPr>
          <p:cNvPr id="6" name="楕円 5"/>
          <p:cNvSpPr/>
          <p:nvPr/>
        </p:nvSpPr>
        <p:spPr>
          <a:xfrm>
            <a:off x="3036386" y="1802860"/>
            <a:ext cx="1092903" cy="1092903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27269" y="1616665"/>
            <a:ext cx="334108" cy="85285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27269" y="2469518"/>
            <a:ext cx="334108" cy="85285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27269" y="3322371"/>
            <a:ext cx="334108" cy="85285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348767" y="4241366"/>
            <a:ext cx="2106110" cy="73562"/>
            <a:chOff x="296012" y="3820254"/>
            <a:chExt cx="1872000" cy="312864"/>
          </a:xfrm>
        </p:grpSpPr>
        <p:sp>
          <p:nvSpPr>
            <p:cNvPr id="10" name="左右矢印 9"/>
            <p:cNvSpPr/>
            <p:nvPr/>
          </p:nvSpPr>
          <p:spPr>
            <a:xfrm>
              <a:off x="764012" y="3820254"/>
              <a:ext cx="468000" cy="70339"/>
            </a:xfrm>
            <a:prstGeom prst="leftRightArrow">
              <a:avLst>
                <a:gd name="adj1" fmla="val 0"/>
                <a:gd name="adj2" fmla="val 0"/>
              </a:avLst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左右矢印 10"/>
            <p:cNvSpPr/>
            <p:nvPr/>
          </p:nvSpPr>
          <p:spPr>
            <a:xfrm>
              <a:off x="1232012" y="4062779"/>
              <a:ext cx="468000" cy="70339"/>
            </a:xfrm>
            <a:prstGeom prst="leftRightArrow">
              <a:avLst>
                <a:gd name="adj1" fmla="val 0"/>
                <a:gd name="adj2" fmla="val 0"/>
              </a:avLst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左右矢印 11"/>
            <p:cNvSpPr/>
            <p:nvPr/>
          </p:nvSpPr>
          <p:spPr>
            <a:xfrm>
              <a:off x="296012" y="4062779"/>
              <a:ext cx="468000" cy="70339"/>
            </a:xfrm>
            <a:prstGeom prst="leftRightArrow">
              <a:avLst>
                <a:gd name="adj1" fmla="val 0"/>
                <a:gd name="adj2" fmla="val 0"/>
              </a:avLst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左右矢印 12"/>
            <p:cNvSpPr/>
            <p:nvPr/>
          </p:nvSpPr>
          <p:spPr>
            <a:xfrm>
              <a:off x="1700012" y="3820254"/>
              <a:ext cx="468000" cy="70339"/>
            </a:xfrm>
            <a:prstGeom prst="leftRightArrow">
              <a:avLst>
                <a:gd name="adj1" fmla="val 0"/>
                <a:gd name="adj2" fmla="val 0"/>
              </a:avLst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5890846" y="732061"/>
            <a:ext cx="158262" cy="8954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 rot="5400000">
            <a:off x="5683784" y="1450038"/>
            <a:ext cx="1267149" cy="106617"/>
            <a:chOff x="3240746" y="2457303"/>
            <a:chExt cx="936000" cy="94334"/>
          </a:xfrm>
        </p:grpSpPr>
        <p:sp>
          <p:nvSpPr>
            <p:cNvPr id="20" name="左右矢印 19"/>
            <p:cNvSpPr/>
            <p:nvPr/>
          </p:nvSpPr>
          <p:spPr>
            <a:xfrm>
              <a:off x="3708746" y="2536812"/>
              <a:ext cx="468000" cy="14825"/>
            </a:xfrm>
            <a:prstGeom prst="leftRightArrow">
              <a:avLst>
                <a:gd name="adj1" fmla="val 0"/>
                <a:gd name="adj2" fmla="val 0"/>
              </a:avLst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左右矢印 21"/>
            <p:cNvSpPr/>
            <p:nvPr/>
          </p:nvSpPr>
          <p:spPr>
            <a:xfrm>
              <a:off x="3240746" y="2457303"/>
              <a:ext cx="468000" cy="14825"/>
            </a:xfrm>
            <a:prstGeom prst="leftRightArrow">
              <a:avLst>
                <a:gd name="adj1" fmla="val 0"/>
                <a:gd name="adj2" fmla="val 0"/>
              </a:avLst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 rot="1855346">
            <a:off x="407393" y="1000985"/>
            <a:ext cx="181708" cy="19816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 rot="5400000">
            <a:off x="1018178" y="584134"/>
            <a:ext cx="334108" cy="85285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 rot="5400000">
            <a:off x="3212609" y="444430"/>
            <a:ext cx="256251" cy="104291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5400000">
            <a:off x="4255522" y="444430"/>
            <a:ext cx="256251" cy="104291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5400000">
            <a:off x="4781402" y="966864"/>
            <a:ext cx="738851" cy="48064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 rot="5400000">
            <a:off x="4778227" y="2885733"/>
            <a:ext cx="738851" cy="48064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5400000">
            <a:off x="4764816" y="3633578"/>
            <a:ext cx="759179" cy="48064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 rot="5400000">
            <a:off x="5930589" y="2878092"/>
            <a:ext cx="513313" cy="27038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5400000">
            <a:off x="5689000" y="3632823"/>
            <a:ext cx="971697" cy="24538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34"/>
          <p:cNvGrpSpPr/>
          <p:nvPr/>
        </p:nvGrpSpPr>
        <p:grpSpPr>
          <a:xfrm>
            <a:off x="4910505" y="1625778"/>
            <a:ext cx="89467" cy="1065660"/>
            <a:chOff x="0" y="0"/>
            <a:chExt cx="148398" cy="1719947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0" y="1434141"/>
              <a:ext cx="148398" cy="285806"/>
              <a:chOff x="0" y="1434141"/>
              <a:chExt cx="148398" cy="285806"/>
            </a:xfrm>
          </p:grpSpPr>
          <p:sp>
            <p:nvSpPr>
              <p:cNvPr id="52" name="円弧 51"/>
              <p:cNvSpPr/>
              <p:nvPr/>
            </p:nvSpPr>
            <p:spPr>
              <a:xfrm>
                <a:off x="0" y="1434141"/>
                <a:ext cx="143717" cy="140594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53" name="円弧 52"/>
              <p:cNvSpPr/>
              <p:nvPr/>
            </p:nvSpPr>
            <p:spPr>
              <a:xfrm flipH="1">
                <a:off x="4681" y="1575947"/>
                <a:ext cx="143717" cy="144000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37" name="グループ化 36"/>
            <p:cNvGrpSpPr/>
            <p:nvPr/>
          </p:nvGrpSpPr>
          <p:grpSpPr>
            <a:xfrm>
              <a:off x="0" y="1148032"/>
              <a:ext cx="148398" cy="285806"/>
              <a:chOff x="0" y="1148032"/>
              <a:chExt cx="148398" cy="285806"/>
            </a:xfrm>
          </p:grpSpPr>
          <p:sp>
            <p:nvSpPr>
              <p:cNvPr id="50" name="円弧 49"/>
              <p:cNvSpPr/>
              <p:nvPr/>
            </p:nvSpPr>
            <p:spPr>
              <a:xfrm>
                <a:off x="0" y="1148032"/>
                <a:ext cx="143717" cy="140594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51" name="円弧 50"/>
              <p:cNvSpPr/>
              <p:nvPr/>
            </p:nvSpPr>
            <p:spPr>
              <a:xfrm flipH="1">
                <a:off x="4681" y="1289838"/>
                <a:ext cx="143717" cy="144000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0" y="861923"/>
              <a:ext cx="148398" cy="285806"/>
              <a:chOff x="0" y="861923"/>
              <a:chExt cx="148398" cy="285806"/>
            </a:xfrm>
          </p:grpSpPr>
          <p:sp>
            <p:nvSpPr>
              <p:cNvPr id="48" name="円弧 47"/>
              <p:cNvSpPr/>
              <p:nvPr/>
            </p:nvSpPr>
            <p:spPr>
              <a:xfrm>
                <a:off x="0" y="861923"/>
                <a:ext cx="143717" cy="140594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49" name="円弧 48"/>
              <p:cNvSpPr/>
              <p:nvPr/>
            </p:nvSpPr>
            <p:spPr>
              <a:xfrm flipH="1">
                <a:off x="4681" y="1003729"/>
                <a:ext cx="143717" cy="144000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0" y="572219"/>
              <a:ext cx="148398" cy="285806"/>
              <a:chOff x="0" y="572219"/>
              <a:chExt cx="148398" cy="285806"/>
            </a:xfrm>
          </p:grpSpPr>
          <p:sp>
            <p:nvSpPr>
              <p:cNvPr id="46" name="円弧 45"/>
              <p:cNvSpPr/>
              <p:nvPr/>
            </p:nvSpPr>
            <p:spPr>
              <a:xfrm>
                <a:off x="0" y="572219"/>
                <a:ext cx="143717" cy="140594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47" name="円弧 46"/>
              <p:cNvSpPr/>
              <p:nvPr/>
            </p:nvSpPr>
            <p:spPr>
              <a:xfrm flipH="1">
                <a:off x="4681" y="714025"/>
                <a:ext cx="143717" cy="144000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0" y="286109"/>
              <a:ext cx="148398" cy="285806"/>
              <a:chOff x="0" y="286109"/>
              <a:chExt cx="148398" cy="285806"/>
            </a:xfrm>
          </p:grpSpPr>
          <p:sp>
            <p:nvSpPr>
              <p:cNvPr id="44" name="円弧 43"/>
              <p:cNvSpPr/>
              <p:nvPr/>
            </p:nvSpPr>
            <p:spPr>
              <a:xfrm>
                <a:off x="0" y="286109"/>
                <a:ext cx="143717" cy="140594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45" name="円弧 44"/>
              <p:cNvSpPr/>
              <p:nvPr/>
            </p:nvSpPr>
            <p:spPr>
              <a:xfrm flipH="1">
                <a:off x="4681" y="427915"/>
                <a:ext cx="143717" cy="144000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0" y="0"/>
              <a:ext cx="148398" cy="285806"/>
              <a:chOff x="0" y="0"/>
              <a:chExt cx="148398" cy="285806"/>
            </a:xfrm>
          </p:grpSpPr>
          <p:sp>
            <p:nvSpPr>
              <p:cNvPr id="42" name="円弧 41"/>
              <p:cNvSpPr/>
              <p:nvPr/>
            </p:nvSpPr>
            <p:spPr>
              <a:xfrm>
                <a:off x="0" y="0"/>
                <a:ext cx="143717" cy="140594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43" name="円弧 42"/>
              <p:cNvSpPr/>
              <p:nvPr/>
            </p:nvSpPr>
            <p:spPr>
              <a:xfrm flipH="1">
                <a:off x="4681" y="141806"/>
                <a:ext cx="143717" cy="144000"/>
              </a:xfrm>
              <a:prstGeom prst="arc">
                <a:avLst>
                  <a:gd name="adj1" fmla="val 16200000"/>
                  <a:gd name="adj2" fmla="val 5185418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</p:grpSp>
      <p:grpSp>
        <p:nvGrpSpPr>
          <p:cNvPr id="57" name="グループ化 56"/>
          <p:cNvGrpSpPr/>
          <p:nvPr/>
        </p:nvGrpSpPr>
        <p:grpSpPr>
          <a:xfrm>
            <a:off x="1817608" y="828806"/>
            <a:ext cx="488068" cy="488068"/>
            <a:chOff x="1928350" y="1451622"/>
            <a:chExt cx="488068" cy="488068"/>
          </a:xfrm>
        </p:grpSpPr>
        <p:sp>
          <p:nvSpPr>
            <p:cNvPr id="55" name="角丸四角形 54"/>
            <p:cNvSpPr/>
            <p:nvPr/>
          </p:nvSpPr>
          <p:spPr>
            <a:xfrm>
              <a:off x="1928350" y="1451622"/>
              <a:ext cx="488068" cy="488068"/>
            </a:xfrm>
            <a:prstGeom prst="round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楕円 55"/>
            <p:cNvSpPr/>
            <p:nvPr/>
          </p:nvSpPr>
          <p:spPr>
            <a:xfrm>
              <a:off x="1962519" y="1485791"/>
              <a:ext cx="419731" cy="419731"/>
            </a:xfrm>
            <a:prstGeom prst="ellipse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8" name="テキスト ボックス 57"/>
          <p:cNvSpPr txBox="1"/>
          <p:nvPr/>
        </p:nvSpPr>
        <p:spPr>
          <a:xfrm>
            <a:off x="930810" y="440679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457880" y="439921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775608" y="5597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08374" y="3584591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94697" y="27547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86574" y="196058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939856" y="810822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954004" y="3614948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141149" y="793572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178388" y="801192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969977" y="2888311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⑥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932260" y="3723643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⑦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953827" y="2947707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⑧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961188" y="1022708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⑧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361993" y="2144836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⑨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86055" y="933581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⑩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788187" y="1984989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⑪</a:t>
            </a: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1968" y="6385952"/>
            <a:ext cx="788050" cy="794606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3320" y="6371207"/>
            <a:ext cx="753066" cy="855900"/>
          </a:xfrm>
          <a:prstGeom prst="rect">
            <a:avLst/>
          </a:prstGeom>
        </p:spPr>
      </p:pic>
      <p:sp>
        <p:nvSpPr>
          <p:cNvPr id="80" name="テキスト ボックス 79"/>
          <p:cNvSpPr txBox="1"/>
          <p:nvPr/>
        </p:nvSpPr>
        <p:spPr>
          <a:xfrm>
            <a:off x="308374" y="5858286"/>
            <a:ext cx="1684941" cy="380480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③スチールマガジンラック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（生興</a:t>
            </a:r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RW45-10Z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同等品）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053921" y="5848914"/>
            <a:ext cx="1624209" cy="380480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⑥スチール整理棚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（生興</a:t>
            </a:r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A4G-P2145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同等品）</a:t>
            </a:r>
          </a:p>
        </p:txBody>
      </p:sp>
      <p:pic>
        <p:nvPicPr>
          <p:cNvPr id="81" name="図 8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50162" y="6408444"/>
            <a:ext cx="446441" cy="829286"/>
          </a:xfrm>
          <a:prstGeom prst="rect">
            <a:avLst/>
          </a:prstGeom>
        </p:spPr>
      </p:pic>
      <p:sp>
        <p:nvSpPr>
          <p:cNvPr id="82" name="テキスト ボックス 81"/>
          <p:cNvSpPr txBox="1"/>
          <p:nvPr/>
        </p:nvSpPr>
        <p:spPr>
          <a:xfrm>
            <a:off x="3629959" y="5848914"/>
            <a:ext cx="1435101" cy="380480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⑦ロッカー（４人用）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（生興</a:t>
            </a:r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SLD-4D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同等品）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5200405" y="5848914"/>
            <a:ext cx="1539144" cy="380480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⑧スチールキャビネット</a:t>
            </a:r>
            <a:endParaRPr kumimoji="1"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（生興</a:t>
            </a:r>
            <a:r>
              <a:rPr kumimoji="1"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G-N3605</a:t>
            </a:r>
            <a:r>
              <a:rPr kumimoji="1"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同等品）</a:t>
            </a:r>
          </a:p>
        </p:txBody>
      </p:sp>
      <p:pic>
        <p:nvPicPr>
          <p:cNvPr id="84" name="図 8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52946" y="6332969"/>
            <a:ext cx="710867" cy="900571"/>
          </a:xfrm>
          <a:prstGeom prst="rect">
            <a:avLst/>
          </a:prstGeom>
        </p:spPr>
      </p:pic>
      <p:sp>
        <p:nvSpPr>
          <p:cNvPr id="91" name="テキスト ボックス 90"/>
          <p:cNvSpPr txBox="1"/>
          <p:nvPr/>
        </p:nvSpPr>
        <p:spPr>
          <a:xfrm>
            <a:off x="1836063" y="930458"/>
            <a:ext cx="441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⑫</a:t>
            </a:r>
          </a:p>
        </p:txBody>
      </p:sp>
      <p:grpSp>
        <p:nvGrpSpPr>
          <p:cNvPr id="94" name="グループ化 93"/>
          <p:cNvGrpSpPr/>
          <p:nvPr/>
        </p:nvGrpSpPr>
        <p:grpSpPr>
          <a:xfrm>
            <a:off x="6455921" y="542253"/>
            <a:ext cx="278631" cy="287471"/>
            <a:chOff x="3443521" y="100492"/>
            <a:chExt cx="278631" cy="287471"/>
          </a:xfrm>
        </p:grpSpPr>
        <p:sp>
          <p:nvSpPr>
            <p:cNvPr id="92" name="二等辺三角形 91"/>
            <p:cNvSpPr/>
            <p:nvPr/>
          </p:nvSpPr>
          <p:spPr>
            <a:xfrm>
              <a:off x="3533056" y="100492"/>
              <a:ext cx="99560" cy="246213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楕円 92"/>
            <p:cNvSpPr/>
            <p:nvPr/>
          </p:nvSpPr>
          <p:spPr>
            <a:xfrm>
              <a:off x="3443521" y="109332"/>
              <a:ext cx="278631" cy="27863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3" name="テキスト ボックス 99">
            <a:extLst>
              <a:ext uri="{FF2B5EF4-FFF2-40B4-BE49-F238E27FC236}">
                <a16:creationId xmlns:a16="http://schemas.microsoft.com/office/drawing/2014/main" id="{00000000-0008-0000-0200-000064000000}"/>
              </a:ext>
            </a:extLst>
          </p:cNvPr>
          <p:cNvSpPr txBox="1"/>
          <p:nvPr/>
        </p:nvSpPr>
        <p:spPr>
          <a:xfrm>
            <a:off x="3267612" y="2930899"/>
            <a:ext cx="1076121" cy="21528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⑬</a:t>
            </a:r>
            <a:r>
              <a:rPr kumimoji="1" lang="ja-JP" altLang="en-US" sz="1100" dirty="0"/>
              <a:t>木製ラック</a:t>
            </a:r>
          </a:p>
        </p:txBody>
      </p: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00000000-0008-0000-0200-000065000000}"/>
              </a:ext>
            </a:extLst>
          </p:cNvPr>
          <p:cNvCxnSpPr>
            <a:cxnSpLocks/>
          </p:cNvCxnSpPr>
          <p:nvPr/>
        </p:nvCxnSpPr>
        <p:spPr>
          <a:xfrm flipH="1" flipV="1">
            <a:off x="4331884" y="3076560"/>
            <a:ext cx="262678" cy="3315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44">
            <a:extLst>
              <a:ext uri="{FF2B5EF4-FFF2-40B4-BE49-F238E27FC236}">
                <a16:creationId xmlns:a16="http://schemas.microsoft.com/office/drawing/2014/main" id="{00000000-0008-0000-0200-00002D000000}"/>
              </a:ext>
            </a:extLst>
          </p:cNvPr>
          <p:cNvSpPr txBox="1"/>
          <p:nvPr/>
        </p:nvSpPr>
        <p:spPr>
          <a:xfrm>
            <a:off x="1906740" y="3523897"/>
            <a:ext cx="1117334" cy="19628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⑭</a:t>
            </a:r>
            <a:r>
              <a:rPr kumimoji="1" lang="ja-JP" altLang="en-US" sz="1100" dirty="0"/>
              <a:t>木製ラック</a:t>
            </a:r>
            <a:r>
              <a:rPr kumimoji="1" lang="en-US" altLang="ja-JP" sz="1100" dirty="0"/>
              <a:t>(</a:t>
            </a:r>
            <a:r>
              <a:rPr kumimoji="1" lang="ja-JP" altLang="en-US" dirty="0"/>
              <a:t>大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00000000-0008-0000-0200-000031000000}"/>
              </a:ext>
            </a:extLst>
          </p:cNvPr>
          <p:cNvCxnSpPr>
            <a:cxnSpLocks/>
            <a:stCxn id="105" idx="2"/>
          </p:cNvCxnSpPr>
          <p:nvPr/>
        </p:nvCxnSpPr>
        <p:spPr>
          <a:xfrm flipH="1">
            <a:off x="2342858" y="3720182"/>
            <a:ext cx="122549" cy="263177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00000000-0008-0000-0200-00003B000000}"/>
              </a:ext>
            </a:extLst>
          </p:cNvPr>
          <p:cNvSpPr/>
          <p:nvPr/>
        </p:nvSpPr>
        <p:spPr>
          <a:xfrm rot="5400000">
            <a:off x="2239779" y="4005960"/>
            <a:ext cx="215283" cy="217533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08" name="楕円 107">
            <a:extLst>
              <a:ext uri="{FF2B5EF4-FFF2-40B4-BE49-F238E27FC236}">
                <a16:creationId xmlns:a16="http://schemas.microsoft.com/office/drawing/2014/main" id="{43B30447-91BE-4610-B84A-76E69E1451E0}"/>
              </a:ext>
            </a:extLst>
          </p:cNvPr>
          <p:cNvSpPr/>
          <p:nvPr/>
        </p:nvSpPr>
        <p:spPr>
          <a:xfrm rot="5400000">
            <a:off x="4923899" y="4010697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F314ADC1-ECD1-4CD7-A123-68568845F8DE}"/>
              </a:ext>
            </a:extLst>
          </p:cNvPr>
          <p:cNvCxnSpPr>
            <a:cxnSpLocks/>
          </p:cNvCxnSpPr>
          <p:nvPr/>
        </p:nvCxnSpPr>
        <p:spPr>
          <a:xfrm>
            <a:off x="5042957" y="4237623"/>
            <a:ext cx="139075" cy="193138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テキスト ボックス 44">
            <a:extLst>
              <a:ext uri="{FF2B5EF4-FFF2-40B4-BE49-F238E27FC236}">
                <a16:creationId xmlns:a16="http://schemas.microsoft.com/office/drawing/2014/main" id="{79243C32-5E00-420A-BB56-3AD9777592F8}"/>
              </a:ext>
            </a:extLst>
          </p:cNvPr>
          <p:cNvSpPr txBox="1"/>
          <p:nvPr/>
        </p:nvSpPr>
        <p:spPr>
          <a:xfrm>
            <a:off x="5144405" y="4361894"/>
            <a:ext cx="1527915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㉔</a:t>
            </a:r>
            <a:r>
              <a:rPr kumimoji="1" lang="ja-JP" altLang="en-US" sz="1100" dirty="0"/>
              <a:t>防犯カメラ</a:t>
            </a:r>
            <a:endParaRPr kumimoji="1" lang="en-US" altLang="ja-JP" sz="1100" dirty="0"/>
          </a:p>
          <a:p>
            <a:r>
              <a:rPr kumimoji="1" lang="en-US" altLang="ja-JP" sz="1100" dirty="0"/>
              <a:t>(</a:t>
            </a:r>
            <a:r>
              <a:rPr kumimoji="1" lang="ja-JP" altLang="en-US" sz="1100" dirty="0"/>
              <a:t>天井部固定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111" name="楕円 110">
            <a:extLst>
              <a:ext uri="{FF2B5EF4-FFF2-40B4-BE49-F238E27FC236}">
                <a16:creationId xmlns:a16="http://schemas.microsoft.com/office/drawing/2014/main" id="{3127F3A8-AA2F-4533-9E83-F5BF6AEDBA87}"/>
              </a:ext>
            </a:extLst>
          </p:cNvPr>
          <p:cNvSpPr/>
          <p:nvPr/>
        </p:nvSpPr>
        <p:spPr>
          <a:xfrm rot="5400000">
            <a:off x="4579193" y="3133913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B829C666-7B0D-4AA5-A94F-53E2C237D0ED}"/>
              </a:ext>
            </a:extLst>
          </p:cNvPr>
          <p:cNvCxnSpPr>
            <a:cxnSpLocks/>
          </p:cNvCxnSpPr>
          <p:nvPr/>
        </p:nvCxnSpPr>
        <p:spPr>
          <a:xfrm flipV="1">
            <a:off x="4797942" y="2044873"/>
            <a:ext cx="448845" cy="1195716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44">
            <a:extLst>
              <a:ext uri="{FF2B5EF4-FFF2-40B4-BE49-F238E27FC236}">
                <a16:creationId xmlns:a16="http://schemas.microsoft.com/office/drawing/2014/main" id="{63EA7378-C6B7-49F1-832E-775D63A34B40}"/>
              </a:ext>
            </a:extLst>
          </p:cNvPr>
          <p:cNvSpPr txBox="1"/>
          <p:nvPr/>
        </p:nvSpPr>
        <p:spPr>
          <a:xfrm>
            <a:off x="5081015" y="1544384"/>
            <a:ext cx="1527915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⑳</a:t>
            </a:r>
            <a:r>
              <a:rPr kumimoji="1" lang="ja-JP" altLang="en-US" sz="1100" dirty="0"/>
              <a:t>固定電話</a:t>
            </a:r>
            <a:endParaRPr kumimoji="1" lang="en-US" altLang="ja-JP" sz="1100" dirty="0"/>
          </a:p>
          <a:p>
            <a:r>
              <a:rPr kumimoji="1" lang="en-US" altLang="ja-JP" sz="1100" dirty="0"/>
              <a:t>(</a:t>
            </a:r>
            <a:r>
              <a:rPr kumimoji="1" lang="ja-JP" altLang="en-US" sz="1100" dirty="0"/>
              <a:t>ラック上部配架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115" name="楕円 114">
            <a:extLst>
              <a:ext uri="{FF2B5EF4-FFF2-40B4-BE49-F238E27FC236}">
                <a16:creationId xmlns:a16="http://schemas.microsoft.com/office/drawing/2014/main" id="{32BF003D-0653-46E4-A948-367A85117BF9}"/>
              </a:ext>
            </a:extLst>
          </p:cNvPr>
          <p:cNvSpPr/>
          <p:nvPr/>
        </p:nvSpPr>
        <p:spPr>
          <a:xfrm rot="5400000">
            <a:off x="4580230" y="3352117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7035F2DB-CCAC-4F8F-9DEE-6B281C7909DF}"/>
              </a:ext>
            </a:extLst>
          </p:cNvPr>
          <p:cNvCxnSpPr>
            <a:cxnSpLocks/>
          </p:cNvCxnSpPr>
          <p:nvPr/>
        </p:nvCxnSpPr>
        <p:spPr>
          <a:xfrm flipV="1">
            <a:off x="4798979" y="2467195"/>
            <a:ext cx="549408" cy="991598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テキスト ボックス 44">
            <a:extLst>
              <a:ext uri="{FF2B5EF4-FFF2-40B4-BE49-F238E27FC236}">
                <a16:creationId xmlns:a16="http://schemas.microsoft.com/office/drawing/2014/main" id="{111C9CBF-6C46-468F-AB0B-35DBAD2E71BD}"/>
              </a:ext>
            </a:extLst>
          </p:cNvPr>
          <p:cNvSpPr txBox="1"/>
          <p:nvPr/>
        </p:nvSpPr>
        <p:spPr>
          <a:xfrm>
            <a:off x="5246787" y="1968423"/>
            <a:ext cx="1527915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㉒</a:t>
            </a:r>
            <a:r>
              <a:rPr kumimoji="1" lang="ja-JP" altLang="en-US" sz="1100" dirty="0"/>
              <a:t>プリンタ</a:t>
            </a:r>
            <a:endParaRPr kumimoji="1" lang="en-US" altLang="ja-JP" sz="1100" dirty="0"/>
          </a:p>
          <a:p>
            <a:r>
              <a:rPr kumimoji="1" lang="en-US" altLang="ja-JP" sz="1100" dirty="0"/>
              <a:t>(</a:t>
            </a:r>
            <a:r>
              <a:rPr kumimoji="1" lang="ja-JP" altLang="en-US" sz="1100" dirty="0"/>
              <a:t>ラック上部配架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124" name="楕円 123">
            <a:extLst>
              <a:ext uri="{FF2B5EF4-FFF2-40B4-BE49-F238E27FC236}">
                <a16:creationId xmlns:a16="http://schemas.microsoft.com/office/drawing/2014/main" id="{A3C1894C-A8FD-4169-A7A5-59A85273B037}"/>
              </a:ext>
            </a:extLst>
          </p:cNvPr>
          <p:cNvSpPr/>
          <p:nvPr/>
        </p:nvSpPr>
        <p:spPr>
          <a:xfrm rot="5400000">
            <a:off x="3219843" y="2004023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25" name="直線コネクタ 124">
            <a:extLst>
              <a:ext uri="{FF2B5EF4-FFF2-40B4-BE49-F238E27FC236}">
                <a16:creationId xmlns:a16="http://schemas.microsoft.com/office/drawing/2014/main" id="{9178C7B9-9B91-42E3-9D1E-66E4F1B2EF3D}"/>
              </a:ext>
            </a:extLst>
          </p:cNvPr>
          <p:cNvCxnSpPr>
            <a:cxnSpLocks/>
          </p:cNvCxnSpPr>
          <p:nvPr/>
        </p:nvCxnSpPr>
        <p:spPr>
          <a:xfrm flipV="1">
            <a:off x="3380133" y="1645319"/>
            <a:ext cx="445087" cy="363304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44">
            <a:extLst>
              <a:ext uri="{FF2B5EF4-FFF2-40B4-BE49-F238E27FC236}">
                <a16:creationId xmlns:a16="http://schemas.microsoft.com/office/drawing/2014/main" id="{B9BB9A46-6A2D-4688-A706-E81C2F3E3548}"/>
              </a:ext>
            </a:extLst>
          </p:cNvPr>
          <p:cNvSpPr txBox="1"/>
          <p:nvPr/>
        </p:nvSpPr>
        <p:spPr>
          <a:xfrm>
            <a:off x="2940413" y="1175252"/>
            <a:ext cx="1181000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㉓</a:t>
            </a:r>
            <a:r>
              <a:rPr kumimoji="1" lang="ja-JP" altLang="en-US" sz="1100" dirty="0"/>
              <a:t>タブレット端末</a:t>
            </a:r>
            <a:endParaRPr kumimoji="1" lang="en-US" altLang="ja-JP" sz="1100" dirty="0"/>
          </a:p>
          <a:p>
            <a:r>
              <a:rPr kumimoji="1" lang="en-US" altLang="ja-JP" sz="1100" dirty="0"/>
              <a:t>(</a:t>
            </a:r>
            <a:r>
              <a:rPr kumimoji="1" lang="ja-JP" altLang="en-US" sz="1100" dirty="0"/>
              <a:t>円卓上部配架・脚部に固定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128" name="楕円 127">
            <a:extLst>
              <a:ext uri="{FF2B5EF4-FFF2-40B4-BE49-F238E27FC236}">
                <a16:creationId xmlns:a16="http://schemas.microsoft.com/office/drawing/2014/main" id="{9AF72908-0A13-4DB8-A25D-1F2EBBC4DFA9}"/>
              </a:ext>
            </a:extLst>
          </p:cNvPr>
          <p:cNvSpPr/>
          <p:nvPr/>
        </p:nvSpPr>
        <p:spPr>
          <a:xfrm rot="5400000">
            <a:off x="4571779" y="3973742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29" name="直線コネクタ 128">
            <a:extLst>
              <a:ext uri="{FF2B5EF4-FFF2-40B4-BE49-F238E27FC236}">
                <a16:creationId xmlns:a16="http://schemas.microsoft.com/office/drawing/2014/main" id="{FB65ACDB-9DBF-426F-9D66-966254CB29AB}"/>
              </a:ext>
            </a:extLst>
          </p:cNvPr>
          <p:cNvCxnSpPr>
            <a:cxnSpLocks/>
            <a:stCxn id="89" idx="3"/>
          </p:cNvCxnSpPr>
          <p:nvPr/>
        </p:nvCxnSpPr>
        <p:spPr>
          <a:xfrm>
            <a:off x="4690011" y="4197652"/>
            <a:ext cx="35964" cy="743128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テキスト ボックス 44">
            <a:extLst>
              <a:ext uri="{FF2B5EF4-FFF2-40B4-BE49-F238E27FC236}">
                <a16:creationId xmlns:a16="http://schemas.microsoft.com/office/drawing/2014/main" id="{6808C1D2-C0F5-40B6-AADA-2E21AD6866E5}"/>
              </a:ext>
            </a:extLst>
          </p:cNvPr>
          <p:cNvSpPr txBox="1"/>
          <p:nvPr/>
        </p:nvSpPr>
        <p:spPr>
          <a:xfrm>
            <a:off x="4155183" y="4921933"/>
            <a:ext cx="1527915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㉕</a:t>
            </a:r>
            <a:r>
              <a:rPr kumimoji="1" lang="ja-JP" altLang="en-US" sz="1100" dirty="0"/>
              <a:t>無線</a:t>
            </a:r>
            <a:r>
              <a:rPr kumimoji="1" lang="en-US" altLang="ja-JP" sz="1100" dirty="0"/>
              <a:t>LAN</a:t>
            </a:r>
            <a:r>
              <a:rPr kumimoji="1" lang="ja-JP" altLang="en-US" sz="1100" dirty="0"/>
              <a:t>ルーター</a:t>
            </a:r>
            <a:endParaRPr kumimoji="1" lang="en-US" altLang="ja-JP" sz="1100" dirty="0"/>
          </a:p>
          <a:p>
            <a:r>
              <a:rPr kumimoji="1" lang="en-US" altLang="ja-JP" sz="1100" dirty="0"/>
              <a:t>(</a:t>
            </a:r>
            <a:r>
              <a:rPr kumimoji="1" lang="ja-JP" altLang="en-US" sz="1100" dirty="0"/>
              <a:t>ラック下部に配架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133" name="楕円 132">
            <a:extLst>
              <a:ext uri="{FF2B5EF4-FFF2-40B4-BE49-F238E27FC236}">
                <a16:creationId xmlns:a16="http://schemas.microsoft.com/office/drawing/2014/main" id="{4A652ACB-5EA9-4F5E-9A0A-8345A470A163}"/>
              </a:ext>
            </a:extLst>
          </p:cNvPr>
          <p:cNvSpPr/>
          <p:nvPr/>
        </p:nvSpPr>
        <p:spPr>
          <a:xfrm rot="5400000">
            <a:off x="5386540" y="832557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 dirty="0"/>
          </a:p>
        </p:txBody>
      </p: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C7D72A0A-C3F8-4FC7-A241-66E555E6B7D0}"/>
              </a:ext>
            </a:extLst>
          </p:cNvPr>
          <p:cNvCxnSpPr>
            <a:cxnSpLocks/>
          </p:cNvCxnSpPr>
          <p:nvPr/>
        </p:nvCxnSpPr>
        <p:spPr>
          <a:xfrm>
            <a:off x="5602948" y="940138"/>
            <a:ext cx="158159" cy="171295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テキスト ボックス 44">
            <a:extLst>
              <a:ext uri="{FF2B5EF4-FFF2-40B4-BE49-F238E27FC236}">
                <a16:creationId xmlns:a16="http://schemas.microsoft.com/office/drawing/2014/main" id="{5E7143C3-16BD-481A-AC55-D5A542FBBA33}"/>
              </a:ext>
            </a:extLst>
          </p:cNvPr>
          <p:cNvSpPr txBox="1"/>
          <p:nvPr/>
        </p:nvSpPr>
        <p:spPr>
          <a:xfrm>
            <a:off x="5330085" y="1147459"/>
            <a:ext cx="1527915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㉖㉗</a:t>
            </a:r>
            <a:r>
              <a:rPr kumimoji="1" lang="ja-JP" altLang="en-US" sz="1100" dirty="0"/>
              <a:t>掃除機</a:t>
            </a:r>
            <a:r>
              <a:rPr kumimoji="1" lang="en-US" altLang="ja-JP" sz="1100" dirty="0"/>
              <a:t>/</a:t>
            </a:r>
            <a:r>
              <a:rPr kumimoji="1" lang="ja-JP" altLang="en-US" sz="1100" dirty="0"/>
              <a:t>扇風機</a:t>
            </a:r>
          </a:p>
        </p:txBody>
      </p:sp>
      <p:sp>
        <p:nvSpPr>
          <p:cNvPr id="143" name="楕円 142">
            <a:extLst>
              <a:ext uri="{FF2B5EF4-FFF2-40B4-BE49-F238E27FC236}">
                <a16:creationId xmlns:a16="http://schemas.microsoft.com/office/drawing/2014/main" id="{CEE6D21E-92DF-4DA8-9D40-1C511FDBABB8}"/>
              </a:ext>
            </a:extLst>
          </p:cNvPr>
          <p:cNvSpPr/>
          <p:nvPr/>
        </p:nvSpPr>
        <p:spPr>
          <a:xfrm rot="5400000">
            <a:off x="3742758" y="3973742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44" name="直線コネクタ 143">
            <a:extLst>
              <a:ext uri="{FF2B5EF4-FFF2-40B4-BE49-F238E27FC236}">
                <a16:creationId xmlns:a16="http://schemas.microsoft.com/office/drawing/2014/main" id="{A9055EAB-3F01-46B9-97AA-702FCE1999AF}"/>
              </a:ext>
            </a:extLst>
          </p:cNvPr>
          <p:cNvCxnSpPr>
            <a:cxnSpLocks/>
          </p:cNvCxnSpPr>
          <p:nvPr/>
        </p:nvCxnSpPr>
        <p:spPr>
          <a:xfrm flipV="1">
            <a:off x="3344121" y="4101994"/>
            <a:ext cx="376252" cy="363304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テキスト ボックス 44">
            <a:extLst>
              <a:ext uri="{FF2B5EF4-FFF2-40B4-BE49-F238E27FC236}">
                <a16:creationId xmlns:a16="http://schemas.microsoft.com/office/drawing/2014/main" id="{82141AA1-8066-407C-80C0-97C54F489690}"/>
              </a:ext>
            </a:extLst>
          </p:cNvPr>
          <p:cNvSpPr txBox="1"/>
          <p:nvPr/>
        </p:nvSpPr>
        <p:spPr>
          <a:xfrm>
            <a:off x="2560633" y="4429821"/>
            <a:ext cx="1181000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㉑</a:t>
            </a:r>
            <a:r>
              <a:rPr kumimoji="1" lang="ja-JP" altLang="en-US" sz="1100" dirty="0"/>
              <a:t>ノートパソコン</a:t>
            </a:r>
            <a:endParaRPr kumimoji="1" lang="en-US" altLang="ja-JP" sz="1100" dirty="0"/>
          </a:p>
          <a:p>
            <a:r>
              <a:rPr kumimoji="1" lang="ja-JP" altLang="en-US" dirty="0"/>
              <a:t>（ラック上部に配架）</a:t>
            </a:r>
            <a:endParaRPr kumimoji="1" lang="ja-JP" altLang="en-US" sz="1100" dirty="0"/>
          </a:p>
        </p:txBody>
      </p:sp>
      <p:sp>
        <p:nvSpPr>
          <p:cNvPr id="145" name="楕円 144">
            <a:extLst>
              <a:ext uri="{FF2B5EF4-FFF2-40B4-BE49-F238E27FC236}">
                <a16:creationId xmlns:a16="http://schemas.microsoft.com/office/drawing/2014/main" id="{CEE6D21E-92DF-4DA8-9D40-1C511FDBABB8}"/>
              </a:ext>
            </a:extLst>
          </p:cNvPr>
          <p:cNvSpPr/>
          <p:nvPr/>
        </p:nvSpPr>
        <p:spPr>
          <a:xfrm rot="5400000">
            <a:off x="4581200" y="3580510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47" name="直線コネクタ 146">
            <a:extLst>
              <a:ext uri="{FF2B5EF4-FFF2-40B4-BE49-F238E27FC236}">
                <a16:creationId xmlns:a16="http://schemas.microsoft.com/office/drawing/2014/main" id="{00000000-0008-0000-0200-000065000000}"/>
              </a:ext>
            </a:extLst>
          </p:cNvPr>
          <p:cNvCxnSpPr/>
          <p:nvPr/>
        </p:nvCxnSpPr>
        <p:spPr>
          <a:xfrm flipH="1">
            <a:off x="4323220" y="3669954"/>
            <a:ext cx="262678" cy="1279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テキスト ボックス 99">
            <a:extLst>
              <a:ext uri="{FF2B5EF4-FFF2-40B4-BE49-F238E27FC236}">
                <a16:creationId xmlns:a16="http://schemas.microsoft.com/office/drawing/2014/main" id="{00000000-0008-0000-0200-000064000000}"/>
              </a:ext>
            </a:extLst>
          </p:cNvPr>
          <p:cNvSpPr txBox="1"/>
          <p:nvPr/>
        </p:nvSpPr>
        <p:spPr>
          <a:xfrm>
            <a:off x="3309396" y="3393947"/>
            <a:ext cx="999735" cy="3636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⑮</a:t>
            </a:r>
            <a:r>
              <a:rPr kumimoji="1" lang="ja-JP" altLang="en-US" sz="1100" dirty="0"/>
              <a:t>木製</a:t>
            </a:r>
            <a:endParaRPr kumimoji="1" lang="en-US" altLang="ja-JP" sz="1100" dirty="0"/>
          </a:p>
          <a:p>
            <a:r>
              <a:rPr kumimoji="1" lang="ja-JP" altLang="en-US" sz="1100" dirty="0"/>
              <a:t>キャビネット</a:t>
            </a:r>
          </a:p>
        </p:txBody>
      </p:sp>
      <p:sp>
        <p:nvSpPr>
          <p:cNvPr id="149" name="楕円 148">
            <a:extLst>
              <a:ext uri="{FF2B5EF4-FFF2-40B4-BE49-F238E27FC236}">
                <a16:creationId xmlns:a16="http://schemas.microsoft.com/office/drawing/2014/main" id="{CEE6D21E-92DF-4DA8-9D40-1C511FDBABB8}"/>
              </a:ext>
            </a:extLst>
          </p:cNvPr>
          <p:cNvSpPr/>
          <p:nvPr/>
        </p:nvSpPr>
        <p:spPr>
          <a:xfrm rot="5400000">
            <a:off x="386681" y="1744178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50" name="楕円 149">
            <a:extLst>
              <a:ext uri="{FF2B5EF4-FFF2-40B4-BE49-F238E27FC236}">
                <a16:creationId xmlns:a16="http://schemas.microsoft.com/office/drawing/2014/main" id="{CEE6D21E-92DF-4DA8-9D40-1C511FDBABB8}"/>
              </a:ext>
            </a:extLst>
          </p:cNvPr>
          <p:cNvSpPr/>
          <p:nvPr/>
        </p:nvSpPr>
        <p:spPr>
          <a:xfrm rot="5400000">
            <a:off x="393827" y="2517626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51" name="直線コネクタ 150">
            <a:extLst>
              <a:ext uri="{FF2B5EF4-FFF2-40B4-BE49-F238E27FC236}">
                <a16:creationId xmlns:a16="http://schemas.microsoft.com/office/drawing/2014/main" id="{A9055EAB-3F01-46B9-97AA-702FCE1999AF}"/>
              </a:ext>
            </a:extLst>
          </p:cNvPr>
          <p:cNvCxnSpPr>
            <a:cxnSpLocks/>
            <a:endCxn id="154" idx="1"/>
          </p:cNvCxnSpPr>
          <p:nvPr/>
        </p:nvCxnSpPr>
        <p:spPr>
          <a:xfrm>
            <a:off x="600628" y="1855187"/>
            <a:ext cx="200779" cy="524704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>
            <a:extLst>
              <a:ext uri="{FF2B5EF4-FFF2-40B4-BE49-F238E27FC236}">
                <a16:creationId xmlns:a16="http://schemas.microsoft.com/office/drawing/2014/main" id="{A9055EAB-3F01-46B9-97AA-702FCE1999AF}"/>
              </a:ext>
            </a:extLst>
          </p:cNvPr>
          <p:cNvCxnSpPr>
            <a:cxnSpLocks/>
            <a:endCxn id="154" idx="1"/>
          </p:cNvCxnSpPr>
          <p:nvPr/>
        </p:nvCxnSpPr>
        <p:spPr>
          <a:xfrm flipV="1">
            <a:off x="610440" y="2379891"/>
            <a:ext cx="190967" cy="275742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テキスト ボックス 44">
            <a:extLst>
              <a:ext uri="{FF2B5EF4-FFF2-40B4-BE49-F238E27FC236}">
                <a16:creationId xmlns:a16="http://schemas.microsoft.com/office/drawing/2014/main" id="{79243C32-5E00-420A-BB56-3AD9777592F8}"/>
              </a:ext>
            </a:extLst>
          </p:cNvPr>
          <p:cNvSpPr txBox="1"/>
          <p:nvPr/>
        </p:nvSpPr>
        <p:spPr>
          <a:xfrm>
            <a:off x="801407" y="2242275"/>
            <a:ext cx="1527915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⑰</a:t>
            </a:r>
            <a:r>
              <a:rPr kumimoji="1" lang="ja-JP" altLang="en-US" sz="1100" dirty="0"/>
              <a:t>パンフレットラック</a:t>
            </a:r>
            <a:r>
              <a:rPr kumimoji="1" lang="en-US" altLang="ja-JP" sz="1100" dirty="0"/>
              <a:t>(</a:t>
            </a:r>
            <a:r>
              <a:rPr kumimoji="1" lang="ja-JP" altLang="en-US" sz="1100" dirty="0"/>
              <a:t>大</a:t>
            </a:r>
            <a:r>
              <a:rPr kumimoji="1" lang="en-US" altLang="ja-JP" sz="1100" dirty="0"/>
              <a:t>)</a:t>
            </a:r>
          </a:p>
          <a:p>
            <a:r>
              <a:rPr kumimoji="1" lang="en-US" altLang="ja-JP" sz="1100" dirty="0"/>
              <a:t>(</a:t>
            </a:r>
            <a:r>
              <a:rPr kumimoji="1" lang="ja-JP" altLang="en-US" sz="1100" dirty="0"/>
              <a:t>ラック上部に配架</a:t>
            </a:r>
            <a:r>
              <a:rPr kumimoji="1" lang="en-US" altLang="ja-JP" sz="1100" dirty="0"/>
              <a:t>)</a:t>
            </a:r>
            <a:endParaRPr kumimoji="1" lang="ja-JP" altLang="en-US" sz="1100" dirty="0"/>
          </a:p>
        </p:txBody>
      </p:sp>
      <p:sp>
        <p:nvSpPr>
          <p:cNvPr id="155" name="楕円 154">
            <a:extLst>
              <a:ext uri="{FF2B5EF4-FFF2-40B4-BE49-F238E27FC236}">
                <a16:creationId xmlns:a16="http://schemas.microsoft.com/office/drawing/2014/main" id="{CEE6D21E-92DF-4DA8-9D40-1C511FDBABB8}"/>
              </a:ext>
            </a:extLst>
          </p:cNvPr>
          <p:cNvSpPr/>
          <p:nvPr/>
        </p:nvSpPr>
        <p:spPr>
          <a:xfrm rot="5400000">
            <a:off x="784855" y="902763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A9055EAB-3F01-46B9-97AA-702FCE1999AF}"/>
              </a:ext>
            </a:extLst>
          </p:cNvPr>
          <p:cNvCxnSpPr>
            <a:cxnSpLocks/>
            <a:stCxn id="155" idx="6"/>
          </p:cNvCxnSpPr>
          <p:nvPr/>
        </p:nvCxnSpPr>
        <p:spPr>
          <a:xfrm>
            <a:off x="892496" y="1119171"/>
            <a:ext cx="429088" cy="317633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テキスト ボックス 44">
            <a:extLst>
              <a:ext uri="{FF2B5EF4-FFF2-40B4-BE49-F238E27FC236}">
                <a16:creationId xmlns:a16="http://schemas.microsoft.com/office/drawing/2014/main" id="{79243C32-5E00-420A-BB56-3AD9777592F8}"/>
              </a:ext>
            </a:extLst>
          </p:cNvPr>
          <p:cNvSpPr txBox="1"/>
          <p:nvPr/>
        </p:nvSpPr>
        <p:spPr>
          <a:xfrm>
            <a:off x="732139" y="1378522"/>
            <a:ext cx="1527915" cy="2752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⑯</a:t>
            </a:r>
            <a:r>
              <a:rPr kumimoji="1" lang="ja-JP" altLang="en-US" sz="1100" dirty="0"/>
              <a:t>パンフレットラック</a:t>
            </a:r>
            <a:r>
              <a:rPr kumimoji="1" lang="en-US" altLang="ja-JP" sz="1100" dirty="0"/>
              <a:t>(</a:t>
            </a:r>
            <a:r>
              <a:rPr kumimoji="1" lang="ja-JP" altLang="en-US" sz="1100" dirty="0"/>
              <a:t>小</a:t>
            </a:r>
            <a:r>
              <a:rPr kumimoji="1" lang="en-US" altLang="ja-JP" sz="1100" dirty="0"/>
              <a:t>)</a:t>
            </a:r>
          </a:p>
          <a:p>
            <a:r>
              <a:rPr kumimoji="1" lang="en-US" altLang="ja-JP" dirty="0"/>
              <a:t>(</a:t>
            </a:r>
            <a:r>
              <a:rPr kumimoji="1" lang="ja-JP" altLang="en-US" dirty="0"/>
              <a:t>ラック上部に配架</a:t>
            </a:r>
            <a:r>
              <a:rPr kumimoji="1" lang="en-US" altLang="ja-JP" dirty="0"/>
              <a:t>)</a:t>
            </a:r>
            <a:endParaRPr kumimoji="1" lang="ja-JP" altLang="en-US" sz="1100" dirty="0"/>
          </a:p>
        </p:txBody>
      </p:sp>
      <p:sp>
        <p:nvSpPr>
          <p:cNvPr id="169" name="楕円 168">
            <a:extLst>
              <a:ext uri="{FF2B5EF4-FFF2-40B4-BE49-F238E27FC236}">
                <a16:creationId xmlns:a16="http://schemas.microsoft.com/office/drawing/2014/main" id="{F7A275AD-4366-4C4D-8651-7401FD10B392}"/>
              </a:ext>
            </a:extLst>
          </p:cNvPr>
          <p:cNvSpPr/>
          <p:nvPr/>
        </p:nvSpPr>
        <p:spPr>
          <a:xfrm rot="5400000">
            <a:off x="2323311" y="819654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70" name="楕円 169">
            <a:extLst>
              <a:ext uri="{FF2B5EF4-FFF2-40B4-BE49-F238E27FC236}">
                <a16:creationId xmlns:a16="http://schemas.microsoft.com/office/drawing/2014/main" id="{F7A275AD-4366-4C4D-8651-7401FD10B392}"/>
              </a:ext>
            </a:extLst>
          </p:cNvPr>
          <p:cNvSpPr/>
          <p:nvPr/>
        </p:nvSpPr>
        <p:spPr>
          <a:xfrm rot="5400000">
            <a:off x="2799626" y="819654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71" name="楕円 170">
            <a:extLst>
              <a:ext uri="{FF2B5EF4-FFF2-40B4-BE49-F238E27FC236}">
                <a16:creationId xmlns:a16="http://schemas.microsoft.com/office/drawing/2014/main" id="{F7A275AD-4366-4C4D-8651-7401FD10B392}"/>
              </a:ext>
            </a:extLst>
          </p:cNvPr>
          <p:cNvSpPr/>
          <p:nvPr/>
        </p:nvSpPr>
        <p:spPr>
          <a:xfrm rot="5400000">
            <a:off x="3532038" y="819654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72" name="楕円 171">
            <a:extLst>
              <a:ext uri="{FF2B5EF4-FFF2-40B4-BE49-F238E27FC236}">
                <a16:creationId xmlns:a16="http://schemas.microsoft.com/office/drawing/2014/main" id="{F7A275AD-4366-4C4D-8651-7401FD10B392}"/>
              </a:ext>
            </a:extLst>
          </p:cNvPr>
          <p:cNvSpPr/>
          <p:nvPr/>
        </p:nvSpPr>
        <p:spPr>
          <a:xfrm rot="5400000">
            <a:off x="3943120" y="819654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173" name="楕円 172">
            <a:extLst>
              <a:ext uri="{FF2B5EF4-FFF2-40B4-BE49-F238E27FC236}">
                <a16:creationId xmlns:a16="http://schemas.microsoft.com/office/drawing/2014/main" id="{F7A275AD-4366-4C4D-8651-7401FD10B392}"/>
              </a:ext>
            </a:extLst>
          </p:cNvPr>
          <p:cNvSpPr/>
          <p:nvPr/>
        </p:nvSpPr>
        <p:spPr>
          <a:xfrm rot="5400000">
            <a:off x="4618334" y="819654"/>
            <a:ext cx="215283" cy="217533"/>
          </a:xfrm>
          <a:prstGeom prst="ellips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00000000-0008-0000-0200-000031000000}"/>
              </a:ext>
            </a:extLst>
          </p:cNvPr>
          <p:cNvCxnSpPr>
            <a:cxnSpLocks/>
          </p:cNvCxnSpPr>
          <p:nvPr/>
        </p:nvCxnSpPr>
        <p:spPr>
          <a:xfrm flipH="1">
            <a:off x="2904856" y="636732"/>
            <a:ext cx="920364" cy="193122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00000000-0008-0000-0200-000031000000}"/>
              </a:ext>
            </a:extLst>
          </p:cNvPr>
          <p:cNvCxnSpPr>
            <a:cxnSpLocks/>
          </p:cNvCxnSpPr>
          <p:nvPr/>
        </p:nvCxnSpPr>
        <p:spPr>
          <a:xfrm flipH="1">
            <a:off x="3589980" y="647185"/>
            <a:ext cx="229150" cy="181570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00000000-0008-0000-0200-000031000000}"/>
              </a:ext>
            </a:extLst>
          </p:cNvPr>
          <p:cNvCxnSpPr>
            <a:cxnSpLocks/>
          </p:cNvCxnSpPr>
          <p:nvPr/>
        </p:nvCxnSpPr>
        <p:spPr>
          <a:xfrm>
            <a:off x="3826273" y="650660"/>
            <a:ext cx="250117" cy="158995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>
            <a:extLst>
              <a:ext uri="{FF2B5EF4-FFF2-40B4-BE49-F238E27FC236}">
                <a16:creationId xmlns:a16="http://schemas.microsoft.com/office/drawing/2014/main" id="{00000000-0008-0000-0200-000031000000}"/>
              </a:ext>
            </a:extLst>
          </p:cNvPr>
          <p:cNvCxnSpPr>
            <a:cxnSpLocks/>
          </p:cNvCxnSpPr>
          <p:nvPr/>
        </p:nvCxnSpPr>
        <p:spPr>
          <a:xfrm>
            <a:off x="3826273" y="650660"/>
            <a:ext cx="864204" cy="165392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テキスト ボックス 44">
            <a:extLst>
              <a:ext uri="{FF2B5EF4-FFF2-40B4-BE49-F238E27FC236}">
                <a16:creationId xmlns:a16="http://schemas.microsoft.com/office/drawing/2014/main" id="{5E7143C3-16BD-481A-AC55-D5A542FBBA33}"/>
              </a:ext>
            </a:extLst>
          </p:cNvPr>
          <p:cNvSpPr txBox="1"/>
          <p:nvPr/>
        </p:nvSpPr>
        <p:spPr>
          <a:xfrm>
            <a:off x="3126201" y="306924"/>
            <a:ext cx="1471979" cy="2224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⑱</a:t>
            </a:r>
            <a:r>
              <a:rPr kumimoji="1" lang="ja-JP" altLang="en-US" dirty="0"/>
              <a:t>ポスターフレーム</a:t>
            </a:r>
            <a:r>
              <a:rPr kumimoji="1" lang="en-US" altLang="ja-JP" dirty="0"/>
              <a:t>(</a:t>
            </a:r>
            <a:r>
              <a:rPr kumimoji="1" lang="ja-JP" altLang="en-US" dirty="0"/>
              <a:t>小</a:t>
            </a:r>
            <a:r>
              <a:rPr kumimoji="1" lang="en-US" altLang="ja-JP" dirty="0"/>
              <a:t>)</a:t>
            </a:r>
            <a:endParaRPr kumimoji="1" lang="ja-JP" altLang="en-US" sz="1100" dirty="0"/>
          </a:p>
        </p:txBody>
      </p:sp>
      <p:cxnSp>
        <p:nvCxnSpPr>
          <p:cNvPr id="185" name="直線コネクタ 184">
            <a:extLst>
              <a:ext uri="{FF2B5EF4-FFF2-40B4-BE49-F238E27FC236}">
                <a16:creationId xmlns:a16="http://schemas.microsoft.com/office/drawing/2014/main" id="{00000000-0008-0000-0200-000031000000}"/>
              </a:ext>
            </a:extLst>
          </p:cNvPr>
          <p:cNvCxnSpPr>
            <a:cxnSpLocks/>
          </p:cNvCxnSpPr>
          <p:nvPr/>
        </p:nvCxnSpPr>
        <p:spPr>
          <a:xfrm>
            <a:off x="2298735" y="663018"/>
            <a:ext cx="132917" cy="158930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テキスト ボックス 44">
            <a:extLst>
              <a:ext uri="{FF2B5EF4-FFF2-40B4-BE49-F238E27FC236}">
                <a16:creationId xmlns:a16="http://schemas.microsoft.com/office/drawing/2014/main" id="{5E7143C3-16BD-481A-AC55-D5A542FBBA33}"/>
              </a:ext>
            </a:extLst>
          </p:cNvPr>
          <p:cNvSpPr txBox="1"/>
          <p:nvPr/>
        </p:nvSpPr>
        <p:spPr>
          <a:xfrm>
            <a:off x="1257325" y="348344"/>
            <a:ext cx="1471979" cy="22245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800" b="1" dirty="0">
                <a:solidFill>
                  <a:srgbClr val="FF0000"/>
                </a:solidFill>
              </a:rPr>
              <a:t>⑲</a:t>
            </a:r>
            <a:r>
              <a:rPr kumimoji="1" lang="ja-JP" altLang="en-US" dirty="0"/>
              <a:t>ポスターフレーム</a:t>
            </a:r>
            <a:r>
              <a:rPr kumimoji="1" lang="en-US" altLang="ja-JP" dirty="0"/>
              <a:t>(</a:t>
            </a:r>
            <a:r>
              <a:rPr kumimoji="1" lang="ja-JP" altLang="en-US" dirty="0"/>
              <a:t>大</a:t>
            </a:r>
            <a:r>
              <a:rPr kumimoji="1" lang="en-US" altLang="ja-JP" dirty="0"/>
              <a:t>)</a:t>
            </a:r>
            <a:endParaRPr kumimoji="1" lang="ja-JP" altLang="en-US" sz="11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12456" y="153137"/>
            <a:ext cx="11031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仕様書　別紙</a:t>
            </a:r>
            <a:r>
              <a:rPr kumimoji="1" lang="en-US" altLang="ja-JP" sz="1100" dirty="0"/>
              <a:t>3</a:t>
            </a:r>
            <a:endParaRPr kumimoji="1" lang="ja-JP" altLang="en-US" sz="1100" dirty="0"/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EB64FF7F-C110-4A1D-81EC-1A49684D5962}"/>
              </a:ext>
            </a:extLst>
          </p:cNvPr>
          <p:cNvSpPr txBox="1"/>
          <p:nvPr/>
        </p:nvSpPr>
        <p:spPr>
          <a:xfrm>
            <a:off x="468872" y="8816661"/>
            <a:ext cx="4210548" cy="288147"/>
          </a:xfrm>
          <a:prstGeom prst="rect">
            <a:avLst/>
          </a:prstGeom>
          <a:noFill/>
        </p:spPr>
        <p:txBody>
          <a:bodyPr wrap="square" lIns="0" tIns="36000" rIns="0" bIns="36000" rtlCol="0">
            <a:spAutoFit/>
          </a:bodyPr>
          <a:lstStyle/>
          <a:p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番号に対応したリストは裏面のとおり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669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D4641161-10EA-49F8-8AD3-3F06C0FAD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573710"/>
              </p:ext>
            </p:extLst>
          </p:nvPr>
        </p:nvGraphicFramePr>
        <p:xfrm>
          <a:off x="393700" y="558800"/>
          <a:ext cx="5930899" cy="8362956"/>
        </p:xfrm>
        <a:graphic>
          <a:graphicData uri="http://schemas.openxmlformats.org/drawingml/2006/table">
            <a:tbl>
              <a:tblPr/>
              <a:tblGrid>
                <a:gridCol w="339640">
                  <a:extLst>
                    <a:ext uri="{9D8B030D-6E8A-4147-A177-3AD203B41FA5}">
                      <a16:colId xmlns:a16="http://schemas.microsoft.com/office/drawing/2014/main" val="3657935421"/>
                    </a:ext>
                  </a:extLst>
                </a:gridCol>
                <a:gridCol w="2059747">
                  <a:extLst>
                    <a:ext uri="{9D8B030D-6E8A-4147-A177-3AD203B41FA5}">
                      <a16:colId xmlns:a16="http://schemas.microsoft.com/office/drawing/2014/main" val="368839855"/>
                    </a:ext>
                  </a:extLst>
                </a:gridCol>
                <a:gridCol w="2596594">
                  <a:extLst>
                    <a:ext uri="{9D8B030D-6E8A-4147-A177-3AD203B41FA5}">
                      <a16:colId xmlns:a16="http://schemas.microsoft.com/office/drawing/2014/main" val="555316830"/>
                    </a:ext>
                  </a:extLst>
                </a:gridCol>
                <a:gridCol w="467459">
                  <a:extLst>
                    <a:ext uri="{9D8B030D-6E8A-4147-A177-3AD203B41FA5}">
                      <a16:colId xmlns:a16="http://schemas.microsoft.com/office/drawing/2014/main" val="936811310"/>
                    </a:ext>
                  </a:extLst>
                </a:gridCol>
                <a:gridCol w="467459">
                  <a:extLst>
                    <a:ext uri="{9D8B030D-6E8A-4147-A177-3AD203B41FA5}">
                      <a16:colId xmlns:a16="http://schemas.microsoft.com/office/drawing/2014/main" val="454906386"/>
                    </a:ext>
                  </a:extLst>
                </a:gridCol>
              </a:tblGrid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No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主な貸借備品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数量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単位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815286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スロープ（出入口）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W950×D900×H150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以下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931168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②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ダイヤル式キーボックス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個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850035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③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スチールマガジンラック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W900×D450×H1,050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854305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④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小テーブル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W1,200×D400×H700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664616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⑤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大テーブル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W1,800×D450×H700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105402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⑥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スチール整理棚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W527×D400×H700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998076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⑦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ロッカー（４人用）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W900×D515×H1,790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107844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⑧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スチールキャビネット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W880×D515×H1,790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210833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⑨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円卓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直径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1,200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640934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⑩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マガジンラック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710363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⑪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仕切りカーテン＋レール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足元が視認できるものとする。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組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670547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⑫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灯油ストーブ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600571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⑬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木製ラック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小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W300×D300×H600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841532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⑭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木製ラック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W300×D300×H1200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03949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⑮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木製キャビネット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W400×D360×H360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9153041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⑯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パンフレットラック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小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W530×D50×H320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22173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パンフレットラック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W550×D80×H410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672345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⑱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ポスターフレーム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小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W740×H1,040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362283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⑲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ポスターフレーム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W850×H1,200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495545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⑳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固定電話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448926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㉑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ノートパソコン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466085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㉒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プリンタ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782005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㉓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タブレット端末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838981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㉔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防犯カメラ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609189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㉕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無線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LAN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ルーター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7719590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㉖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扇風機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844173"/>
                  </a:ext>
                </a:extLst>
              </a:tr>
              <a:tr h="2986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㉗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掃除機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台</a:t>
                      </a:r>
                    </a:p>
                  </a:txBody>
                  <a:tcPr marL="8978" marR="8978" marT="89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16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020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413</Words>
  <Application>Microsoft Office PowerPoint</Application>
  <PresentationFormat>A4 210 x 297 mm</PresentationFormat>
  <Paragraphs>192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092.山下　憲史</dc:creator>
  <cp:lastModifiedBy>小野 風太</cp:lastModifiedBy>
  <cp:revision>17</cp:revision>
  <dcterms:created xsi:type="dcterms:W3CDTF">2019-03-04T01:26:46Z</dcterms:created>
  <dcterms:modified xsi:type="dcterms:W3CDTF">2023-02-21T05:54:29Z</dcterms:modified>
</cp:coreProperties>
</file>