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906000"/>
  <p:notesSz cx="6807200" cy="99393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FEA7B10-54B8-404C-B7A3-196242444CEB}">
  <a:tblStyle styleId="{8FEA7B10-54B8-404C-B7A3-196242444CE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4750" y="745425"/>
            <a:ext cx="4538350" cy="3727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0700" y="4721175"/>
            <a:ext cx="5445750" cy="4472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0700" y="4721175"/>
            <a:ext cx="5445750" cy="447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4750" y="745425"/>
            <a:ext cx="4538350" cy="3727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idx="1" type="body"/>
          </p:nvPr>
        </p:nvSpPr>
        <p:spPr>
          <a:xfrm>
            <a:off x="7989900" y="2492988"/>
            <a:ext cx="1862831" cy="432061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"/>
              <a:buChar char="•"/>
            </a:pPr>
            <a:r>
              <a:rPr lang="ja-JP" sz="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事業の内容がわかるイメージ図、写真等を貼付してください。</a:t>
            </a:r>
            <a:endParaRPr sz="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800"/>
              <a:buChar char="•"/>
            </a:pPr>
            <a:r>
              <a:rPr lang="ja-JP" sz="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これらの図や写真はホームページ等で使用する可能性があるため、公開可能なものを貼付するようにしてください。</a:t>
            </a:r>
            <a:endParaRPr sz="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8683075" y="185319"/>
            <a:ext cx="118812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800" u="none" cap="none" strike="noStrike">
                <a:solidFill>
                  <a:schemeClr val="accent3"/>
                </a:solidFill>
                <a:latin typeface="MS Gothic"/>
                <a:ea typeface="MS Gothic"/>
                <a:cs typeface="MS Gothic"/>
                <a:sym typeface="MS Gothic"/>
              </a:rPr>
              <a:t>（様式２_概要資料）</a:t>
            </a:r>
            <a:endParaRPr b="0" i="0" sz="800" u="none" cap="none" strike="noStrike">
              <a:solidFill>
                <a:schemeClr val="accent3"/>
              </a:solidFill>
              <a:latin typeface="MS Gothic"/>
              <a:ea typeface="MS Gothic"/>
              <a:cs typeface="MS Gothic"/>
              <a:sym typeface="MS Gothic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34791" y="540207"/>
            <a:ext cx="825624" cy="34573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事業名</a:t>
            </a:r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-1" y="925456"/>
            <a:ext cx="9906001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graphicFrame>
        <p:nvGraphicFramePr>
          <p:cNvPr id="88" name="Google Shape;88;p13"/>
          <p:cNvGraphicFramePr/>
          <p:nvPr/>
        </p:nvGraphicFramePr>
        <p:xfrm>
          <a:off x="53266" y="9709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{8FEA7B10-54B8-404C-B7A3-196242444CEB}</a:tableStyleId>
              </a:tblPr>
              <a:tblGrid>
                <a:gridCol w="1495575"/>
                <a:gridCol w="1281925"/>
                <a:gridCol w="1147900"/>
                <a:gridCol w="1495850"/>
                <a:gridCol w="2462125"/>
              </a:tblGrid>
              <a:tr h="834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事業の目的・概要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834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造成・実施する</a:t>
                      </a:r>
                      <a:endParaRPr b="1"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観光コンテンツ</a:t>
                      </a:r>
                      <a:endParaRPr b="1"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の具体的内容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834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ターゲット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プロモーションの内容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556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経済効果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8346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事業計画</a:t>
                      </a:r>
                      <a:endParaRPr b="1"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ja-JP" sz="8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※最低でも補助年度を含めて３年分の計画を記載してください。</a:t>
                      </a:r>
                      <a:endParaRPr b="0" sz="1000" u="none" cap="none" strike="noStrike">
                        <a:solidFill>
                          <a:srgbClr val="FF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今年度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</a:tr>
              <a:tr h="8346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次年度以降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</a:tr>
              <a:tr h="556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事業目標（指標等）</a:t>
                      </a:r>
                      <a:endParaRPr b="1"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556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アピールポイント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89" name="Google Shape;89;p13"/>
          <p:cNvGraphicFramePr/>
          <p:nvPr/>
        </p:nvGraphicFramePr>
        <p:xfrm>
          <a:off x="7979542" y="9709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{8FEA7B10-54B8-404C-B7A3-196242444CEB}</a:tableStyleId>
              </a:tblPr>
              <a:tblGrid>
                <a:gridCol w="1490275"/>
                <a:gridCol w="382925"/>
              </a:tblGrid>
              <a:tr h="360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ja-JP" sz="1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事業種別</a:t>
                      </a:r>
                      <a:endParaRPr b="1" sz="10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3601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ja-JP" sz="1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新規事業</a:t>
                      </a:r>
                      <a:endParaRPr b="0" sz="1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E2F3"/>
                    </a:solidFill>
                  </a:tcPr>
                </a:tc>
              </a:tr>
              <a:tr h="3601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ja-JP" sz="1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既存事業の</a:t>
                      </a:r>
                      <a:endParaRPr b="0" sz="1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ja-JP" sz="1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レベルアップ事業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E2F3"/>
                    </a:solidFill>
                  </a:tcPr>
                </a:tc>
              </a:tr>
              <a:tr h="360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0" lang="ja-JP" sz="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※当てはまる類型のボックス</a:t>
                      </a:r>
                      <a:endParaRPr b="0" sz="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0" lang="ja-JP" sz="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に〇を記入</a:t>
                      </a:r>
                      <a:endParaRPr b="1" sz="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90" name="Google Shape;90;p13"/>
          <p:cNvSpPr txBox="1"/>
          <p:nvPr/>
        </p:nvSpPr>
        <p:spPr>
          <a:xfrm>
            <a:off x="7603704" y="540886"/>
            <a:ext cx="2267499" cy="34505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総事業費　　：○○,○○○千円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補助対象経費：○○,○○○千円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補助見込額　：　○,○○○千円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5531216" y="600831"/>
            <a:ext cx="1988598" cy="246221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（実施主体名）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888886" y="540886"/>
            <a:ext cx="6667875" cy="345735"/>
          </a:xfrm>
          <a:prstGeom prst="rect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