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sldIdLst>
    <p:sldId id="268" r:id="rId2"/>
    <p:sldId id="270" r:id="rId3"/>
  </p:sldIdLst>
  <p:sldSz cx="6858000" cy="9144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CCCC"/>
    <a:srgbClr val="FF7C80"/>
    <a:srgbClr val="A50021"/>
    <a:srgbClr val="FF5357"/>
    <a:srgbClr val="FFFF00"/>
    <a:srgbClr val="D6E9AB"/>
    <a:srgbClr val="BFDD7D"/>
    <a:srgbClr val="FFF1DD"/>
    <a:srgbClr val="ACD3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6" d="100"/>
          <a:sy n="96" d="100"/>
        </p:scale>
        <p:origin x="2706"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8FFECE6-D8BA-4B80-9E51-68C7828F01C9}"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E9C6F8-0168-4468-99D6-5160C345DE80}" type="slidenum">
              <a:rPr kumimoji="1" lang="ja-JP" altLang="en-US" smtClean="0"/>
              <a:t>‹#›</a:t>
            </a:fld>
            <a:endParaRPr kumimoji="1" lang="ja-JP" altLang="en-US"/>
          </a:p>
        </p:txBody>
      </p:sp>
    </p:spTree>
    <p:extLst>
      <p:ext uri="{BB962C8B-B14F-4D97-AF65-F5344CB8AC3E}">
        <p14:creationId xmlns:p14="http://schemas.microsoft.com/office/powerpoint/2010/main" val="1608861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8FFECE6-D8BA-4B80-9E51-68C7828F01C9}"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E9C6F8-0168-4468-99D6-5160C345DE80}" type="slidenum">
              <a:rPr kumimoji="1" lang="ja-JP" altLang="en-US" smtClean="0"/>
              <a:t>‹#›</a:t>
            </a:fld>
            <a:endParaRPr kumimoji="1" lang="ja-JP" altLang="en-US"/>
          </a:p>
        </p:txBody>
      </p:sp>
    </p:spTree>
    <p:extLst>
      <p:ext uri="{BB962C8B-B14F-4D97-AF65-F5344CB8AC3E}">
        <p14:creationId xmlns:p14="http://schemas.microsoft.com/office/powerpoint/2010/main" val="1327926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8FFECE6-D8BA-4B80-9E51-68C7828F01C9}"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E9C6F8-0168-4468-99D6-5160C345DE80}" type="slidenum">
              <a:rPr kumimoji="1" lang="ja-JP" altLang="en-US" smtClean="0"/>
              <a:t>‹#›</a:t>
            </a:fld>
            <a:endParaRPr kumimoji="1" lang="ja-JP" altLang="en-US"/>
          </a:p>
        </p:txBody>
      </p:sp>
    </p:spTree>
    <p:extLst>
      <p:ext uri="{BB962C8B-B14F-4D97-AF65-F5344CB8AC3E}">
        <p14:creationId xmlns:p14="http://schemas.microsoft.com/office/powerpoint/2010/main" val="3022282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8FFECE6-D8BA-4B80-9E51-68C7828F01C9}"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E9C6F8-0168-4468-99D6-5160C345DE80}" type="slidenum">
              <a:rPr kumimoji="1" lang="ja-JP" altLang="en-US" smtClean="0"/>
              <a:t>‹#›</a:t>
            </a:fld>
            <a:endParaRPr kumimoji="1" lang="ja-JP" altLang="en-US"/>
          </a:p>
        </p:txBody>
      </p:sp>
    </p:spTree>
    <p:extLst>
      <p:ext uri="{BB962C8B-B14F-4D97-AF65-F5344CB8AC3E}">
        <p14:creationId xmlns:p14="http://schemas.microsoft.com/office/powerpoint/2010/main" val="3106264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8FFECE6-D8BA-4B80-9E51-68C7828F01C9}"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E9C6F8-0168-4468-99D6-5160C345DE80}" type="slidenum">
              <a:rPr kumimoji="1" lang="ja-JP" altLang="en-US" smtClean="0"/>
              <a:t>‹#›</a:t>
            </a:fld>
            <a:endParaRPr kumimoji="1" lang="ja-JP" altLang="en-US"/>
          </a:p>
        </p:txBody>
      </p:sp>
    </p:spTree>
    <p:extLst>
      <p:ext uri="{BB962C8B-B14F-4D97-AF65-F5344CB8AC3E}">
        <p14:creationId xmlns:p14="http://schemas.microsoft.com/office/powerpoint/2010/main" val="2817568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8FFECE6-D8BA-4B80-9E51-68C7828F01C9}" type="datetimeFigureOut">
              <a:rPr kumimoji="1" lang="ja-JP" altLang="en-US" smtClean="0"/>
              <a:t>2025/3/24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0E9C6F8-0168-4468-99D6-5160C345DE80}" type="slidenum">
              <a:rPr kumimoji="1" lang="ja-JP" altLang="en-US" smtClean="0"/>
              <a:t>‹#›</a:t>
            </a:fld>
            <a:endParaRPr kumimoji="1" lang="ja-JP" altLang="en-US"/>
          </a:p>
        </p:txBody>
      </p:sp>
    </p:spTree>
    <p:extLst>
      <p:ext uri="{BB962C8B-B14F-4D97-AF65-F5344CB8AC3E}">
        <p14:creationId xmlns:p14="http://schemas.microsoft.com/office/powerpoint/2010/main" val="141038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8FFECE6-D8BA-4B80-9E51-68C7828F01C9}" type="datetimeFigureOut">
              <a:rPr kumimoji="1" lang="ja-JP" altLang="en-US" smtClean="0"/>
              <a:t>2025/3/24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0E9C6F8-0168-4468-99D6-5160C345DE80}" type="slidenum">
              <a:rPr kumimoji="1" lang="ja-JP" altLang="en-US" smtClean="0"/>
              <a:t>‹#›</a:t>
            </a:fld>
            <a:endParaRPr kumimoji="1" lang="ja-JP" altLang="en-US"/>
          </a:p>
        </p:txBody>
      </p:sp>
    </p:spTree>
    <p:extLst>
      <p:ext uri="{BB962C8B-B14F-4D97-AF65-F5344CB8AC3E}">
        <p14:creationId xmlns:p14="http://schemas.microsoft.com/office/powerpoint/2010/main" val="365191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8FFECE6-D8BA-4B80-9E51-68C7828F01C9}" type="datetimeFigureOut">
              <a:rPr kumimoji="1" lang="ja-JP" altLang="en-US" smtClean="0"/>
              <a:t>2025/3/24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0E9C6F8-0168-4468-99D6-5160C345DE80}" type="slidenum">
              <a:rPr kumimoji="1" lang="ja-JP" altLang="en-US" smtClean="0"/>
              <a:t>‹#›</a:t>
            </a:fld>
            <a:endParaRPr kumimoji="1" lang="ja-JP" altLang="en-US"/>
          </a:p>
        </p:txBody>
      </p:sp>
    </p:spTree>
    <p:extLst>
      <p:ext uri="{BB962C8B-B14F-4D97-AF65-F5344CB8AC3E}">
        <p14:creationId xmlns:p14="http://schemas.microsoft.com/office/powerpoint/2010/main" val="838710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FFECE6-D8BA-4B80-9E51-68C7828F01C9}" type="datetimeFigureOut">
              <a:rPr kumimoji="1" lang="ja-JP" altLang="en-US" smtClean="0"/>
              <a:t>2025/3/24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0E9C6F8-0168-4468-99D6-5160C345DE80}" type="slidenum">
              <a:rPr kumimoji="1" lang="ja-JP" altLang="en-US" smtClean="0"/>
              <a:t>‹#›</a:t>
            </a:fld>
            <a:endParaRPr kumimoji="1" lang="ja-JP" altLang="en-US"/>
          </a:p>
        </p:txBody>
      </p:sp>
    </p:spTree>
    <p:extLst>
      <p:ext uri="{BB962C8B-B14F-4D97-AF65-F5344CB8AC3E}">
        <p14:creationId xmlns:p14="http://schemas.microsoft.com/office/powerpoint/2010/main" val="1174718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8FFECE6-D8BA-4B80-9E51-68C7828F01C9}" type="datetimeFigureOut">
              <a:rPr kumimoji="1" lang="ja-JP" altLang="en-US" smtClean="0"/>
              <a:t>2025/3/24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0E9C6F8-0168-4468-99D6-5160C345DE80}" type="slidenum">
              <a:rPr kumimoji="1" lang="ja-JP" altLang="en-US" smtClean="0"/>
              <a:t>‹#›</a:t>
            </a:fld>
            <a:endParaRPr kumimoji="1" lang="ja-JP" altLang="en-US"/>
          </a:p>
        </p:txBody>
      </p:sp>
    </p:spTree>
    <p:extLst>
      <p:ext uri="{BB962C8B-B14F-4D97-AF65-F5344CB8AC3E}">
        <p14:creationId xmlns:p14="http://schemas.microsoft.com/office/powerpoint/2010/main" val="317073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8FFECE6-D8BA-4B80-9E51-68C7828F01C9}" type="datetimeFigureOut">
              <a:rPr kumimoji="1" lang="ja-JP" altLang="en-US" smtClean="0"/>
              <a:t>2025/3/24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0E9C6F8-0168-4468-99D6-5160C345DE80}" type="slidenum">
              <a:rPr kumimoji="1" lang="ja-JP" altLang="en-US" smtClean="0"/>
              <a:t>‹#›</a:t>
            </a:fld>
            <a:endParaRPr kumimoji="1" lang="ja-JP" altLang="en-US"/>
          </a:p>
        </p:txBody>
      </p:sp>
    </p:spTree>
    <p:extLst>
      <p:ext uri="{BB962C8B-B14F-4D97-AF65-F5344CB8AC3E}">
        <p14:creationId xmlns:p14="http://schemas.microsoft.com/office/powerpoint/2010/main" val="4267809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88FFECE6-D8BA-4B80-9E51-68C7828F01C9}" type="datetimeFigureOut">
              <a:rPr kumimoji="1" lang="ja-JP" altLang="en-US" smtClean="0"/>
              <a:t>2025/3/24</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A0E9C6F8-0168-4468-99D6-5160C345DE80}" type="slidenum">
              <a:rPr kumimoji="1" lang="ja-JP" altLang="en-US" smtClean="0"/>
              <a:t>‹#›</a:t>
            </a:fld>
            <a:endParaRPr kumimoji="1" lang="ja-JP" altLang="en-US"/>
          </a:p>
        </p:txBody>
      </p:sp>
    </p:spTree>
    <p:extLst>
      <p:ext uri="{BB962C8B-B14F-4D97-AF65-F5344CB8AC3E}">
        <p14:creationId xmlns:p14="http://schemas.microsoft.com/office/powerpoint/2010/main" val="10044683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3.png"/><Relationship Id="rId11" Type="http://schemas.microsoft.com/office/2007/relationships/hdphoto" Target="../media/hdphoto5.wdp"/><Relationship Id="rId5" Type="http://schemas.microsoft.com/office/2007/relationships/hdphoto" Target="../media/hdphoto2.wdp"/><Relationship Id="rId10" Type="http://schemas.openxmlformats.org/officeDocument/2006/relationships/image" Target="../media/image5.png"/><Relationship Id="rId4" Type="http://schemas.openxmlformats.org/officeDocument/2006/relationships/image" Target="../media/image2.png"/><Relationship Id="rId9" Type="http://schemas.microsoft.com/office/2007/relationships/hdphoto" Target="../media/hdphoto4.wdp"/></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6FDDD2-EB06-81F9-FC45-46EEF70892D4}"/>
              </a:ext>
            </a:extLst>
          </p:cNvPr>
          <p:cNvSpPr>
            <a:spLocks noGrp="1"/>
          </p:cNvSpPr>
          <p:nvPr>
            <p:ph type="title"/>
          </p:nvPr>
        </p:nvSpPr>
        <p:spPr>
          <a:xfrm>
            <a:off x="0" y="0"/>
            <a:ext cx="6858000" cy="1024932"/>
          </a:xfrm>
          <a:solidFill>
            <a:srgbClr val="A50021"/>
          </a:solidFill>
        </p:spPr>
        <p:txBody>
          <a:bodyPr>
            <a:normAutofit fontScale="90000"/>
          </a:bodyPr>
          <a:lstStyle/>
          <a:p>
            <a:pPr algn="ctr">
              <a:defRPr/>
            </a:pPr>
            <a:r>
              <a:rPr lang="en-US" altLang="ja-JP" sz="2000" dirty="0">
                <a:solidFill>
                  <a:schemeClr val="bg1"/>
                </a:solidFill>
                <a:latin typeface="BIZ UDPゴシック" panose="020B0400000000000000" pitchFamily="50" charset="-128"/>
                <a:ea typeface="BIZ UDPゴシック" panose="020B0400000000000000" pitchFamily="50" charset="-128"/>
                <a:cs typeface="Meiryo UI" panose="020B0604030504040204" pitchFamily="50" charset="-128"/>
              </a:rPr>
              <a:t/>
            </a:r>
            <a:br>
              <a:rPr lang="en-US" altLang="ja-JP" sz="2000" dirty="0">
                <a:solidFill>
                  <a:schemeClr val="bg1"/>
                </a:solidFill>
                <a:latin typeface="BIZ UDPゴシック" panose="020B0400000000000000" pitchFamily="50" charset="-128"/>
                <a:ea typeface="BIZ UDPゴシック" panose="020B0400000000000000" pitchFamily="50" charset="-128"/>
                <a:cs typeface="Meiryo UI" panose="020B0604030504040204" pitchFamily="50" charset="-128"/>
              </a:rPr>
            </a:br>
            <a:r>
              <a:rPr lang="ja-JP" altLang="en-US" sz="2800" dirty="0">
                <a:solidFill>
                  <a:schemeClr val="lt1"/>
                </a:solidFill>
                <a:latin typeface="BIZ UDPゴシック" panose="020B0400000000000000" pitchFamily="50" charset="-128"/>
                <a:ea typeface="BIZ UDPゴシック" panose="020B0400000000000000" pitchFamily="50" charset="-128"/>
                <a:cs typeface="Arial"/>
                <a:sym typeface="Arial"/>
              </a:rPr>
              <a:t>北海道電話医療通訳事業</a:t>
            </a:r>
            <a:r>
              <a:rPr lang="ja-JP" altLang="en-US" sz="2700" dirty="0">
                <a:solidFill>
                  <a:schemeClr val="bg1"/>
                </a:solidFill>
                <a:latin typeface="BIZ UDPゴシック" panose="020B0400000000000000" pitchFamily="50" charset="-128"/>
                <a:ea typeface="BIZ UDPゴシック" panose="020B0400000000000000" pitchFamily="50" charset="-128"/>
                <a:cs typeface="Meiryo UI" panose="020B0604030504040204" pitchFamily="50" charset="-128"/>
              </a:rPr>
              <a:t>のご案内</a:t>
            </a:r>
            <a:r>
              <a:rPr lang="en-US" altLang="ja-JP" sz="2000" dirty="0">
                <a:solidFill>
                  <a:schemeClr val="bg1"/>
                </a:solidFill>
                <a:latin typeface="BIZ UDPゴシック" panose="020B0400000000000000" pitchFamily="50" charset="-128"/>
                <a:ea typeface="BIZ UDPゴシック" panose="020B0400000000000000" pitchFamily="50" charset="-128"/>
                <a:cs typeface="Meiryo UI" panose="020B0604030504040204" pitchFamily="50" charset="-128"/>
              </a:rPr>
              <a:t/>
            </a:r>
            <a:br>
              <a:rPr lang="en-US" altLang="ja-JP" sz="2000" dirty="0">
                <a:solidFill>
                  <a:schemeClr val="bg1"/>
                </a:solidFill>
                <a:latin typeface="BIZ UDPゴシック" panose="020B0400000000000000" pitchFamily="50" charset="-128"/>
                <a:ea typeface="BIZ UDPゴシック" panose="020B0400000000000000" pitchFamily="50" charset="-128"/>
                <a:cs typeface="Meiryo UI" panose="020B0604030504040204" pitchFamily="50" charset="-128"/>
              </a:rPr>
            </a:br>
            <a:endParaRPr kumimoji="1" lang="ja-JP" altLang="en-US" sz="2400" dirty="0">
              <a:latin typeface="BIZ UDPゴシック" panose="020B0400000000000000" pitchFamily="50" charset="-128"/>
              <a:ea typeface="BIZ UDPゴシック" panose="020B0400000000000000" pitchFamily="50" charset="-128"/>
            </a:endParaRPr>
          </a:p>
        </p:txBody>
      </p:sp>
      <p:sp>
        <p:nvSpPr>
          <p:cNvPr id="55" name="フローチャート: 結合子 54">
            <a:extLst>
              <a:ext uri="{FF2B5EF4-FFF2-40B4-BE49-F238E27FC236}">
                <a16:creationId xmlns:a16="http://schemas.microsoft.com/office/drawing/2014/main" id="{67D0B315-AA48-7CFF-8B3D-CD2B5DE19B6F}"/>
              </a:ext>
            </a:extLst>
          </p:cNvPr>
          <p:cNvSpPr/>
          <p:nvPr/>
        </p:nvSpPr>
        <p:spPr>
          <a:xfrm>
            <a:off x="83646" y="147501"/>
            <a:ext cx="973777" cy="722544"/>
          </a:xfrm>
          <a:prstGeom prst="flowChartConnector">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latin typeface="BIZ UDPゴシック" panose="020B0400000000000000" pitchFamily="50" charset="-128"/>
                <a:ea typeface="BIZ UDPゴシック" panose="020B0400000000000000" pitchFamily="50" charset="-128"/>
              </a:rPr>
              <a:t>登録</a:t>
            </a:r>
            <a:endParaRPr kumimoji="1" lang="en-US" altLang="ja-JP" sz="1600" b="1" dirty="0">
              <a:latin typeface="BIZ UDPゴシック" panose="020B0400000000000000" pitchFamily="50" charset="-128"/>
              <a:ea typeface="BIZ UDPゴシック" panose="020B0400000000000000" pitchFamily="50" charset="-128"/>
            </a:endParaRPr>
          </a:p>
          <a:p>
            <a:pPr algn="ctr"/>
            <a:r>
              <a:rPr kumimoji="1" lang="ja-JP" altLang="en-US" sz="1600" b="1" dirty="0">
                <a:latin typeface="BIZ UDPゴシック" panose="020B0400000000000000" pitchFamily="50" charset="-128"/>
                <a:ea typeface="BIZ UDPゴシック" panose="020B0400000000000000" pitchFamily="50" charset="-128"/>
              </a:rPr>
              <a:t>不要</a:t>
            </a:r>
            <a:endParaRPr kumimoji="1" lang="en-US" altLang="ja-JP" sz="1000" dirty="0">
              <a:latin typeface="BIZ UDPゴシック" panose="020B0400000000000000" pitchFamily="50" charset="-128"/>
              <a:ea typeface="BIZ UDPゴシック" panose="020B0400000000000000" pitchFamily="50" charset="-128"/>
            </a:endParaRPr>
          </a:p>
          <a:p>
            <a:pPr algn="ctr"/>
            <a:endParaRPr kumimoji="1" lang="en-US" altLang="ja-JP" sz="700" dirty="0">
              <a:latin typeface="BIZ UDPゴシック" panose="020B0400000000000000" pitchFamily="50" charset="-128"/>
              <a:ea typeface="BIZ UDPゴシック" panose="020B0400000000000000" pitchFamily="50" charset="-128"/>
            </a:endParaRPr>
          </a:p>
        </p:txBody>
      </p:sp>
      <p:sp>
        <p:nvSpPr>
          <p:cNvPr id="61" name="テキスト ボックス 60">
            <a:extLst>
              <a:ext uri="{FF2B5EF4-FFF2-40B4-BE49-F238E27FC236}">
                <a16:creationId xmlns:a16="http://schemas.microsoft.com/office/drawing/2014/main" id="{B3428190-FA67-547A-4792-570C82D0E8E4}"/>
              </a:ext>
            </a:extLst>
          </p:cNvPr>
          <p:cNvSpPr txBox="1"/>
          <p:nvPr/>
        </p:nvSpPr>
        <p:spPr>
          <a:xfrm>
            <a:off x="293526" y="1131452"/>
            <a:ext cx="6319774" cy="523220"/>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rtlCol="0">
            <a:spAutoFit/>
          </a:bodyPr>
          <a:lstStyle/>
          <a:p>
            <a:pPr algn="ctr"/>
            <a:r>
              <a:rPr kumimoji="1" lang="ja-JP" altLang="en-US" sz="1400" dirty="0">
                <a:solidFill>
                  <a:schemeClr val="tx1"/>
                </a:solidFill>
                <a:latin typeface="BIZ UDPゴシック" panose="020B0400000000000000" pitchFamily="50" charset="-128"/>
                <a:ea typeface="BIZ UDPゴシック" panose="020B0400000000000000" pitchFamily="50" charset="-128"/>
              </a:rPr>
              <a:t>北海道では、道内医療機関における外国人患者の受入れが</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400" dirty="0">
                <a:solidFill>
                  <a:schemeClr val="tx1"/>
                </a:solidFill>
                <a:latin typeface="BIZ UDPゴシック" panose="020B0400000000000000" pitchFamily="50" charset="-128"/>
                <a:ea typeface="BIZ UDPゴシック" panose="020B0400000000000000" pitchFamily="50" charset="-128"/>
              </a:rPr>
              <a:t>円滑に進むよう、多言語遠隔医療通訳サービスの実証事業を行います</a:t>
            </a:r>
          </a:p>
        </p:txBody>
      </p:sp>
      <p:sp>
        <p:nvSpPr>
          <p:cNvPr id="81" name="テキスト ボックス 80">
            <a:extLst>
              <a:ext uri="{FF2B5EF4-FFF2-40B4-BE49-F238E27FC236}">
                <a16:creationId xmlns:a16="http://schemas.microsoft.com/office/drawing/2014/main" id="{36047D8E-0456-3C72-FD2F-C593CFA79A58}"/>
              </a:ext>
            </a:extLst>
          </p:cNvPr>
          <p:cNvSpPr txBox="1"/>
          <p:nvPr/>
        </p:nvSpPr>
        <p:spPr>
          <a:xfrm>
            <a:off x="35848" y="1724499"/>
            <a:ext cx="6835130" cy="369332"/>
          </a:xfrm>
          <a:prstGeom prst="homePlate">
            <a:avLst/>
          </a:prstGeom>
          <a:solidFill>
            <a:srgbClr val="FF9999"/>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kumimoji="1" lang="ja-JP" altLang="en-US" dirty="0">
                <a:solidFill>
                  <a:schemeClr val="bg1"/>
                </a:solidFill>
                <a:latin typeface="BIZ UDPゴシック" panose="020B0400000000000000" pitchFamily="50" charset="-128"/>
                <a:ea typeface="BIZ UDPゴシック" panose="020B0400000000000000" pitchFamily="50" charset="-128"/>
              </a:rPr>
              <a:t>　医療通訳とは？</a:t>
            </a:r>
          </a:p>
        </p:txBody>
      </p:sp>
      <p:grpSp>
        <p:nvGrpSpPr>
          <p:cNvPr id="5" name="グループ化 4">
            <a:extLst>
              <a:ext uri="{FF2B5EF4-FFF2-40B4-BE49-F238E27FC236}">
                <a16:creationId xmlns:a16="http://schemas.microsoft.com/office/drawing/2014/main" id="{536A1573-6CE7-3F5F-4BC7-0EF9A3C612AD}"/>
              </a:ext>
            </a:extLst>
          </p:cNvPr>
          <p:cNvGrpSpPr/>
          <p:nvPr/>
        </p:nvGrpSpPr>
        <p:grpSpPr>
          <a:xfrm>
            <a:off x="2274936" y="7422420"/>
            <a:ext cx="4755258" cy="1870447"/>
            <a:chOff x="398633" y="1905116"/>
            <a:chExt cx="5788771" cy="2571928"/>
          </a:xfrm>
        </p:grpSpPr>
        <p:sp>
          <p:nvSpPr>
            <p:cNvPr id="37" name="楕円 21">
              <a:extLst>
                <a:ext uri="{FF2B5EF4-FFF2-40B4-BE49-F238E27FC236}">
                  <a16:creationId xmlns:a16="http://schemas.microsoft.com/office/drawing/2014/main" id="{99E0F61C-0353-40F1-B9CD-B0BA1D3D075E}"/>
                </a:ext>
              </a:extLst>
            </p:cNvPr>
            <p:cNvSpPr/>
            <p:nvPr/>
          </p:nvSpPr>
          <p:spPr>
            <a:xfrm rot="8173559">
              <a:off x="2420851" y="2131111"/>
              <a:ext cx="1869866" cy="1806488"/>
            </a:xfrm>
            <a:custGeom>
              <a:avLst/>
              <a:gdLst>
                <a:gd name="connsiteX0" fmla="*/ 0 w 2627453"/>
                <a:gd name="connsiteY0" fmla="*/ 1147665 h 2295329"/>
                <a:gd name="connsiteX1" fmla="*/ 1313727 w 2627453"/>
                <a:gd name="connsiteY1" fmla="*/ 0 h 2295329"/>
                <a:gd name="connsiteX2" fmla="*/ 2627454 w 2627453"/>
                <a:gd name="connsiteY2" fmla="*/ 1147665 h 2295329"/>
                <a:gd name="connsiteX3" fmla="*/ 1313727 w 2627453"/>
                <a:gd name="connsiteY3" fmla="*/ 2295330 h 2295329"/>
                <a:gd name="connsiteX4" fmla="*/ 0 w 2627453"/>
                <a:gd name="connsiteY4" fmla="*/ 1147665 h 2295329"/>
                <a:gd name="connsiteX0" fmla="*/ 21815 w 2649269"/>
                <a:gd name="connsiteY0" fmla="*/ 754126 h 1901791"/>
                <a:gd name="connsiteX1" fmla="*/ 814681 w 2649269"/>
                <a:gd name="connsiteY1" fmla="*/ 0 h 1901791"/>
                <a:gd name="connsiteX2" fmla="*/ 2649269 w 2649269"/>
                <a:gd name="connsiteY2" fmla="*/ 754126 h 1901791"/>
                <a:gd name="connsiteX3" fmla="*/ 1335542 w 2649269"/>
                <a:gd name="connsiteY3" fmla="*/ 1901791 h 1901791"/>
                <a:gd name="connsiteX4" fmla="*/ 21815 w 2649269"/>
                <a:gd name="connsiteY4" fmla="*/ 754126 h 1901791"/>
                <a:gd name="connsiteX0" fmla="*/ 27873 w 2655327"/>
                <a:gd name="connsiteY0" fmla="*/ 754126 h 1577700"/>
                <a:gd name="connsiteX1" fmla="*/ 820739 w 2655327"/>
                <a:gd name="connsiteY1" fmla="*/ 0 h 1577700"/>
                <a:gd name="connsiteX2" fmla="*/ 2655327 w 2655327"/>
                <a:gd name="connsiteY2" fmla="*/ 754126 h 1577700"/>
                <a:gd name="connsiteX3" fmla="*/ 1445772 w 2655327"/>
                <a:gd name="connsiteY3" fmla="*/ 1577700 h 1577700"/>
                <a:gd name="connsiteX4" fmla="*/ 27873 w 2655327"/>
                <a:gd name="connsiteY4" fmla="*/ 754126 h 1577700"/>
                <a:gd name="connsiteX0" fmla="*/ 27873 w 2655327"/>
                <a:gd name="connsiteY0" fmla="*/ 754126 h 1659686"/>
                <a:gd name="connsiteX1" fmla="*/ 820739 w 2655327"/>
                <a:gd name="connsiteY1" fmla="*/ 0 h 1659686"/>
                <a:gd name="connsiteX2" fmla="*/ 2655327 w 2655327"/>
                <a:gd name="connsiteY2" fmla="*/ 754126 h 1659686"/>
                <a:gd name="connsiteX3" fmla="*/ 1445772 w 2655327"/>
                <a:gd name="connsiteY3" fmla="*/ 1577700 h 1659686"/>
                <a:gd name="connsiteX4" fmla="*/ 27873 w 2655327"/>
                <a:gd name="connsiteY4" fmla="*/ 754126 h 1659686"/>
                <a:gd name="connsiteX0" fmla="*/ 18313 w 2645767"/>
                <a:gd name="connsiteY0" fmla="*/ 1170815 h 2081067"/>
                <a:gd name="connsiteX1" fmla="*/ 892202 w 2645767"/>
                <a:gd name="connsiteY1" fmla="*/ 0 h 2081067"/>
                <a:gd name="connsiteX2" fmla="*/ 2645767 w 2645767"/>
                <a:gd name="connsiteY2" fmla="*/ 1170815 h 2081067"/>
                <a:gd name="connsiteX3" fmla="*/ 1436212 w 2645767"/>
                <a:gd name="connsiteY3" fmla="*/ 1994389 h 2081067"/>
                <a:gd name="connsiteX4" fmla="*/ 18313 w 2645767"/>
                <a:gd name="connsiteY4" fmla="*/ 1170815 h 2081067"/>
                <a:gd name="connsiteX0" fmla="*/ 11173 w 2939569"/>
                <a:gd name="connsiteY0" fmla="*/ 1176419 h 2003246"/>
                <a:gd name="connsiteX1" fmla="*/ 885062 w 2939569"/>
                <a:gd name="connsiteY1" fmla="*/ 5604 h 2003246"/>
                <a:gd name="connsiteX2" fmla="*/ 2939569 w 2939569"/>
                <a:gd name="connsiteY2" fmla="*/ 875477 h 2003246"/>
                <a:gd name="connsiteX3" fmla="*/ 1429072 w 2939569"/>
                <a:gd name="connsiteY3" fmla="*/ 1999993 h 2003246"/>
                <a:gd name="connsiteX4" fmla="*/ 11173 w 2939569"/>
                <a:gd name="connsiteY4" fmla="*/ 1176419 h 2003246"/>
                <a:gd name="connsiteX0" fmla="*/ 8332 w 2936728"/>
                <a:gd name="connsiteY0" fmla="*/ 881515 h 1708079"/>
                <a:gd name="connsiteX1" fmla="*/ 940095 w 2936728"/>
                <a:gd name="connsiteY1" fmla="*/ 23217 h 1708079"/>
                <a:gd name="connsiteX2" fmla="*/ 2936728 w 2936728"/>
                <a:gd name="connsiteY2" fmla="*/ 580573 h 1708079"/>
                <a:gd name="connsiteX3" fmla="*/ 1426231 w 2936728"/>
                <a:gd name="connsiteY3" fmla="*/ 1705089 h 1708079"/>
                <a:gd name="connsiteX4" fmla="*/ 8332 w 2936728"/>
                <a:gd name="connsiteY4" fmla="*/ 881515 h 1708079"/>
                <a:gd name="connsiteX0" fmla="*/ 11819 w 2940215"/>
                <a:gd name="connsiteY0" fmla="*/ 1428689 h 2255766"/>
                <a:gd name="connsiteX1" fmla="*/ 874134 w 2940215"/>
                <a:gd name="connsiteY1" fmla="*/ 3231 h 2255766"/>
                <a:gd name="connsiteX2" fmla="*/ 2940215 w 2940215"/>
                <a:gd name="connsiteY2" fmla="*/ 1127747 h 2255766"/>
                <a:gd name="connsiteX3" fmla="*/ 1429718 w 2940215"/>
                <a:gd name="connsiteY3" fmla="*/ 2252263 h 2255766"/>
                <a:gd name="connsiteX4" fmla="*/ 11819 w 2940215"/>
                <a:gd name="connsiteY4" fmla="*/ 1428689 h 2255766"/>
                <a:gd name="connsiteX0" fmla="*/ 9394 w 2937790"/>
                <a:gd name="connsiteY0" fmla="*/ 1774733 h 2602217"/>
                <a:gd name="connsiteX1" fmla="*/ 918008 w 2937790"/>
                <a:gd name="connsiteY1" fmla="*/ 2034 h 2602217"/>
                <a:gd name="connsiteX2" fmla="*/ 2937790 w 2937790"/>
                <a:gd name="connsiteY2" fmla="*/ 1473791 h 2602217"/>
                <a:gd name="connsiteX3" fmla="*/ 1427293 w 2937790"/>
                <a:gd name="connsiteY3" fmla="*/ 2598307 h 2602217"/>
                <a:gd name="connsiteX4" fmla="*/ 9394 w 2937790"/>
                <a:gd name="connsiteY4" fmla="*/ 1774733 h 2602217"/>
                <a:gd name="connsiteX0" fmla="*/ 72670 w 3001066"/>
                <a:gd name="connsiteY0" fmla="*/ 1778162 h 2605646"/>
                <a:gd name="connsiteX1" fmla="*/ 981284 w 3001066"/>
                <a:gd name="connsiteY1" fmla="*/ 5463 h 2605646"/>
                <a:gd name="connsiteX2" fmla="*/ 3001066 w 3001066"/>
                <a:gd name="connsiteY2" fmla="*/ 1477220 h 2605646"/>
                <a:gd name="connsiteX3" fmla="*/ 1490569 w 3001066"/>
                <a:gd name="connsiteY3" fmla="*/ 2601736 h 2605646"/>
                <a:gd name="connsiteX4" fmla="*/ 72670 w 3001066"/>
                <a:gd name="connsiteY4" fmla="*/ 1778162 h 2605646"/>
                <a:gd name="connsiteX0" fmla="*/ 11670 w 3657696"/>
                <a:gd name="connsiteY0" fmla="*/ 1790920 h 2633131"/>
                <a:gd name="connsiteX1" fmla="*/ 920284 w 3657696"/>
                <a:gd name="connsiteY1" fmla="*/ 18221 h 2633131"/>
                <a:gd name="connsiteX2" fmla="*/ 3657696 w 3657696"/>
                <a:gd name="connsiteY2" fmla="*/ 1050140 h 2633131"/>
                <a:gd name="connsiteX3" fmla="*/ 1429569 w 3657696"/>
                <a:gd name="connsiteY3" fmla="*/ 2614494 h 2633131"/>
                <a:gd name="connsiteX4" fmla="*/ 11670 w 3657696"/>
                <a:gd name="connsiteY4" fmla="*/ 1790920 h 2633131"/>
                <a:gd name="connsiteX0" fmla="*/ 11670 w 3708257"/>
                <a:gd name="connsiteY0" fmla="*/ 1790920 h 2633131"/>
                <a:gd name="connsiteX1" fmla="*/ 920284 w 3708257"/>
                <a:gd name="connsiteY1" fmla="*/ 18221 h 2633131"/>
                <a:gd name="connsiteX2" fmla="*/ 3657696 w 3708257"/>
                <a:gd name="connsiteY2" fmla="*/ 1050140 h 2633131"/>
                <a:gd name="connsiteX3" fmla="*/ 1429569 w 3708257"/>
                <a:gd name="connsiteY3" fmla="*/ 2614494 h 2633131"/>
                <a:gd name="connsiteX4" fmla="*/ 11670 w 3708257"/>
                <a:gd name="connsiteY4" fmla="*/ 1790920 h 2633131"/>
                <a:gd name="connsiteX0" fmla="*/ 11670 w 3706600"/>
                <a:gd name="connsiteY0" fmla="*/ 1790920 h 2746704"/>
                <a:gd name="connsiteX1" fmla="*/ 920284 w 3706600"/>
                <a:gd name="connsiteY1" fmla="*/ 18221 h 2746704"/>
                <a:gd name="connsiteX2" fmla="*/ 3657696 w 3706600"/>
                <a:gd name="connsiteY2" fmla="*/ 1050140 h 2746704"/>
                <a:gd name="connsiteX3" fmla="*/ 1429569 w 3706600"/>
                <a:gd name="connsiteY3" fmla="*/ 2614494 h 2746704"/>
                <a:gd name="connsiteX4" fmla="*/ 11670 w 3706600"/>
                <a:gd name="connsiteY4" fmla="*/ 1790920 h 2746704"/>
                <a:gd name="connsiteX0" fmla="*/ 20569 w 3715499"/>
                <a:gd name="connsiteY0" fmla="*/ 1849125 h 2804909"/>
                <a:gd name="connsiteX1" fmla="*/ 929183 w 3715499"/>
                <a:gd name="connsiteY1" fmla="*/ 76426 h 2804909"/>
                <a:gd name="connsiteX2" fmla="*/ 3666595 w 3715499"/>
                <a:gd name="connsiteY2" fmla="*/ 1108345 h 2804909"/>
                <a:gd name="connsiteX3" fmla="*/ 1438468 w 3715499"/>
                <a:gd name="connsiteY3" fmla="*/ 2672699 h 2804909"/>
                <a:gd name="connsiteX4" fmla="*/ 20569 w 3715499"/>
                <a:gd name="connsiteY4" fmla="*/ 1849125 h 2804909"/>
                <a:gd name="connsiteX0" fmla="*/ 32276 w 3727206"/>
                <a:gd name="connsiteY0" fmla="*/ 1783830 h 2739614"/>
                <a:gd name="connsiteX1" fmla="*/ 940890 w 3727206"/>
                <a:gd name="connsiteY1" fmla="*/ 11131 h 2739614"/>
                <a:gd name="connsiteX2" fmla="*/ 3678302 w 3727206"/>
                <a:gd name="connsiteY2" fmla="*/ 1043050 h 2739614"/>
                <a:gd name="connsiteX3" fmla="*/ 1450175 w 3727206"/>
                <a:gd name="connsiteY3" fmla="*/ 2607404 h 2739614"/>
                <a:gd name="connsiteX4" fmla="*/ 32276 w 3727206"/>
                <a:gd name="connsiteY4" fmla="*/ 1783830 h 2739614"/>
                <a:gd name="connsiteX0" fmla="*/ 42866 w 3737796"/>
                <a:gd name="connsiteY0" fmla="*/ 1799902 h 2755686"/>
                <a:gd name="connsiteX1" fmla="*/ 951480 w 3737796"/>
                <a:gd name="connsiteY1" fmla="*/ 27203 h 2755686"/>
                <a:gd name="connsiteX2" fmla="*/ 3688892 w 3737796"/>
                <a:gd name="connsiteY2" fmla="*/ 1059122 h 2755686"/>
                <a:gd name="connsiteX3" fmla="*/ 1460765 w 3737796"/>
                <a:gd name="connsiteY3" fmla="*/ 2623476 h 2755686"/>
                <a:gd name="connsiteX4" fmla="*/ 42866 w 3737796"/>
                <a:gd name="connsiteY4" fmla="*/ 1799902 h 2755686"/>
                <a:gd name="connsiteX0" fmla="*/ 42866 w 3737796"/>
                <a:gd name="connsiteY0" fmla="*/ 1787537 h 2743321"/>
                <a:gd name="connsiteX1" fmla="*/ 951480 w 3737796"/>
                <a:gd name="connsiteY1" fmla="*/ 14838 h 2743321"/>
                <a:gd name="connsiteX2" fmla="*/ 3688892 w 3737796"/>
                <a:gd name="connsiteY2" fmla="*/ 1046757 h 2743321"/>
                <a:gd name="connsiteX3" fmla="*/ 1460765 w 3737796"/>
                <a:gd name="connsiteY3" fmla="*/ 2611111 h 2743321"/>
                <a:gd name="connsiteX4" fmla="*/ 42866 w 3737796"/>
                <a:gd name="connsiteY4" fmla="*/ 1787537 h 2743321"/>
                <a:gd name="connsiteX0" fmla="*/ 11898 w 3765323"/>
                <a:gd name="connsiteY0" fmla="*/ 1852654 h 2735201"/>
                <a:gd name="connsiteX1" fmla="*/ 920512 w 3765323"/>
                <a:gd name="connsiteY1" fmla="*/ 79955 h 2735201"/>
                <a:gd name="connsiteX2" fmla="*/ 3715798 w 3765323"/>
                <a:gd name="connsiteY2" fmla="*/ 301646 h 2735201"/>
                <a:gd name="connsiteX3" fmla="*/ 1429797 w 3765323"/>
                <a:gd name="connsiteY3" fmla="*/ 2676228 h 2735201"/>
                <a:gd name="connsiteX4" fmla="*/ 11898 w 3765323"/>
                <a:gd name="connsiteY4" fmla="*/ 1852654 h 2735201"/>
                <a:gd name="connsiteX0" fmla="*/ 11406 w 3639848"/>
                <a:gd name="connsiteY0" fmla="*/ 1810326 h 2675994"/>
                <a:gd name="connsiteX1" fmla="*/ 920020 w 3639848"/>
                <a:gd name="connsiteY1" fmla="*/ 37627 h 2675994"/>
                <a:gd name="connsiteX2" fmla="*/ 3587985 w 3639848"/>
                <a:gd name="connsiteY2" fmla="*/ 571834 h 2675994"/>
                <a:gd name="connsiteX3" fmla="*/ 1429305 w 3639848"/>
                <a:gd name="connsiteY3" fmla="*/ 2633900 h 2675994"/>
                <a:gd name="connsiteX4" fmla="*/ 11406 w 3639848"/>
                <a:gd name="connsiteY4" fmla="*/ 1810326 h 2675994"/>
                <a:gd name="connsiteX0" fmla="*/ 11406 w 3639848"/>
                <a:gd name="connsiteY0" fmla="*/ 1843025 h 2708693"/>
                <a:gd name="connsiteX1" fmla="*/ 920020 w 3639848"/>
                <a:gd name="connsiteY1" fmla="*/ 70326 h 2708693"/>
                <a:gd name="connsiteX2" fmla="*/ 3587985 w 3639848"/>
                <a:gd name="connsiteY2" fmla="*/ 604533 h 2708693"/>
                <a:gd name="connsiteX3" fmla="*/ 1429305 w 3639848"/>
                <a:gd name="connsiteY3" fmla="*/ 2666599 h 2708693"/>
                <a:gd name="connsiteX4" fmla="*/ 11406 w 3639848"/>
                <a:gd name="connsiteY4" fmla="*/ 1843025 h 2708693"/>
                <a:gd name="connsiteX0" fmla="*/ 11363 w 3628453"/>
                <a:gd name="connsiteY0" fmla="*/ 1850523 h 2718000"/>
                <a:gd name="connsiteX1" fmla="*/ 919977 w 3628453"/>
                <a:gd name="connsiteY1" fmla="*/ 77824 h 2718000"/>
                <a:gd name="connsiteX2" fmla="*/ 3576367 w 3628453"/>
                <a:gd name="connsiteY2" fmla="*/ 577307 h 2718000"/>
                <a:gd name="connsiteX3" fmla="*/ 1429262 w 3628453"/>
                <a:gd name="connsiteY3" fmla="*/ 2674097 h 2718000"/>
                <a:gd name="connsiteX4" fmla="*/ 11363 w 3628453"/>
                <a:gd name="connsiteY4" fmla="*/ 1850523 h 2718000"/>
                <a:gd name="connsiteX0" fmla="*/ 11363 w 3628453"/>
                <a:gd name="connsiteY0" fmla="*/ 1859298 h 2726775"/>
                <a:gd name="connsiteX1" fmla="*/ 919977 w 3628453"/>
                <a:gd name="connsiteY1" fmla="*/ 86599 h 2726775"/>
                <a:gd name="connsiteX2" fmla="*/ 3576367 w 3628453"/>
                <a:gd name="connsiteY2" fmla="*/ 586082 h 2726775"/>
                <a:gd name="connsiteX3" fmla="*/ 1429262 w 3628453"/>
                <a:gd name="connsiteY3" fmla="*/ 2682872 h 2726775"/>
                <a:gd name="connsiteX4" fmla="*/ 11363 w 3628453"/>
                <a:gd name="connsiteY4" fmla="*/ 1859298 h 2726775"/>
                <a:gd name="connsiteX0" fmla="*/ 80031 w 3767260"/>
                <a:gd name="connsiteY0" fmla="*/ 1859298 h 3166073"/>
                <a:gd name="connsiteX1" fmla="*/ 988645 w 3767260"/>
                <a:gd name="connsiteY1" fmla="*/ 86599 h 3166073"/>
                <a:gd name="connsiteX2" fmla="*/ 3645035 w 3767260"/>
                <a:gd name="connsiteY2" fmla="*/ 586082 h 3166073"/>
                <a:gd name="connsiteX3" fmla="*/ 2812728 w 3767260"/>
                <a:gd name="connsiteY3" fmla="*/ 3136475 h 3166073"/>
                <a:gd name="connsiteX4" fmla="*/ 80031 w 3767260"/>
                <a:gd name="connsiteY4" fmla="*/ 1859298 h 3166073"/>
                <a:gd name="connsiteX0" fmla="*/ 202504 w 3158263"/>
                <a:gd name="connsiteY0" fmla="*/ 2638073 h 3315454"/>
                <a:gd name="connsiteX1" fmla="*/ 391734 w 3158263"/>
                <a:gd name="connsiteY1" fmla="*/ 139360 h 3315454"/>
                <a:gd name="connsiteX2" fmla="*/ 3048124 w 3158263"/>
                <a:gd name="connsiteY2" fmla="*/ 638843 h 3315454"/>
                <a:gd name="connsiteX3" fmla="*/ 2215817 w 3158263"/>
                <a:gd name="connsiteY3" fmla="*/ 3189236 h 3315454"/>
                <a:gd name="connsiteX4" fmla="*/ 202504 w 3158263"/>
                <a:gd name="connsiteY4" fmla="*/ 2638073 h 3315454"/>
                <a:gd name="connsiteX0" fmla="*/ 198608 w 3087008"/>
                <a:gd name="connsiteY0" fmla="*/ 2626745 h 3301062"/>
                <a:gd name="connsiteX1" fmla="*/ 387838 w 3087008"/>
                <a:gd name="connsiteY1" fmla="*/ 128032 h 3301062"/>
                <a:gd name="connsiteX2" fmla="*/ 2970265 w 3087008"/>
                <a:gd name="connsiteY2" fmla="*/ 670444 h 3301062"/>
                <a:gd name="connsiteX3" fmla="*/ 2211921 w 3087008"/>
                <a:gd name="connsiteY3" fmla="*/ 3177908 h 3301062"/>
                <a:gd name="connsiteX4" fmla="*/ 198608 w 3087008"/>
                <a:gd name="connsiteY4" fmla="*/ 2626745 h 3301062"/>
                <a:gd name="connsiteX0" fmla="*/ 197153 w 3085553"/>
                <a:gd name="connsiteY0" fmla="*/ 2692271 h 3368600"/>
                <a:gd name="connsiteX1" fmla="*/ 389543 w 3085553"/>
                <a:gd name="connsiteY1" fmla="*/ 115069 h 3368600"/>
                <a:gd name="connsiteX2" fmla="*/ 2968810 w 3085553"/>
                <a:gd name="connsiteY2" fmla="*/ 735970 h 3368600"/>
                <a:gd name="connsiteX3" fmla="*/ 2210466 w 3085553"/>
                <a:gd name="connsiteY3" fmla="*/ 3243434 h 3368600"/>
                <a:gd name="connsiteX4" fmla="*/ 197153 w 3085553"/>
                <a:gd name="connsiteY4" fmla="*/ 2692271 h 3368600"/>
                <a:gd name="connsiteX0" fmla="*/ 160539 w 3009297"/>
                <a:gd name="connsiteY0" fmla="*/ 2692271 h 3570449"/>
                <a:gd name="connsiteX1" fmla="*/ 352929 w 3009297"/>
                <a:gd name="connsiteY1" fmla="*/ 115069 h 3570449"/>
                <a:gd name="connsiteX2" fmla="*/ 2932196 w 3009297"/>
                <a:gd name="connsiteY2" fmla="*/ 735970 h 3570449"/>
                <a:gd name="connsiteX3" fmla="*/ 1645849 w 3009297"/>
                <a:gd name="connsiteY3" fmla="*/ 3472537 h 3570449"/>
                <a:gd name="connsiteX4" fmla="*/ 160539 w 3009297"/>
                <a:gd name="connsiteY4" fmla="*/ 2692271 h 3570449"/>
                <a:gd name="connsiteX0" fmla="*/ 107339 w 2956097"/>
                <a:gd name="connsiteY0" fmla="*/ 2837291 h 3718383"/>
                <a:gd name="connsiteX1" fmla="*/ 424609 w 2956097"/>
                <a:gd name="connsiteY1" fmla="*/ 94228 h 3718383"/>
                <a:gd name="connsiteX2" fmla="*/ 2878996 w 2956097"/>
                <a:gd name="connsiteY2" fmla="*/ 880990 h 3718383"/>
                <a:gd name="connsiteX3" fmla="*/ 1592649 w 2956097"/>
                <a:gd name="connsiteY3" fmla="*/ 3617557 h 3718383"/>
                <a:gd name="connsiteX4" fmla="*/ 107339 w 2956097"/>
                <a:gd name="connsiteY4" fmla="*/ 2837291 h 3718383"/>
                <a:gd name="connsiteX0" fmla="*/ 221026 w 3069784"/>
                <a:gd name="connsiteY0" fmla="*/ 2837291 h 3702776"/>
                <a:gd name="connsiteX1" fmla="*/ 538296 w 3069784"/>
                <a:gd name="connsiteY1" fmla="*/ 94228 h 3702776"/>
                <a:gd name="connsiteX2" fmla="*/ 2992683 w 3069784"/>
                <a:gd name="connsiteY2" fmla="*/ 880990 h 3702776"/>
                <a:gd name="connsiteX3" fmla="*/ 1706336 w 3069784"/>
                <a:gd name="connsiteY3" fmla="*/ 3617557 h 3702776"/>
                <a:gd name="connsiteX4" fmla="*/ 221026 w 3069784"/>
                <a:gd name="connsiteY4" fmla="*/ 2837291 h 3702776"/>
                <a:gd name="connsiteX0" fmla="*/ 187248 w 3189629"/>
                <a:gd name="connsiteY0" fmla="*/ 2837291 h 3492068"/>
                <a:gd name="connsiteX1" fmla="*/ 504518 w 3189629"/>
                <a:gd name="connsiteY1" fmla="*/ 94228 h 3492068"/>
                <a:gd name="connsiteX2" fmla="*/ 2958905 w 3189629"/>
                <a:gd name="connsiteY2" fmla="*/ 880990 h 3492068"/>
                <a:gd name="connsiteX3" fmla="*/ 2753421 w 3189629"/>
                <a:gd name="connsiteY3" fmla="*/ 3357465 h 3492068"/>
                <a:gd name="connsiteX4" fmla="*/ 187248 w 3189629"/>
                <a:gd name="connsiteY4" fmla="*/ 2837291 h 3492068"/>
                <a:gd name="connsiteX0" fmla="*/ 190159 w 3245029"/>
                <a:gd name="connsiteY0" fmla="*/ 2855086 h 3516918"/>
                <a:gd name="connsiteX1" fmla="*/ 507429 w 3245029"/>
                <a:gd name="connsiteY1" fmla="*/ 112023 h 3516918"/>
                <a:gd name="connsiteX2" fmla="*/ 3035258 w 3245029"/>
                <a:gd name="connsiteY2" fmla="*/ 801946 h 3516918"/>
                <a:gd name="connsiteX3" fmla="*/ 2756332 w 3245029"/>
                <a:gd name="connsiteY3" fmla="*/ 3375260 h 3516918"/>
                <a:gd name="connsiteX4" fmla="*/ 190159 w 3245029"/>
                <a:gd name="connsiteY4" fmla="*/ 2855086 h 3516918"/>
                <a:gd name="connsiteX0" fmla="*/ 190159 w 3230464"/>
                <a:gd name="connsiteY0" fmla="*/ 2855086 h 3516919"/>
                <a:gd name="connsiteX1" fmla="*/ 507429 w 3230464"/>
                <a:gd name="connsiteY1" fmla="*/ 112023 h 3516919"/>
                <a:gd name="connsiteX2" fmla="*/ 3035258 w 3230464"/>
                <a:gd name="connsiteY2" fmla="*/ 801946 h 3516919"/>
                <a:gd name="connsiteX3" fmla="*/ 2756332 w 3230464"/>
                <a:gd name="connsiteY3" fmla="*/ 3375260 h 3516919"/>
                <a:gd name="connsiteX4" fmla="*/ 190159 w 3230464"/>
                <a:gd name="connsiteY4" fmla="*/ 2855086 h 3516919"/>
                <a:gd name="connsiteX0" fmla="*/ 190159 w 3230464"/>
                <a:gd name="connsiteY0" fmla="*/ 2848273 h 3510106"/>
                <a:gd name="connsiteX1" fmla="*/ 507429 w 3230464"/>
                <a:gd name="connsiteY1" fmla="*/ 105210 h 3510106"/>
                <a:gd name="connsiteX2" fmla="*/ 3035258 w 3230464"/>
                <a:gd name="connsiteY2" fmla="*/ 795133 h 3510106"/>
                <a:gd name="connsiteX3" fmla="*/ 2756332 w 3230464"/>
                <a:gd name="connsiteY3" fmla="*/ 3368447 h 3510106"/>
                <a:gd name="connsiteX4" fmla="*/ 190159 w 3230464"/>
                <a:gd name="connsiteY4" fmla="*/ 2848273 h 3510106"/>
                <a:gd name="connsiteX0" fmla="*/ 188601 w 3200694"/>
                <a:gd name="connsiteY0" fmla="*/ 2812196 h 3456708"/>
                <a:gd name="connsiteX1" fmla="*/ 505871 w 3200694"/>
                <a:gd name="connsiteY1" fmla="*/ 69133 h 3456708"/>
                <a:gd name="connsiteX2" fmla="*/ 2994552 w 3200694"/>
                <a:gd name="connsiteY2" fmla="*/ 996995 h 3456708"/>
                <a:gd name="connsiteX3" fmla="*/ 2754774 w 3200694"/>
                <a:gd name="connsiteY3" fmla="*/ 3332370 h 3456708"/>
                <a:gd name="connsiteX4" fmla="*/ 188601 w 3200694"/>
                <a:gd name="connsiteY4" fmla="*/ 2812196 h 3456708"/>
                <a:gd name="connsiteX0" fmla="*/ 185628 w 3145898"/>
                <a:gd name="connsiteY0" fmla="*/ 2780454 h 3400756"/>
                <a:gd name="connsiteX1" fmla="*/ 502898 w 3145898"/>
                <a:gd name="connsiteY1" fmla="*/ 37391 h 3400756"/>
                <a:gd name="connsiteX2" fmla="*/ 2915852 w 3145898"/>
                <a:gd name="connsiteY2" fmla="*/ 1299301 h 3400756"/>
                <a:gd name="connsiteX3" fmla="*/ 2751801 w 3145898"/>
                <a:gd name="connsiteY3" fmla="*/ 3300628 h 3400756"/>
                <a:gd name="connsiteX4" fmla="*/ 185628 w 3145898"/>
                <a:gd name="connsiteY4" fmla="*/ 2780454 h 3400756"/>
                <a:gd name="connsiteX0" fmla="*/ 185628 w 3145898"/>
                <a:gd name="connsiteY0" fmla="*/ 2794364 h 3414666"/>
                <a:gd name="connsiteX1" fmla="*/ 502898 w 3145898"/>
                <a:gd name="connsiteY1" fmla="*/ 51301 h 3414666"/>
                <a:gd name="connsiteX2" fmla="*/ 2915852 w 3145898"/>
                <a:gd name="connsiteY2" fmla="*/ 1313211 h 3414666"/>
                <a:gd name="connsiteX3" fmla="*/ 2751801 w 3145898"/>
                <a:gd name="connsiteY3" fmla="*/ 3314538 h 3414666"/>
                <a:gd name="connsiteX4" fmla="*/ 185628 w 3145898"/>
                <a:gd name="connsiteY4" fmla="*/ 2794364 h 3414666"/>
                <a:gd name="connsiteX0" fmla="*/ 193023 w 3197135"/>
                <a:gd name="connsiteY0" fmla="*/ 2794364 h 4128966"/>
                <a:gd name="connsiteX1" fmla="*/ 510293 w 3197135"/>
                <a:gd name="connsiteY1" fmla="*/ 51301 h 4128966"/>
                <a:gd name="connsiteX2" fmla="*/ 2923247 w 3197135"/>
                <a:gd name="connsiteY2" fmla="*/ 1313211 h 4128966"/>
                <a:gd name="connsiteX3" fmla="*/ 2859125 w 3197135"/>
                <a:gd name="connsiteY3" fmla="*/ 4085913 h 4128966"/>
                <a:gd name="connsiteX4" fmla="*/ 193023 w 3197135"/>
                <a:gd name="connsiteY4" fmla="*/ 2794364 h 4128966"/>
                <a:gd name="connsiteX0" fmla="*/ 249183 w 4313441"/>
                <a:gd name="connsiteY0" fmla="*/ 2777716 h 4104062"/>
                <a:gd name="connsiteX1" fmla="*/ 566453 w 4313441"/>
                <a:gd name="connsiteY1" fmla="*/ 34653 h 4104062"/>
                <a:gd name="connsiteX2" fmla="*/ 4238334 w 4313441"/>
                <a:gd name="connsiteY2" fmla="*/ 1480384 h 4104062"/>
                <a:gd name="connsiteX3" fmla="*/ 2915285 w 4313441"/>
                <a:gd name="connsiteY3" fmla="*/ 4069265 h 4104062"/>
                <a:gd name="connsiteX4" fmla="*/ 249183 w 4313441"/>
                <a:gd name="connsiteY4" fmla="*/ 2777716 h 4104062"/>
                <a:gd name="connsiteX0" fmla="*/ 33142 w 4097400"/>
                <a:gd name="connsiteY0" fmla="*/ 2854372 h 4181147"/>
                <a:gd name="connsiteX1" fmla="*/ 1388198 w 4097400"/>
                <a:gd name="connsiteY1" fmla="*/ 32218 h 4181147"/>
                <a:gd name="connsiteX2" fmla="*/ 4022293 w 4097400"/>
                <a:gd name="connsiteY2" fmla="*/ 1557040 h 4181147"/>
                <a:gd name="connsiteX3" fmla="*/ 2699244 w 4097400"/>
                <a:gd name="connsiteY3" fmla="*/ 4145921 h 4181147"/>
                <a:gd name="connsiteX4" fmla="*/ 33142 w 4097400"/>
                <a:gd name="connsiteY4" fmla="*/ 2854372 h 4181147"/>
                <a:gd name="connsiteX0" fmla="*/ 47303 w 3709128"/>
                <a:gd name="connsiteY0" fmla="*/ 2883390 h 4184528"/>
                <a:gd name="connsiteX1" fmla="*/ 1003308 w 3709128"/>
                <a:gd name="connsiteY1" fmla="*/ 33363 h 4184528"/>
                <a:gd name="connsiteX2" fmla="*/ 3637403 w 3709128"/>
                <a:gd name="connsiteY2" fmla="*/ 1558185 h 4184528"/>
                <a:gd name="connsiteX3" fmla="*/ 2314354 w 3709128"/>
                <a:gd name="connsiteY3" fmla="*/ 4147066 h 4184528"/>
                <a:gd name="connsiteX4" fmla="*/ 47303 w 3709128"/>
                <a:gd name="connsiteY4" fmla="*/ 2883390 h 41845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09128" h="4184528">
                  <a:moveTo>
                    <a:pt x="47303" y="2883390"/>
                  </a:moveTo>
                  <a:cubicBezTo>
                    <a:pt x="-171205" y="2197773"/>
                    <a:pt x="404958" y="254230"/>
                    <a:pt x="1003308" y="33363"/>
                  </a:cubicBezTo>
                  <a:cubicBezTo>
                    <a:pt x="1601658" y="-187504"/>
                    <a:pt x="3351157" y="729836"/>
                    <a:pt x="3637403" y="1558185"/>
                  </a:cubicBezTo>
                  <a:cubicBezTo>
                    <a:pt x="3997882" y="3346151"/>
                    <a:pt x="2912704" y="3926199"/>
                    <a:pt x="2314354" y="4147066"/>
                  </a:cubicBezTo>
                  <a:cubicBezTo>
                    <a:pt x="1716004" y="4367933"/>
                    <a:pt x="265811" y="3569007"/>
                    <a:pt x="47303" y="2883390"/>
                  </a:cubicBezTo>
                  <a:close/>
                </a:path>
              </a:pathLst>
            </a:custGeom>
            <a:solidFill>
              <a:schemeClr val="accent4">
                <a:lumMod val="40000"/>
                <a:lumOff val="6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pic>
          <p:nvPicPr>
            <p:cNvPr id="40" name="図 39" descr="グラフィカル ユーザー インターフェイス, アイコン&#10;&#10;自動的に生成された説明">
              <a:extLst>
                <a:ext uri="{FF2B5EF4-FFF2-40B4-BE49-F238E27FC236}">
                  <a16:creationId xmlns:a16="http://schemas.microsoft.com/office/drawing/2014/main" id="{11832E66-1587-ADEC-5B71-144F009F7817}"/>
                </a:ext>
              </a:extLst>
            </p:cNvPr>
            <p:cNvPicPr>
              <a:picLocks noChangeAspect="1"/>
            </p:cNvPicPr>
            <p:nvPr/>
          </p:nvPicPr>
          <p:blipFill rotWithShape="1">
            <a:blip r:embed="rId2" cstate="hqprint">
              <a:alphaModFix/>
              <a:extLst>
                <a:ext uri="{BEBA8EAE-BF5A-486C-A8C5-ECC9F3942E4B}">
                  <a14:imgProps xmlns:a14="http://schemas.microsoft.com/office/drawing/2010/main">
                    <a14:imgLayer r:embed="rId3">
                      <a14:imgEffect>
                        <a14:backgroundRemoval t="20486" b="100000" l="0" r="100000">
                          <a14:foregroundMark x1="43506" y1="22917" x2="59416" y2="72569"/>
                          <a14:foregroundMark x1="57792" y1="25000" x2="40584" y2="65625"/>
                        </a14:backgroundRemoval>
                      </a14:imgEffect>
                    </a14:imgLayer>
                  </a14:imgProps>
                </a:ext>
                <a:ext uri="{28A0092B-C50C-407E-A947-70E740481C1C}">
                  <a14:useLocalDpi xmlns:a14="http://schemas.microsoft.com/office/drawing/2010/main" val="0"/>
                </a:ext>
              </a:extLst>
            </a:blip>
            <a:srcRect/>
            <a:stretch/>
          </p:blipFill>
          <p:spPr>
            <a:xfrm>
              <a:off x="3234315" y="2170517"/>
              <a:ext cx="706914" cy="662236"/>
            </a:xfrm>
            <a:prstGeom prst="rect">
              <a:avLst/>
            </a:prstGeom>
          </p:spPr>
        </p:pic>
        <p:pic>
          <p:nvPicPr>
            <p:cNvPr id="47" name="図 46" descr="グラフィカル ユーザー インターフェイス, アイコン&#10;&#10;自動的に生成された説明">
              <a:extLst>
                <a:ext uri="{FF2B5EF4-FFF2-40B4-BE49-F238E27FC236}">
                  <a16:creationId xmlns:a16="http://schemas.microsoft.com/office/drawing/2014/main" id="{5C00B855-F591-BB40-F865-BDDE2E1C9730}"/>
                </a:ext>
              </a:extLst>
            </p:cNvPr>
            <p:cNvPicPr>
              <a:picLocks noChangeAspect="1"/>
            </p:cNvPicPr>
            <p:nvPr/>
          </p:nvPicPr>
          <p:blipFill rotWithShape="1">
            <a:blip r:embed="rId4" cstate="hqprint">
              <a:alphaModFix/>
              <a:extLst>
                <a:ext uri="{BEBA8EAE-BF5A-486C-A8C5-ECC9F3942E4B}">
                  <a14:imgProps xmlns:a14="http://schemas.microsoft.com/office/drawing/2010/main">
                    <a14:imgLayer r:embed="rId5">
                      <a14:imgEffect>
                        <a14:backgroundRemoval t="42507" b="100000" l="0" r="100000">
                          <a14:foregroundMark x1="58630" y1="44414" x2="65342" y2="83379"/>
                          <a14:backgroundMark x1="27671" y1="83379" x2="26712" y2="99728"/>
                        </a14:backgroundRemoval>
                      </a14:imgEffect>
                    </a14:imgLayer>
                  </a14:imgProps>
                </a:ext>
                <a:ext uri="{28A0092B-C50C-407E-A947-70E740481C1C}">
                  <a14:useLocalDpi xmlns:a14="http://schemas.microsoft.com/office/drawing/2010/main" val="0"/>
                </a:ext>
              </a:extLst>
            </a:blip>
            <a:srcRect/>
            <a:stretch/>
          </p:blipFill>
          <p:spPr>
            <a:xfrm>
              <a:off x="543193" y="2095332"/>
              <a:ext cx="2097038" cy="1054158"/>
            </a:xfrm>
            <a:prstGeom prst="rect">
              <a:avLst/>
            </a:prstGeom>
          </p:spPr>
        </p:pic>
        <p:grpSp>
          <p:nvGrpSpPr>
            <p:cNvPr id="3" name="グループ化 2">
              <a:extLst>
                <a:ext uri="{FF2B5EF4-FFF2-40B4-BE49-F238E27FC236}">
                  <a16:creationId xmlns:a16="http://schemas.microsoft.com/office/drawing/2014/main" id="{E1608B5E-16F4-4645-CDC6-9C40921F9F39}"/>
                </a:ext>
              </a:extLst>
            </p:cNvPr>
            <p:cNvGrpSpPr/>
            <p:nvPr/>
          </p:nvGrpSpPr>
          <p:grpSpPr>
            <a:xfrm>
              <a:off x="398633" y="1905116"/>
              <a:ext cx="5788771" cy="2571928"/>
              <a:chOff x="398633" y="1905116"/>
              <a:chExt cx="5788771" cy="2571928"/>
            </a:xfrm>
          </p:grpSpPr>
          <p:pic>
            <p:nvPicPr>
              <p:cNvPr id="39" name="図 38" descr="レゴ, おもちゃ が含まれている画像&#10;&#10;自動的に生成された説明">
                <a:extLst>
                  <a:ext uri="{FF2B5EF4-FFF2-40B4-BE49-F238E27FC236}">
                    <a16:creationId xmlns:a16="http://schemas.microsoft.com/office/drawing/2014/main" id="{E60C02E3-36F9-326B-5304-BC1B1983BB18}"/>
                  </a:ext>
                </a:extLst>
              </p:cNvPr>
              <p:cNvPicPr>
                <a:picLocks noChangeAspect="1"/>
              </p:cNvPicPr>
              <p:nvPr/>
            </p:nvPicPr>
            <p:blipFill rotWithShape="1">
              <a:blip r:embed="rId6" cstate="hqprint">
                <a:extLst>
                  <a:ext uri="{BEBA8EAE-BF5A-486C-A8C5-ECC9F3942E4B}">
                    <a14:imgProps xmlns:a14="http://schemas.microsoft.com/office/drawing/2010/main">
                      <a14:imgLayer r:embed="rId7">
                        <a14:imgEffect>
                          <a14:backgroundRemoval t="0" b="100000" l="0" r="100000">
                            <a14:foregroundMark x1="24298" y1="16284" x2="32303" y2="12526"/>
                            <a14:foregroundMark x1="29775" y1="37161" x2="27388" y2="56367"/>
                            <a14:foregroundMark x1="42135" y1="36326" x2="42135" y2="47182"/>
                            <a14:foregroundMark x1="19944" y1="38205" x2="20646" y2="54489"/>
                            <a14:foregroundMark x1="30899" y1="8142" x2="34410" y2="18789"/>
                            <a14:foregroundMark x1="34410" y1="9186" x2="34410" y2="2923"/>
                            <a14:foregroundMark x1="39607" y1="68894" x2="42556" y2="73695"/>
                            <a14:foregroundMark x1="26124" y1="12526" x2="36657" y2="6681"/>
                            <a14:foregroundMark x1="26545" y1="9812" x2="25140" y2="17537"/>
                            <a14:foregroundMark x1="29775" y1="11482" x2="21770" y2="15240"/>
                            <a14:foregroundMark x1="41854" y1="27140" x2="46910" y2="43424"/>
                            <a14:foregroundMark x1="59270" y1="68894" x2="59270" y2="72651"/>
                            <a14:foregroundMark x1="58287" y1="77662" x2="58287" y2="80585"/>
                            <a14:foregroundMark x1="42837" y1="68267" x2="42135" y2="66806"/>
                            <a14:foregroundMark x1="41573" y1="74113" x2="42275" y2="74948"/>
                            <a14:foregroundMark x1="41573" y1="72651" x2="42275" y2="75783"/>
                            <a14:backgroundMark x1="0" y1="72025" x2="13764" y2="65553"/>
                            <a14:backgroundMark x1="5197" y1="73695" x2="0" y2="85177"/>
                            <a14:backgroundMark x1="19382" y1="80585" x2="61938" y2="96660"/>
                            <a14:backgroundMark x1="61938" y1="96660" x2="75983" y2="87056"/>
                            <a14:backgroundMark x1="7865" y1="86013" x2="13062" y2="99791"/>
                            <a14:backgroundMark x1="35112" y1="99791" x2="35112" y2="99791"/>
                            <a14:backgroundMark x1="17978" y1="74322" x2="22051" y2="99791"/>
                            <a14:backgroundMark x1="33708" y1="76409" x2="37500" y2="99791"/>
                            <a14:backgroundMark x1="55899" y1="87056" x2="56601" y2="99791"/>
                            <a14:backgroundMark x1="73174" y1="78497" x2="74719" y2="99791"/>
                            <a14:backgroundMark x1="81742" y1="68894" x2="89045" y2="99791"/>
                            <a14:backgroundMark x1="65309" y1="86013" x2="99860" y2="86013"/>
                            <a14:backgroundMark x1="91011" y1="54071" x2="96348" y2="99791"/>
                            <a14:backgroundMark x1="78933" y1="43424" x2="81742" y2="73278"/>
                            <a14:backgroundMark x1="71067" y1="65762" x2="76685" y2="62422"/>
                            <a14:backgroundMark x1="75983" y1="42380" x2="75983" y2="53027"/>
                            <a14:backgroundMark x1="64607" y1="68894" x2="72472" y2="63674"/>
                            <a14:backgroundMark x1="48596" y1="95616" x2="47472" y2="99791"/>
                            <a14:backgroundMark x1="75140" y1="43215" x2="78230" y2="59290"/>
                            <a14:backgroundMark x1="38062" y1="60334" x2="42275" y2="54071"/>
                            <a14:backgroundMark x1="34410" y1="59290" x2="34410" y2="59290"/>
                            <a14:backgroundMark x1="33708" y1="76409" x2="35815" y2="72025"/>
                            <a14:backgroundMark x1="41854" y1="75992" x2="42275" y2="79541"/>
                            <a14:backgroundMark x1="65169" y1="0" x2="54916" y2="10438"/>
                            <a14:backgroundMark x1="54916" y1="10647" x2="51685" y2="25052"/>
                            <a14:backgroundMark x1="59972" y1="0" x2="49438" y2="21086"/>
                            <a14:backgroundMark x1="47051" y1="0" x2="46910" y2="418"/>
                            <a14:backgroundMark x1="54916" y1="0" x2="52669" y2="2505"/>
                            <a14:backgroundMark x1="52669" y1="2714" x2="52388" y2="3340"/>
                            <a14:backgroundMark x1="54354" y1="0" x2="52809" y2="2088"/>
                            <a14:backgroundMark x1="52809" y1="2296" x2="55337" y2="8768"/>
                            <a14:backgroundMark x1="43680" y1="75783" x2="43258" y2="78497"/>
                            <a14:backgroundMark x1="41152" y1="65136" x2="42556" y2="61795"/>
                            <a14:backgroundMark x1="37781" y1="56994" x2="40730" y2="54280"/>
                            <a14:backgroundMark x1="47893" y1="82046" x2="52809" y2="78914"/>
                            <a14:backgroundMark x1="57865" y1="73904" x2="53090" y2="78079"/>
                            <a14:backgroundMark x1="58146" y1="73069" x2="57865" y2="74113"/>
                            <a14:backgroundMark x1="57865" y1="72651" x2="58146" y2="71816"/>
                            <a14:backgroundMark x1="65028" y1="66806" x2="65309" y2="70146"/>
                            <a14:backgroundMark x1="75421" y1="36743" x2="75421" y2="42797"/>
                            <a14:backgroundMark x1="38343" y1="64301" x2="37781" y2="64718"/>
                          </a14:backgroundRemoval>
                        </a14:imgEffect>
                      </a14:imgLayer>
                    </a14:imgProps>
                  </a:ext>
                  <a:ext uri="{28A0092B-C50C-407E-A947-70E740481C1C}">
                    <a14:useLocalDpi xmlns:a14="http://schemas.microsoft.com/office/drawing/2010/main" val="0"/>
                  </a:ext>
                </a:extLst>
              </a:blip>
              <a:srcRect/>
              <a:stretch/>
            </p:blipFill>
            <p:spPr>
              <a:xfrm>
                <a:off x="2385215" y="2423157"/>
                <a:ext cx="2087544" cy="1404852"/>
              </a:xfrm>
              <a:prstGeom prst="rect">
                <a:avLst/>
              </a:prstGeom>
            </p:spPr>
          </p:pic>
          <p:pic>
            <p:nvPicPr>
              <p:cNvPr id="48" name="図 47" descr="グラフィカル ユーザー インターフェイス, アイコン&#10;&#10;自動的に生成された説明">
                <a:extLst>
                  <a:ext uri="{FF2B5EF4-FFF2-40B4-BE49-F238E27FC236}">
                    <a16:creationId xmlns:a16="http://schemas.microsoft.com/office/drawing/2014/main" id="{A41538DE-6855-46AD-3A7C-88642A912AC4}"/>
                  </a:ext>
                </a:extLst>
              </p:cNvPr>
              <p:cNvPicPr>
                <a:picLocks noChangeAspect="1"/>
              </p:cNvPicPr>
              <p:nvPr/>
            </p:nvPicPr>
            <p:blipFill rotWithShape="1">
              <a:blip r:embed="rId8" cstate="hqprint">
                <a:alphaModFix/>
                <a:extLst>
                  <a:ext uri="{BEBA8EAE-BF5A-486C-A8C5-ECC9F3942E4B}">
                    <a14:imgProps xmlns:a14="http://schemas.microsoft.com/office/drawing/2010/main">
                      <a14:imgLayer r:embed="rId9">
                        <a14:imgEffect>
                          <a14:backgroundRemoval t="0" b="100000" l="0" r="100000">
                            <a14:foregroundMark x1="41023" y1="12236" x2="47159" y2="23101"/>
                            <a14:foregroundMark x1="68068" y1="25000" x2="68068" y2="25000"/>
                            <a14:foregroundMark x1="74205" y1="28376" x2="78864" y2="37342"/>
                            <a14:foregroundMark x1="23750" y1="53376" x2="24432" y2="52954"/>
                            <a14:foregroundMark x1="24205" y1="53376" x2="22159" y2="53376"/>
                            <a14:foregroundMark x1="65568" y1="42405" x2="66818" y2="43882"/>
                            <a14:foregroundMark x1="25341" y1="52321" x2="24545" y2="51266"/>
                            <a14:foregroundMark x1="44886" y1="13502" x2="30227" y2="22046"/>
                            <a14:backgroundMark x1="0" y1="51793" x2="13409" y2="71308"/>
                            <a14:backgroundMark x1="0" y1="28692" x2="3750" y2="34388"/>
                            <a14:backgroundMark x1="3295" y1="47785" x2="22159" y2="46308"/>
                            <a14:backgroundMark x1="5341" y1="45886" x2="3864" y2="54325"/>
                            <a14:backgroundMark x1="15568" y1="51582" x2="14091" y2="56751"/>
                            <a14:backgroundMark x1="28864" y1="44409" x2="26250" y2="47785"/>
                            <a14:backgroundMark x1="29318" y1="42089" x2="30909" y2="43987"/>
                            <a14:backgroundMark x1="28295" y1="39662" x2="28295" y2="39662"/>
                            <a14:backgroundMark x1="32955" y1="41561" x2="32955" y2="41561"/>
                            <a14:backgroundMark x1="33409" y1="40612" x2="33409" y2="40612"/>
                            <a14:backgroundMark x1="33409" y1="40612" x2="33409" y2="40612"/>
                            <a14:backgroundMark x1="28864" y1="39662" x2="28864" y2="39662"/>
                            <a14:backgroundMark x1="41477" y1="39557" x2="39091" y2="61920"/>
                            <a14:backgroundMark x1="37500" y1="39557" x2="38295" y2="51266"/>
                            <a14:backgroundMark x1="46591" y1="39873" x2="51023" y2="47257"/>
                            <a14:backgroundMark x1="54545" y1="39557" x2="55341" y2="43565"/>
                            <a14:backgroundMark x1="90455" y1="41034" x2="93977" y2="52004"/>
                            <a14:backgroundMark x1="86477" y1="42827" x2="93182" y2="39135"/>
                            <a14:backgroundMark x1="59318" y1="38819" x2="59659" y2="43143"/>
                            <a14:backgroundMark x1="83750" y1="40295" x2="99886" y2="40295"/>
                            <a14:backgroundMark x1="82614" y1="38819" x2="84205" y2="49051"/>
                            <a14:backgroundMark x1="82159" y1="38819" x2="81818" y2="41772"/>
                            <a14:backgroundMark x1="79773" y1="38819" x2="82955" y2="39135"/>
                            <a14:backgroundMark x1="94773" y1="38713" x2="99886" y2="38502"/>
                            <a14:backgroundMark x1="93182" y1="39557" x2="95568" y2="38819"/>
                            <a14:backgroundMark x1="99886" y1="78376" x2="99205" y2="84177"/>
                            <a14:backgroundMark x1="89659" y1="47996" x2="96818" y2="79536"/>
                            <a14:backgroundMark x1="84205" y1="49473" x2="88068" y2="55696"/>
                            <a14:backgroundMark x1="87273" y1="48734" x2="87727" y2="52004"/>
                            <a14:backgroundMark x1="92045" y1="75422" x2="94205" y2="99895"/>
                            <a14:backgroundMark x1="51364" y1="78797" x2="48182" y2="90084"/>
                            <a14:backgroundMark x1="45795" y1="81646" x2="35568" y2="94198"/>
                            <a14:backgroundMark x1="36705" y1="81646" x2="30455" y2="92300"/>
                            <a14:backgroundMark x1="33636" y1="78376" x2="32045" y2="83544"/>
                            <a14:backgroundMark x1="30000" y1="72152" x2="30000" y2="81646"/>
                            <a14:backgroundMark x1="31591" y1="74367" x2="27727" y2="80907"/>
                            <a14:backgroundMark x1="29205" y1="83544" x2="27727" y2="82806"/>
                            <a14:backgroundMark x1="27727" y1="50527" x2="28068" y2="52321"/>
                            <a14:backgroundMark x1="79432" y1="37342" x2="79432" y2="37342"/>
                            <a14:backgroundMark x1="79432" y1="37342" x2="79886" y2="39557"/>
                          </a14:backgroundRemoval>
                        </a14:imgEffect>
                      </a14:imgLayer>
                    </a14:imgProps>
                  </a:ext>
                  <a:ext uri="{28A0092B-C50C-407E-A947-70E740481C1C}">
                    <a14:useLocalDpi xmlns:a14="http://schemas.microsoft.com/office/drawing/2010/main" val="0"/>
                  </a:ext>
                </a:extLst>
              </a:blip>
              <a:srcRect/>
              <a:stretch/>
            </p:blipFill>
            <p:spPr>
              <a:xfrm>
                <a:off x="3800340" y="1905116"/>
                <a:ext cx="2387064" cy="2571928"/>
              </a:xfrm>
              <a:prstGeom prst="rect">
                <a:avLst/>
              </a:prstGeom>
            </p:spPr>
          </p:pic>
          <p:pic>
            <p:nvPicPr>
              <p:cNvPr id="53" name="図 52" descr="アイコン&#10;&#10;自動的に生成された説明">
                <a:extLst>
                  <a:ext uri="{FF2B5EF4-FFF2-40B4-BE49-F238E27FC236}">
                    <a16:creationId xmlns:a16="http://schemas.microsoft.com/office/drawing/2014/main" id="{48E47DD1-CD7B-386D-DE85-28F5E13EE2CA}"/>
                  </a:ext>
                </a:extLst>
              </p:cNvPr>
              <p:cNvPicPr>
                <a:picLocks noChangeAspect="1"/>
              </p:cNvPicPr>
              <p:nvPr/>
            </p:nvPicPr>
            <p:blipFill rotWithShape="1">
              <a:blip r:embed="rId10" cstate="hqprint">
                <a:alphaModFix/>
                <a:extLst>
                  <a:ext uri="{BEBA8EAE-BF5A-486C-A8C5-ECC9F3942E4B}">
                    <a14:imgProps xmlns:a14="http://schemas.microsoft.com/office/drawing/2010/main">
                      <a14:imgLayer r:embed="rId11">
                        <a14:imgEffect>
                          <a14:backgroundRemoval t="9687" b="94444" l="0" r="81368">
                            <a14:foregroundMark x1="12854" y1="93305" x2="58726" y2="94587"/>
                            <a14:backgroundMark x1="13915" y1="35043" x2="0" y2="61254"/>
                            <a14:backgroundMark x1="3656" y1="40598" x2="0" y2="44587"/>
                            <a14:backgroundMark x1="47288" y1="54416" x2="64505" y2="66952"/>
                          </a14:backgroundRemoval>
                        </a14:imgEffect>
                      </a14:imgLayer>
                    </a14:imgProps>
                  </a:ext>
                  <a:ext uri="{28A0092B-C50C-407E-A947-70E740481C1C}">
                    <a14:useLocalDpi xmlns:a14="http://schemas.microsoft.com/office/drawing/2010/main" val="0"/>
                  </a:ext>
                </a:extLst>
              </a:blip>
              <a:srcRect/>
              <a:stretch/>
            </p:blipFill>
            <p:spPr>
              <a:xfrm>
                <a:off x="398633" y="2298137"/>
                <a:ext cx="2001565" cy="1657102"/>
              </a:xfrm>
              <a:prstGeom prst="rect">
                <a:avLst/>
              </a:prstGeom>
            </p:spPr>
          </p:pic>
        </p:grpSp>
        <p:cxnSp>
          <p:nvCxnSpPr>
            <p:cNvPr id="84" name="直線矢印コネクタ 83">
              <a:extLst>
                <a:ext uri="{FF2B5EF4-FFF2-40B4-BE49-F238E27FC236}">
                  <a16:creationId xmlns:a16="http://schemas.microsoft.com/office/drawing/2014/main" id="{A17D045A-5380-2A5D-9D94-C78AD4336014}"/>
                </a:ext>
              </a:extLst>
            </p:cNvPr>
            <p:cNvCxnSpPr>
              <a:cxnSpLocks/>
            </p:cNvCxnSpPr>
            <p:nvPr/>
          </p:nvCxnSpPr>
          <p:spPr>
            <a:xfrm>
              <a:off x="2002378" y="3290321"/>
              <a:ext cx="637853" cy="0"/>
            </a:xfrm>
            <a:prstGeom prst="straightConnector1">
              <a:avLst/>
            </a:prstGeom>
            <a:ln w="76200">
              <a:solidFill>
                <a:schemeClr val="accent5"/>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6" name="直線矢印コネクタ 85">
              <a:extLst>
                <a:ext uri="{FF2B5EF4-FFF2-40B4-BE49-F238E27FC236}">
                  <a16:creationId xmlns:a16="http://schemas.microsoft.com/office/drawing/2014/main" id="{A0343732-86B3-3E7D-C449-803BF8CE767B}"/>
                </a:ext>
              </a:extLst>
            </p:cNvPr>
            <p:cNvCxnSpPr>
              <a:cxnSpLocks/>
            </p:cNvCxnSpPr>
            <p:nvPr/>
          </p:nvCxnSpPr>
          <p:spPr>
            <a:xfrm>
              <a:off x="4092251" y="2999630"/>
              <a:ext cx="637853" cy="0"/>
            </a:xfrm>
            <a:prstGeom prst="straightConnector1">
              <a:avLst/>
            </a:prstGeom>
            <a:ln w="76200">
              <a:solidFill>
                <a:schemeClr val="accent5"/>
              </a:solidFill>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4" name="テキスト ボックス 3">
            <a:extLst>
              <a:ext uri="{FF2B5EF4-FFF2-40B4-BE49-F238E27FC236}">
                <a16:creationId xmlns:a16="http://schemas.microsoft.com/office/drawing/2014/main" id="{6E602350-E11F-66C8-946A-B920BCC38424}"/>
              </a:ext>
            </a:extLst>
          </p:cNvPr>
          <p:cNvSpPr txBox="1"/>
          <p:nvPr/>
        </p:nvSpPr>
        <p:spPr>
          <a:xfrm>
            <a:off x="208580" y="2208153"/>
            <a:ext cx="6282857" cy="2616101"/>
          </a:xfrm>
          <a:prstGeom prst="rect">
            <a:avLst/>
          </a:prstGeom>
          <a:noFill/>
        </p:spPr>
        <p:txBody>
          <a:bodyPr wrap="square" rtlCol="0">
            <a:spAutoFit/>
          </a:bodyPr>
          <a:lstStyle/>
          <a:p>
            <a:pPr algn="just">
              <a:spcBef>
                <a:spcPts val="600"/>
              </a:spcBef>
            </a:pPr>
            <a:r>
              <a:rPr kumimoji="1" lang="ja-JP" altLang="en-US" sz="1400" dirty="0">
                <a:latin typeface="BIZ UDPゴシック" panose="020B0400000000000000" pitchFamily="50" charset="-128"/>
                <a:ea typeface="BIZ UDPゴシック" panose="020B0400000000000000" pitchFamily="50" charset="-128"/>
              </a:rPr>
              <a:t>問診から手術前の説明、入院や服薬指導まであらゆる医療場面における通訳日本語が母国語でない、若しくは日本語でのコミュニケーションに制限がある患者等が</a:t>
            </a:r>
            <a:r>
              <a:rPr kumimoji="1" lang="ja-JP" altLang="en-US" sz="1400" b="1" dirty="0">
                <a:solidFill>
                  <a:srgbClr val="C00000"/>
                </a:solidFill>
                <a:latin typeface="BIZ UDPゴシック" panose="020B0400000000000000" pitchFamily="50" charset="-128"/>
                <a:ea typeface="BIZ UDPゴシック" panose="020B0400000000000000" pitchFamily="50" charset="-128"/>
              </a:rPr>
              <a:t>母語で医療サービス</a:t>
            </a:r>
            <a:r>
              <a:rPr kumimoji="1" lang="ja-JP" altLang="en-US" sz="1400" dirty="0">
                <a:latin typeface="BIZ UDPゴシック" panose="020B0400000000000000" pitchFamily="50" charset="-128"/>
                <a:ea typeface="BIZ UDPゴシック" panose="020B0400000000000000" pitchFamily="50" charset="-128"/>
              </a:rPr>
              <a:t>を受けられるように、</a:t>
            </a:r>
            <a:r>
              <a:rPr kumimoji="1" lang="ja-JP" altLang="en-US" sz="1400" b="1" dirty="0">
                <a:solidFill>
                  <a:srgbClr val="C00000"/>
                </a:solidFill>
                <a:latin typeface="BIZ UDPゴシック" panose="020B0400000000000000" pitchFamily="50" charset="-128"/>
                <a:ea typeface="BIZ UDPゴシック" panose="020B0400000000000000" pitchFamily="50" charset="-128"/>
              </a:rPr>
              <a:t>問診から手術前の説明、入院や服薬指導まであらゆる場面</a:t>
            </a:r>
            <a:r>
              <a:rPr kumimoji="1" lang="ja-JP" altLang="en-US" sz="1400" dirty="0">
                <a:latin typeface="BIZ UDPゴシック" panose="020B0400000000000000" pitchFamily="50" charset="-128"/>
                <a:ea typeface="BIZ UDPゴシック" panose="020B0400000000000000" pitchFamily="50" charset="-128"/>
              </a:rPr>
              <a:t>で言語面のサポートをおこなうことです。</a:t>
            </a:r>
            <a:endParaRPr kumimoji="1" lang="en-US" altLang="ja-JP" sz="1400" dirty="0">
              <a:latin typeface="BIZ UDPゴシック" panose="020B0400000000000000" pitchFamily="50" charset="-128"/>
              <a:ea typeface="BIZ UDPゴシック" panose="020B0400000000000000" pitchFamily="50" charset="-128"/>
            </a:endParaRPr>
          </a:p>
          <a:p>
            <a:pPr algn="just">
              <a:spcBef>
                <a:spcPts val="600"/>
              </a:spcBef>
            </a:pPr>
            <a:endParaRPr kumimoji="1" lang="en-US" altLang="ja-JP" sz="1400" dirty="0">
              <a:latin typeface="BIZ UDPゴシック" panose="020B0400000000000000" pitchFamily="50" charset="-128"/>
              <a:ea typeface="BIZ UDPゴシック" panose="020B0400000000000000" pitchFamily="50" charset="-128"/>
            </a:endParaRPr>
          </a:p>
          <a:p>
            <a:pPr algn="just">
              <a:spcBef>
                <a:spcPts val="600"/>
              </a:spcBef>
            </a:pPr>
            <a:r>
              <a:rPr kumimoji="1" lang="ja-JP" altLang="en-US" sz="1400" dirty="0">
                <a:latin typeface="BIZ UDPゴシック" panose="020B0400000000000000" pitchFamily="50" charset="-128"/>
                <a:ea typeface="BIZ UDPゴシック" panose="020B0400000000000000" pitchFamily="50" charset="-128"/>
              </a:rPr>
              <a:t>外国人患者対応においては、文化・習慣などによって医療機関の治療方法や入院の際に必要な支援が変化します。そのため、話し手の発言を正確に伝えるだけではなく、</a:t>
            </a:r>
            <a:r>
              <a:rPr kumimoji="1" lang="ja-JP" altLang="en-US" sz="1400" b="1" dirty="0">
                <a:solidFill>
                  <a:srgbClr val="C00000"/>
                </a:solidFill>
                <a:latin typeface="BIZ UDPゴシック" panose="020B0400000000000000" pitchFamily="50" charset="-128"/>
                <a:ea typeface="BIZ UDPゴシック" panose="020B0400000000000000" pitchFamily="50" charset="-128"/>
              </a:rPr>
              <a:t>文化・習慣などに配慮</a:t>
            </a:r>
            <a:r>
              <a:rPr kumimoji="1" lang="ja-JP" altLang="en-US" sz="1400" dirty="0">
                <a:latin typeface="BIZ UDPゴシック" panose="020B0400000000000000" pitchFamily="50" charset="-128"/>
                <a:ea typeface="BIZ UDPゴシック" panose="020B0400000000000000" pitchFamily="50" charset="-128"/>
              </a:rPr>
              <a:t>して医療者・患者さんの間のコミュニケーションをサポートする必要があります。そういった背景をふまえ、本事業では倫理・通訳技術・医学医療の知識・患者の背景知識などに関するトレーニングを受けた医療通訳者が対応します。</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6724EE8B-D726-A022-595F-0DF4B857FDB4}"/>
              </a:ext>
            </a:extLst>
          </p:cNvPr>
          <p:cNvSpPr txBox="1"/>
          <p:nvPr/>
        </p:nvSpPr>
        <p:spPr>
          <a:xfrm>
            <a:off x="-25934" y="4907257"/>
            <a:ext cx="6835130" cy="369332"/>
          </a:xfrm>
          <a:prstGeom prst="homePlate">
            <a:avLst/>
          </a:prstGeom>
          <a:solidFill>
            <a:srgbClr val="FF9999"/>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kumimoji="1" lang="ja-JP" altLang="en-US" dirty="0">
                <a:solidFill>
                  <a:schemeClr val="bg1"/>
                </a:solidFill>
                <a:latin typeface="BIZ UDPゴシック" panose="020B0400000000000000" pitchFamily="50" charset="-128"/>
                <a:ea typeface="BIZ UDPゴシック" panose="020B0400000000000000" pitchFamily="50" charset="-128"/>
              </a:rPr>
              <a:t>　医療通訳を使う場面とは？</a:t>
            </a:r>
          </a:p>
        </p:txBody>
      </p:sp>
      <p:sp>
        <p:nvSpPr>
          <p:cNvPr id="9" name="テキスト ボックス 8">
            <a:extLst>
              <a:ext uri="{FF2B5EF4-FFF2-40B4-BE49-F238E27FC236}">
                <a16:creationId xmlns:a16="http://schemas.microsoft.com/office/drawing/2014/main" id="{281A6B1F-13E6-5777-4A55-9832F77B6427}"/>
              </a:ext>
            </a:extLst>
          </p:cNvPr>
          <p:cNvSpPr txBox="1"/>
          <p:nvPr/>
        </p:nvSpPr>
        <p:spPr>
          <a:xfrm>
            <a:off x="208580" y="5410238"/>
            <a:ext cx="6282857" cy="2062103"/>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kumimoji="1" lang="ja-JP" altLang="en-US" sz="1400" b="1" dirty="0">
                <a:latin typeface="BIZ UDPゴシック" panose="020B0400000000000000" pitchFamily="50" charset="-128"/>
                <a:ea typeface="BIZ UDPゴシック" panose="020B0400000000000000" pitchFamily="50" charset="-128"/>
              </a:rPr>
              <a:t>診察 </a:t>
            </a:r>
            <a:r>
              <a:rPr kumimoji="1" lang="en-US" altLang="ja-JP" sz="1400" b="1" dirty="0">
                <a:latin typeface="BIZ UDPゴシック" panose="020B0400000000000000" pitchFamily="50" charset="-128"/>
                <a:ea typeface="BIZ UDPゴシック" panose="020B0400000000000000" pitchFamily="50" charset="-128"/>
              </a:rPr>
              <a:t>/</a:t>
            </a:r>
            <a:r>
              <a:rPr kumimoji="1" lang="ja-JP" altLang="en-US" sz="1400" b="1" dirty="0">
                <a:latin typeface="BIZ UDPゴシック" panose="020B0400000000000000" pitchFamily="50" charset="-128"/>
                <a:ea typeface="BIZ UDPゴシック" panose="020B0400000000000000" pitchFamily="50" charset="-128"/>
              </a:rPr>
              <a:t> 検査</a:t>
            </a:r>
            <a:endParaRPr kumimoji="1" lang="en-US" altLang="ja-JP" sz="1400" b="1" dirty="0">
              <a:latin typeface="BIZ UDPゴシック" panose="020B0400000000000000" pitchFamily="50" charset="-128"/>
              <a:ea typeface="BIZ UDPゴシック" panose="020B0400000000000000" pitchFamily="50" charset="-128"/>
            </a:endParaRPr>
          </a:p>
          <a:p>
            <a:pPr marL="285750" indent="-285750">
              <a:spcBef>
                <a:spcPts val="600"/>
              </a:spcBef>
              <a:buFont typeface="Arial" panose="020B0604020202020204" pitchFamily="34" charset="0"/>
              <a:buChar char="•"/>
            </a:pPr>
            <a:r>
              <a:rPr kumimoji="1" lang="ja-JP" altLang="en-US" sz="1400" b="1" dirty="0">
                <a:latin typeface="BIZ UDPゴシック" panose="020B0400000000000000" pitchFamily="50" charset="-128"/>
                <a:ea typeface="BIZ UDPゴシック" panose="020B0400000000000000" pitchFamily="50" charset="-128"/>
              </a:rPr>
              <a:t>服薬する薬の説明や服薬時の注意点の説明</a:t>
            </a:r>
            <a:endParaRPr kumimoji="1" lang="en-US" altLang="ja-JP" sz="1400" b="1" dirty="0">
              <a:latin typeface="BIZ UDPゴシック" panose="020B0400000000000000" pitchFamily="50" charset="-128"/>
              <a:ea typeface="BIZ UDPゴシック" panose="020B0400000000000000" pitchFamily="50" charset="-128"/>
            </a:endParaRPr>
          </a:p>
          <a:p>
            <a:pPr marL="285750" indent="-285750">
              <a:spcBef>
                <a:spcPts val="600"/>
              </a:spcBef>
              <a:buFont typeface="Arial" panose="020B0604020202020204" pitchFamily="34" charset="0"/>
              <a:buChar char="•"/>
            </a:pPr>
            <a:r>
              <a:rPr kumimoji="1" lang="ja-JP" altLang="en-US" sz="1400" b="1" dirty="0">
                <a:latin typeface="BIZ UDPゴシック" panose="020B0400000000000000" pitchFamily="50" charset="-128"/>
                <a:ea typeface="BIZ UDPゴシック" panose="020B0400000000000000" pitchFamily="50" charset="-128"/>
              </a:rPr>
              <a:t>診察結果・検査結果の説明</a:t>
            </a:r>
            <a:endParaRPr kumimoji="1" lang="en-US" altLang="ja-JP" sz="1400" b="1" dirty="0">
              <a:latin typeface="BIZ UDPゴシック" panose="020B0400000000000000" pitchFamily="50" charset="-128"/>
              <a:ea typeface="BIZ UDPゴシック" panose="020B0400000000000000" pitchFamily="50" charset="-128"/>
            </a:endParaRPr>
          </a:p>
          <a:p>
            <a:pPr marL="285750" indent="-285750">
              <a:spcBef>
                <a:spcPts val="600"/>
              </a:spcBef>
              <a:buFont typeface="Arial" panose="020B0604020202020204" pitchFamily="34" charset="0"/>
              <a:buChar char="•"/>
            </a:pPr>
            <a:r>
              <a:rPr kumimoji="1" lang="ja-JP" altLang="en-US" sz="1400" b="1" dirty="0">
                <a:latin typeface="BIZ UDPゴシック" panose="020B0400000000000000" pitchFamily="50" charset="-128"/>
                <a:ea typeface="BIZ UDPゴシック" panose="020B0400000000000000" pitchFamily="50" charset="-128"/>
              </a:rPr>
              <a:t>手術前の説明</a:t>
            </a:r>
            <a:endParaRPr kumimoji="1" lang="en-US" altLang="ja-JP" sz="1400" b="1" dirty="0">
              <a:latin typeface="BIZ UDPゴシック" panose="020B0400000000000000" pitchFamily="50" charset="-128"/>
              <a:ea typeface="BIZ UDPゴシック" panose="020B0400000000000000" pitchFamily="50" charset="-128"/>
            </a:endParaRPr>
          </a:p>
          <a:p>
            <a:pPr marL="285750" indent="-285750">
              <a:spcBef>
                <a:spcPts val="600"/>
              </a:spcBef>
              <a:buFont typeface="Arial" panose="020B0604020202020204" pitchFamily="34" charset="0"/>
              <a:buChar char="•"/>
            </a:pPr>
            <a:r>
              <a:rPr kumimoji="1" lang="ja-JP" altLang="en-US" sz="1400" b="1" dirty="0">
                <a:latin typeface="BIZ UDPゴシック" panose="020B0400000000000000" pitchFamily="50" charset="-128"/>
                <a:ea typeface="BIZ UDPゴシック" panose="020B0400000000000000" pitchFamily="50" charset="-128"/>
              </a:rPr>
              <a:t>受付や会計でトラブルが発生した時</a:t>
            </a:r>
            <a:endParaRPr kumimoji="1" lang="en-US" altLang="ja-JP" sz="1400" b="1" dirty="0">
              <a:latin typeface="BIZ UDPゴシック" panose="020B0400000000000000" pitchFamily="50" charset="-128"/>
              <a:ea typeface="BIZ UDPゴシック" panose="020B0400000000000000" pitchFamily="50" charset="-128"/>
            </a:endParaRPr>
          </a:p>
          <a:p>
            <a:pPr>
              <a:spcBef>
                <a:spcPts val="600"/>
              </a:spcBef>
            </a:pPr>
            <a:endParaRPr kumimoji="1" lang="en-US" altLang="ja-JP" sz="1400" b="1" dirty="0">
              <a:latin typeface="BIZ UDPゴシック" panose="020B0400000000000000" pitchFamily="50" charset="-128"/>
              <a:ea typeface="BIZ UDPゴシック" panose="020B0400000000000000" pitchFamily="50" charset="-128"/>
            </a:endParaRPr>
          </a:p>
          <a:p>
            <a:pPr>
              <a:spcBef>
                <a:spcPts val="600"/>
              </a:spcBef>
            </a:pPr>
            <a:r>
              <a:rPr kumimoji="1" lang="ja-JP" altLang="en-US" sz="1400" b="1" dirty="0">
                <a:latin typeface="BIZ UDPゴシック" panose="020B0400000000000000" pitchFamily="50" charset="-128"/>
                <a:ea typeface="BIZ UDPゴシック" panose="020B0400000000000000" pitchFamily="50" charset="-128"/>
              </a:rPr>
              <a:t>◎医療通訳は、</a:t>
            </a:r>
            <a:r>
              <a:rPr kumimoji="1" lang="ja-JP" altLang="en-US" sz="1400" b="1" dirty="0">
                <a:solidFill>
                  <a:srgbClr val="C00000"/>
                </a:solidFill>
                <a:latin typeface="BIZ UDPゴシック" panose="020B0400000000000000" pitchFamily="50" charset="-128"/>
                <a:ea typeface="BIZ UDPゴシック" panose="020B0400000000000000" pitchFamily="50" charset="-128"/>
              </a:rPr>
              <a:t>医療の専門性・個別性の両方が高い場合に有効</a:t>
            </a:r>
            <a:r>
              <a:rPr kumimoji="1" lang="ja-JP" altLang="en-US" sz="1400" b="1" dirty="0">
                <a:latin typeface="BIZ UDPゴシック" panose="020B0400000000000000" pitchFamily="50" charset="-128"/>
                <a:ea typeface="BIZ UDPゴシック" panose="020B0400000000000000" pitchFamily="50" charset="-128"/>
              </a:rPr>
              <a:t>です。</a:t>
            </a:r>
            <a:endParaRPr kumimoji="1" lang="ja-JP" altLang="en-US" sz="14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878143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9" name="楕円 21">
            <a:extLst>
              <a:ext uri="{FF2B5EF4-FFF2-40B4-BE49-F238E27FC236}">
                <a16:creationId xmlns:a16="http://schemas.microsoft.com/office/drawing/2014/main" id="{591D8A1D-1503-8412-6E49-7BA3D9400160}"/>
              </a:ext>
            </a:extLst>
          </p:cNvPr>
          <p:cNvSpPr/>
          <p:nvPr/>
        </p:nvSpPr>
        <p:spPr>
          <a:xfrm rot="10800000">
            <a:off x="223352" y="7724706"/>
            <a:ext cx="6460477" cy="1339490"/>
          </a:xfrm>
          <a:prstGeom prst="roundRect">
            <a:avLst/>
          </a:prstGeom>
          <a:solidFill>
            <a:schemeClr val="accent6">
              <a:lumMod val="40000"/>
              <a:lumOff val="6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36047D8E-0456-3C72-FD2F-C593CFA79A58}"/>
              </a:ext>
            </a:extLst>
          </p:cNvPr>
          <p:cNvSpPr txBox="1"/>
          <p:nvPr/>
        </p:nvSpPr>
        <p:spPr>
          <a:xfrm>
            <a:off x="-25400" y="4663214"/>
            <a:ext cx="6857999" cy="369332"/>
          </a:xfrm>
          <a:prstGeom prst="homePlate">
            <a:avLst/>
          </a:prstGeom>
          <a:solidFill>
            <a:srgbClr val="FF9999"/>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　ご利用の流れ</a:t>
            </a:r>
          </a:p>
        </p:txBody>
      </p:sp>
      <p:sp>
        <p:nvSpPr>
          <p:cNvPr id="6" name="テキスト ボックス 5">
            <a:extLst>
              <a:ext uri="{FF2B5EF4-FFF2-40B4-BE49-F238E27FC236}">
                <a16:creationId xmlns:a16="http://schemas.microsoft.com/office/drawing/2014/main" id="{05BD6E69-0BCE-87CA-F3FC-CEEB66E5EA45}"/>
              </a:ext>
            </a:extLst>
          </p:cNvPr>
          <p:cNvSpPr txBox="1"/>
          <p:nvPr/>
        </p:nvSpPr>
        <p:spPr>
          <a:xfrm>
            <a:off x="2" y="7274466"/>
            <a:ext cx="6857998" cy="369332"/>
          </a:xfrm>
          <a:prstGeom prst="homePlate">
            <a:avLst/>
          </a:prstGeom>
          <a:solidFill>
            <a:srgbClr val="FF9999"/>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　お問合せ先</a:t>
            </a:r>
          </a:p>
        </p:txBody>
      </p:sp>
      <p:sp>
        <p:nvSpPr>
          <p:cNvPr id="14" name="矢印: 山形 13">
            <a:extLst>
              <a:ext uri="{FF2B5EF4-FFF2-40B4-BE49-F238E27FC236}">
                <a16:creationId xmlns:a16="http://schemas.microsoft.com/office/drawing/2014/main" id="{2BB02041-AB1D-97D8-8C28-11BEA6230590}"/>
              </a:ext>
            </a:extLst>
          </p:cNvPr>
          <p:cNvSpPr/>
          <p:nvPr/>
        </p:nvSpPr>
        <p:spPr>
          <a:xfrm>
            <a:off x="172783" y="5201339"/>
            <a:ext cx="3256215" cy="314445"/>
          </a:xfrm>
          <a:prstGeom prst="chevron">
            <a:avLst/>
          </a:prstGeom>
          <a:solidFill>
            <a:srgbClr val="FFCCCC"/>
          </a:solidFill>
          <a:ln>
            <a:noFill/>
          </a:ln>
        </p:spPr>
        <p:style>
          <a:lnRef idx="0">
            <a:scrgbClr r="0" g="0" b="0"/>
          </a:lnRef>
          <a:fillRef idx="0">
            <a:scrgbClr r="0" g="0" b="0"/>
          </a:fillRef>
          <a:effectRef idx="0">
            <a:scrgbClr r="0" g="0" b="0"/>
          </a:effectRef>
          <a:fontRef idx="minor">
            <a:schemeClr val="lt1"/>
          </a:fontRef>
        </p:style>
        <p:txBody>
          <a:bodyPr rtlCol="0" anchor="ctr"/>
          <a:lstStyle/>
          <a:p>
            <a:r>
              <a:rPr kumimoji="1" lang="en-US" altLang="ja-JP" sz="1200" b="1" dirty="0">
                <a:solidFill>
                  <a:schemeClr val="tx1"/>
                </a:solidFill>
                <a:latin typeface="BIZ UDPゴシック" panose="020B0400000000000000" pitchFamily="50" charset="-128"/>
                <a:ea typeface="BIZ UDPゴシック" panose="020B0400000000000000" pitchFamily="50" charset="-128"/>
              </a:rPr>
              <a:t>Step</a:t>
            </a:r>
            <a:r>
              <a:rPr kumimoji="1" lang="ja-JP" altLang="en-US" sz="1200" b="1" dirty="0">
                <a:solidFill>
                  <a:schemeClr val="tx1"/>
                </a:solidFill>
                <a:latin typeface="BIZ UDPゴシック" panose="020B0400000000000000" pitchFamily="50" charset="-128"/>
                <a:ea typeface="BIZ UDPゴシック" panose="020B0400000000000000" pitchFamily="50" charset="-128"/>
              </a:rPr>
              <a:t> </a:t>
            </a:r>
            <a:r>
              <a:rPr kumimoji="1" lang="en-US" altLang="ja-JP" sz="1200" b="1" dirty="0">
                <a:solidFill>
                  <a:schemeClr val="tx1"/>
                </a:solidFill>
                <a:latin typeface="BIZ UDPゴシック" panose="020B0400000000000000" pitchFamily="50" charset="-128"/>
                <a:ea typeface="BIZ UDPゴシック" panose="020B0400000000000000" pitchFamily="50" charset="-128"/>
              </a:rPr>
              <a:t>1.</a:t>
            </a:r>
            <a:r>
              <a:rPr kumimoji="1" lang="ja-JP" altLang="en-US" sz="1200" b="1" dirty="0">
                <a:solidFill>
                  <a:schemeClr val="tx1"/>
                </a:solidFill>
                <a:latin typeface="BIZ UDPゴシック" panose="020B0400000000000000" pitchFamily="50" charset="-128"/>
                <a:ea typeface="BIZ UDPゴシック" panose="020B0400000000000000" pitchFamily="50" charset="-128"/>
              </a:rPr>
              <a:t>　患者の同意（通訳利用前）</a:t>
            </a:r>
          </a:p>
        </p:txBody>
      </p:sp>
      <p:sp>
        <p:nvSpPr>
          <p:cNvPr id="17" name="テキスト ボックス 16">
            <a:extLst>
              <a:ext uri="{FF2B5EF4-FFF2-40B4-BE49-F238E27FC236}">
                <a16:creationId xmlns:a16="http://schemas.microsoft.com/office/drawing/2014/main" id="{188593AA-F30C-860B-1298-5CFF14739613}"/>
              </a:ext>
            </a:extLst>
          </p:cNvPr>
          <p:cNvSpPr txBox="1"/>
          <p:nvPr/>
        </p:nvSpPr>
        <p:spPr>
          <a:xfrm>
            <a:off x="184742" y="5583539"/>
            <a:ext cx="6437712" cy="276999"/>
          </a:xfrm>
          <a:prstGeom prst="rect">
            <a:avLst/>
          </a:prstGeom>
          <a:noFill/>
        </p:spPr>
        <p:txBody>
          <a:bodyPr wrap="square" rtlCol="0">
            <a:spAutoFit/>
          </a:bodyPr>
          <a:lstStyle/>
          <a:p>
            <a:pPr marL="285750" indent="-285750">
              <a:buFont typeface="Wingdings" panose="05000000000000000000" pitchFamily="2" charset="2"/>
              <a:buChar char="u"/>
            </a:pPr>
            <a:r>
              <a:rPr kumimoji="1" lang="ja-JP" altLang="en-US" sz="1200" dirty="0">
                <a:latin typeface="BIZ UDPゴシック" panose="020B0400000000000000" pitchFamily="50" charset="-128"/>
                <a:ea typeface="BIZ UDPゴシック" panose="020B0400000000000000" pitchFamily="50" charset="-128"/>
              </a:rPr>
              <a:t>外国人患者から口頭にて同意を得る</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18" name="矢印: 山形 17">
            <a:extLst>
              <a:ext uri="{FF2B5EF4-FFF2-40B4-BE49-F238E27FC236}">
                <a16:creationId xmlns:a16="http://schemas.microsoft.com/office/drawing/2014/main" id="{5F60275A-B603-6231-7DD7-DE7E86955D2A}"/>
              </a:ext>
            </a:extLst>
          </p:cNvPr>
          <p:cNvSpPr/>
          <p:nvPr/>
        </p:nvSpPr>
        <p:spPr>
          <a:xfrm>
            <a:off x="147385" y="5936224"/>
            <a:ext cx="3256215" cy="314445"/>
          </a:xfrm>
          <a:prstGeom prst="chevron">
            <a:avLst/>
          </a:prstGeom>
          <a:solidFill>
            <a:srgbClr val="FFCCCC"/>
          </a:solidFill>
          <a:ln>
            <a:noFill/>
          </a:ln>
        </p:spPr>
        <p:style>
          <a:lnRef idx="0">
            <a:scrgbClr r="0" g="0" b="0"/>
          </a:lnRef>
          <a:fillRef idx="0">
            <a:scrgbClr r="0" g="0" b="0"/>
          </a:fillRef>
          <a:effectRef idx="0">
            <a:scrgbClr r="0" g="0" b="0"/>
          </a:effectRef>
          <a:fontRef idx="minor">
            <a:schemeClr val="lt1"/>
          </a:fontRef>
        </p:style>
        <p:txBody>
          <a:bodyPr rtlCol="0" anchor="ctr"/>
          <a:lstStyle/>
          <a:p>
            <a:r>
              <a:rPr kumimoji="1" lang="en-US" altLang="ja-JP" sz="1200" b="1" dirty="0">
                <a:solidFill>
                  <a:schemeClr val="tx1"/>
                </a:solidFill>
                <a:latin typeface="BIZ UDPゴシック" panose="020B0400000000000000" pitchFamily="50" charset="-128"/>
                <a:ea typeface="BIZ UDPゴシック" panose="020B0400000000000000" pitchFamily="50" charset="-128"/>
              </a:rPr>
              <a:t>Step</a:t>
            </a:r>
            <a:r>
              <a:rPr kumimoji="1" lang="ja-JP" altLang="en-US" sz="1200" b="1" dirty="0">
                <a:solidFill>
                  <a:schemeClr val="tx1"/>
                </a:solidFill>
                <a:latin typeface="BIZ UDPゴシック" panose="020B0400000000000000" pitchFamily="50" charset="-128"/>
                <a:ea typeface="BIZ UDPゴシック" panose="020B0400000000000000" pitchFamily="50" charset="-128"/>
              </a:rPr>
              <a:t> </a:t>
            </a:r>
            <a:r>
              <a:rPr kumimoji="1" lang="en-US" altLang="ja-JP" sz="1200" b="1" dirty="0">
                <a:solidFill>
                  <a:schemeClr val="tx1"/>
                </a:solidFill>
                <a:latin typeface="BIZ UDPゴシック" panose="020B0400000000000000" pitchFamily="50" charset="-128"/>
                <a:ea typeface="BIZ UDPゴシック" panose="020B0400000000000000" pitchFamily="50" charset="-128"/>
              </a:rPr>
              <a:t>2.</a:t>
            </a:r>
            <a:r>
              <a:rPr kumimoji="1" lang="ja-JP" altLang="en-US" sz="1200" b="1" dirty="0">
                <a:solidFill>
                  <a:schemeClr val="tx1"/>
                </a:solidFill>
                <a:latin typeface="BIZ UDPゴシック" panose="020B0400000000000000" pitchFamily="50" charset="-128"/>
                <a:ea typeface="BIZ UDPゴシック" panose="020B0400000000000000" pitchFamily="50" charset="-128"/>
              </a:rPr>
              <a:t>　通訳利用開始</a:t>
            </a:r>
          </a:p>
        </p:txBody>
      </p:sp>
      <p:sp>
        <p:nvSpPr>
          <p:cNvPr id="20" name="テキスト ボックス 19">
            <a:extLst>
              <a:ext uri="{FF2B5EF4-FFF2-40B4-BE49-F238E27FC236}">
                <a16:creationId xmlns:a16="http://schemas.microsoft.com/office/drawing/2014/main" id="{7495DCB7-3A5F-25CD-2B36-D8168F5EF2E1}"/>
              </a:ext>
            </a:extLst>
          </p:cNvPr>
          <p:cNvSpPr txBox="1"/>
          <p:nvPr/>
        </p:nvSpPr>
        <p:spPr>
          <a:xfrm>
            <a:off x="203862" y="6660407"/>
            <a:ext cx="6282857" cy="538609"/>
          </a:xfrm>
          <a:prstGeom prst="rect">
            <a:avLst/>
          </a:prstGeom>
          <a:noFill/>
        </p:spPr>
        <p:txBody>
          <a:bodyPr wrap="square" rtlCol="0">
            <a:spAutoFit/>
          </a:bodyPr>
          <a:lstStyle/>
          <a:p>
            <a:pPr marL="285750" indent="-285750">
              <a:buFont typeface="Wingdings" panose="05000000000000000000" pitchFamily="2" charset="2"/>
              <a:buChar char="u"/>
            </a:pPr>
            <a:r>
              <a:rPr kumimoji="1" lang="ja-JP" altLang="en-US" sz="1200" dirty="0">
                <a:latin typeface="BIZ UDPゴシック" panose="020B0400000000000000" pitchFamily="50" charset="-128"/>
                <a:ea typeface="BIZ UDPゴシック" panose="020B0400000000000000" pitchFamily="50" charset="-128"/>
              </a:rPr>
              <a:t>固定電話またはスマートフォン等の電話機より、専用電話番号へ電話をかける</a:t>
            </a:r>
            <a:endParaRPr kumimoji="1" lang="en-US" altLang="ja-JP" sz="1200" dirty="0">
              <a:latin typeface="BIZ UDPゴシック" panose="020B0400000000000000" pitchFamily="50" charset="-128"/>
              <a:ea typeface="BIZ UDPゴシック" panose="020B0400000000000000" pitchFamily="50" charset="-128"/>
            </a:endParaRPr>
          </a:p>
          <a:p>
            <a:pPr marL="285750" indent="-285750">
              <a:spcBef>
                <a:spcPts val="600"/>
              </a:spcBef>
              <a:buFont typeface="Wingdings" panose="05000000000000000000" pitchFamily="2" charset="2"/>
              <a:buChar char="u"/>
            </a:pPr>
            <a:r>
              <a:rPr kumimoji="1" lang="ja-JP" altLang="en-US" sz="1200" dirty="0">
                <a:latin typeface="BIZ UDPゴシック" panose="020B0400000000000000" pitchFamily="50" charset="-128"/>
                <a:ea typeface="BIZ UDPゴシック" panose="020B0400000000000000" pitchFamily="50" charset="-128"/>
              </a:rPr>
              <a:t>アナウンスに従い希望言語を選択した後、通訳者が回線に入り通訳開始</a:t>
            </a:r>
            <a:endParaRPr kumimoji="1" lang="ja-JP" altLang="en-US" sz="1600" dirty="0">
              <a:latin typeface="BIZ UDPゴシック" panose="020B0400000000000000" pitchFamily="50" charset="-128"/>
              <a:ea typeface="BIZ UDPゴシック" panose="020B0400000000000000" pitchFamily="50" charset="-128"/>
            </a:endParaRPr>
          </a:p>
        </p:txBody>
      </p:sp>
      <p:sp>
        <p:nvSpPr>
          <p:cNvPr id="21" name="正方形/長方形 20">
            <a:extLst>
              <a:ext uri="{FF2B5EF4-FFF2-40B4-BE49-F238E27FC236}">
                <a16:creationId xmlns:a16="http://schemas.microsoft.com/office/drawing/2014/main" id="{67E4C0C2-3945-FCDC-6FF4-3D63244EBBFC}"/>
              </a:ext>
            </a:extLst>
          </p:cNvPr>
          <p:cNvSpPr/>
          <p:nvPr/>
        </p:nvSpPr>
        <p:spPr>
          <a:xfrm>
            <a:off x="214969" y="6270453"/>
            <a:ext cx="1015905" cy="407001"/>
          </a:xfrm>
          <a:prstGeom prst="rect">
            <a:avLst/>
          </a:prstGeom>
          <a:solidFill>
            <a:schemeClr val="accent4">
              <a:lumMod val="40000"/>
              <a:lumOff val="60000"/>
            </a:schemeClr>
          </a:solidFill>
          <a:ln>
            <a:noFill/>
          </a:ln>
          <a:effectLst>
            <a:softEdge rad="63500"/>
          </a:effectLst>
        </p:spPr>
        <p:style>
          <a:lnRef idx="0">
            <a:scrgbClr r="0" g="0" b="0"/>
          </a:lnRef>
          <a:fillRef idx="0">
            <a:scrgbClr r="0" g="0" b="0"/>
          </a:fillRef>
          <a:effectRef idx="0">
            <a:scrgbClr r="0" g="0" b="0"/>
          </a:effectRef>
          <a:fontRef idx="minor">
            <a:schemeClr val="lt1"/>
          </a:fontRef>
        </p:style>
        <p:txBody>
          <a:bodyPr rtlCol="0" anchor="ctr"/>
          <a:lstStyle/>
          <a:p>
            <a:r>
              <a:rPr kumimoji="1" lang="ja-JP" altLang="en-US" sz="1200" dirty="0">
                <a:solidFill>
                  <a:schemeClr val="tx1"/>
                </a:solidFill>
                <a:latin typeface="BIZ UDPゴシック" panose="020B0400000000000000" pitchFamily="50" charset="-128"/>
                <a:ea typeface="BIZ UDPゴシック" panose="020B0400000000000000" pitchFamily="50" charset="-128"/>
              </a:rPr>
              <a:t>　電話通訳</a:t>
            </a:r>
          </a:p>
        </p:txBody>
      </p:sp>
      <p:sp>
        <p:nvSpPr>
          <p:cNvPr id="24" name="テキスト ボックス 23">
            <a:extLst>
              <a:ext uri="{FF2B5EF4-FFF2-40B4-BE49-F238E27FC236}">
                <a16:creationId xmlns:a16="http://schemas.microsoft.com/office/drawing/2014/main" id="{58EACA7D-CF6F-82EC-94BB-2EF124BB2493}"/>
              </a:ext>
            </a:extLst>
          </p:cNvPr>
          <p:cNvSpPr txBox="1"/>
          <p:nvPr/>
        </p:nvSpPr>
        <p:spPr>
          <a:xfrm>
            <a:off x="325862" y="7779412"/>
            <a:ext cx="6235756" cy="338554"/>
          </a:xfrm>
          <a:prstGeom prst="rect">
            <a:avLst/>
          </a:prstGeom>
          <a:noFill/>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●北海道電話医療通訳事業事務局</a:t>
            </a:r>
            <a:r>
              <a:rPr kumimoji="1" lang="ja-JP" altLang="en-US" sz="1400" dirty="0">
                <a:latin typeface="BIZ UDPゴシック" panose="020B0400000000000000" pitchFamily="50" charset="-128"/>
                <a:ea typeface="BIZ UDPゴシック" panose="020B0400000000000000" pitchFamily="50" charset="-128"/>
              </a:rPr>
              <a:t>　（受託事業者：メディフォン株式会社）</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5" name="テキスト ボックス 4">
            <a:extLst>
              <a:ext uri="{FF2B5EF4-FFF2-40B4-BE49-F238E27FC236}">
                <a16:creationId xmlns:a16="http://schemas.microsoft.com/office/drawing/2014/main" id="{0774E395-66F3-120E-0F2E-C5A03706B793}"/>
              </a:ext>
            </a:extLst>
          </p:cNvPr>
          <p:cNvSpPr txBox="1"/>
          <p:nvPr/>
        </p:nvSpPr>
        <p:spPr>
          <a:xfrm>
            <a:off x="468220" y="8074978"/>
            <a:ext cx="5754142" cy="683713"/>
          </a:xfrm>
          <a:prstGeom prst="rect">
            <a:avLst/>
          </a:prstGeom>
          <a:noFill/>
        </p:spPr>
        <p:txBody>
          <a:bodyPr wrap="square">
            <a:spAutoFit/>
          </a:bodyPr>
          <a:lstStyle/>
          <a:p>
            <a:pPr>
              <a:lnSpc>
                <a:spcPct val="150000"/>
              </a:lnSpc>
            </a:pPr>
            <a:r>
              <a:rPr lang="ja-JP" altLang="en-US" sz="1400" dirty="0">
                <a:latin typeface="BIZ UDPゴシック" panose="020B0400000000000000" pitchFamily="50" charset="-128"/>
                <a:ea typeface="BIZ UDPゴシック" panose="020B0400000000000000" pitchFamily="50" charset="-128"/>
              </a:rPr>
              <a:t>お問合せフォーム</a:t>
            </a:r>
            <a:endParaRPr lang="en-US" altLang="ja-JP" sz="1200" b="0" i="0" dirty="0">
              <a:solidFill>
                <a:srgbClr val="1D1C1D"/>
              </a:solidFill>
              <a:effectLst/>
              <a:latin typeface="BIZ UDPゴシック" panose="020B0400000000000000" pitchFamily="50" charset="-128"/>
              <a:ea typeface="BIZ UDPゴシック" panose="020B0400000000000000" pitchFamily="50" charset="-128"/>
            </a:endParaRPr>
          </a:p>
          <a:p>
            <a:pPr>
              <a:lnSpc>
                <a:spcPct val="150000"/>
              </a:lnSpc>
            </a:pPr>
            <a:endParaRPr lang="en-US" altLang="ja-JP" sz="1400" b="0" i="0" dirty="0">
              <a:solidFill>
                <a:srgbClr val="1D1C1D"/>
              </a:solidFill>
              <a:effectLst/>
              <a:latin typeface="BIZ UDPゴシック" panose="020B0400000000000000" pitchFamily="50" charset="-128"/>
              <a:ea typeface="BIZ UDPゴシック" panose="020B0400000000000000" pitchFamily="50" charset="-128"/>
            </a:endParaRPr>
          </a:p>
        </p:txBody>
      </p:sp>
      <p:grpSp>
        <p:nvGrpSpPr>
          <p:cNvPr id="28" name="グループ化 27">
            <a:extLst>
              <a:ext uri="{FF2B5EF4-FFF2-40B4-BE49-F238E27FC236}">
                <a16:creationId xmlns:a16="http://schemas.microsoft.com/office/drawing/2014/main" id="{9B8AB219-97C6-1D53-1A46-BE8BE1668710}"/>
              </a:ext>
            </a:extLst>
          </p:cNvPr>
          <p:cNvGrpSpPr/>
          <p:nvPr/>
        </p:nvGrpSpPr>
        <p:grpSpPr>
          <a:xfrm>
            <a:off x="525060" y="8416835"/>
            <a:ext cx="5906664" cy="276999"/>
            <a:chOff x="-5552274" y="3473701"/>
            <a:chExt cx="5906664" cy="276999"/>
          </a:xfrm>
        </p:grpSpPr>
        <p:pic>
          <p:nvPicPr>
            <p:cNvPr id="10" name="図 9">
              <a:extLst>
                <a:ext uri="{FF2B5EF4-FFF2-40B4-BE49-F238E27FC236}">
                  <a16:creationId xmlns:a16="http://schemas.microsoft.com/office/drawing/2014/main" id="{3875AC11-8205-09C7-4791-F94CA5556F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52274" y="3513269"/>
              <a:ext cx="197862" cy="197862"/>
            </a:xfrm>
            <a:prstGeom prst="rect">
              <a:avLst/>
            </a:prstGeom>
          </p:spPr>
        </p:pic>
        <p:sp>
          <p:nvSpPr>
            <p:cNvPr id="16" name="テキスト ボックス 15">
              <a:extLst>
                <a:ext uri="{FF2B5EF4-FFF2-40B4-BE49-F238E27FC236}">
                  <a16:creationId xmlns:a16="http://schemas.microsoft.com/office/drawing/2014/main" id="{F7FF1F61-E61E-A66B-4537-97021454B126}"/>
                </a:ext>
              </a:extLst>
            </p:cNvPr>
            <p:cNvSpPr txBox="1"/>
            <p:nvPr/>
          </p:nvSpPr>
          <p:spPr>
            <a:xfrm>
              <a:off x="-5399752" y="3473701"/>
              <a:ext cx="5754142" cy="276999"/>
            </a:xfrm>
            <a:prstGeom prst="rect">
              <a:avLst/>
            </a:prstGeom>
            <a:noFill/>
          </p:spPr>
          <p:txBody>
            <a:bodyPr wrap="square">
              <a:spAutoFit/>
            </a:bodyPr>
            <a:lstStyle/>
            <a:p>
              <a:r>
                <a:rPr kumimoji="1" lang="en-US" altLang="ja-JP" sz="1200" b="1" dirty="0">
                  <a:latin typeface="BIZ UDPゴシック" panose="020B0400000000000000" pitchFamily="50" charset="-128"/>
                  <a:ea typeface="BIZ UDPゴシック" panose="020B0400000000000000" pitchFamily="50" charset="-128"/>
                </a:rPr>
                <a:t>050-3172-8522</a:t>
              </a:r>
              <a:r>
                <a:rPr kumimoji="1" lang="ja-JP" altLang="en-US" sz="1200" b="1" dirty="0">
                  <a:latin typeface="BIZ UDPゴシック" panose="020B0400000000000000" pitchFamily="50" charset="-128"/>
                  <a:ea typeface="BIZ UDPゴシック" panose="020B0400000000000000" pitchFamily="50" charset="-128"/>
                </a:rPr>
                <a:t>　　　　　</a:t>
              </a:r>
              <a:r>
                <a:rPr kumimoji="1" lang="en-US" altLang="ja-JP" sz="1200" b="1" dirty="0">
                  <a:latin typeface="BIZ UDPゴシック" panose="020B0400000000000000" pitchFamily="50" charset="-128"/>
                  <a:ea typeface="BIZ UDPゴシック" panose="020B0400000000000000" pitchFamily="50" charset="-128"/>
                </a:rPr>
                <a:t>lg-team@mediphone.jp</a:t>
              </a:r>
            </a:p>
          </p:txBody>
        </p:sp>
        <p:pic>
          <p:nvPicPr>
            <p:cNvPr id="27" name="図 26">
              <a:extLst>
                <a:ext uri="{FF2B5EF4-FFF2-40B4-BE49-F238E27FC236}">
                  <a16:creationId xmlns:a16="http://schemas.microsoft.com/office/drawing/2014/main" id="{79461488-88EF-1823-4BCA-5274ED28B4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94981" y="3533246"/>
              <a:ext cx="197862" cy="197862"/>
            </a:xfrm>
            <a:prstGeom prst="rect">
              <a:avLst/>
            </a:prstGeom>
          </p:spPr>
        </p:pic>
      </p:grpSp>
      <p:sp>
        <p:nvSpPr>
          <p:cNvPr id="25" name="テキスト ボックス 24">
            <a:extLst>
              <a:ext uri="{FF2B5EF4-FFF2-40B4-BE49-F238E27FC236}">
                <a16:creationId xmlns:a16="http://schemas.microsoft.com/office/drawing/2014/main" id="{DF2D915D-C85C-7978-D79C-B707B431FCDF}"/>
              </a:ext>
            </a:extLst>
          </p:cNvPr>
          <p:cNvSpPr txBox="1"/>
          <p:nvPr/>
        </p:nvSpPr>
        <p:spPr>
          <a:xfrm>
            <a:off x="425476" y="8693833"/>
            <a:ext cx="5860896" cy="307777"/>
          </a:xfrm>
          <a:prstGeom prst="rect">
            <a:avLst/>
          </a:prstGeom>
          <a:noFill/>
        </p:spPr>
        <p:txBody>
          <a:bodyPr wrap="square">
            <a:spAutoFit/>
          </a:bodyPr>
          <a:lstStyle/>
          <a:p>
            <a:r>
              <a:rPr kumimoji="1" lang="ja-JP" altLang="en-US" sz="1400" dirty="0">
                <a:latin typeface="BIZ UDPゴシック" panose="020B0400000000000000" pitchFamily="50" charset="-128"/>
                <a:ea typeface="BIZ UDPゴシック" panose="020B0400000000000000" pitchFamily="50" charset="-128"/>
              </a:rPr>
              <a:t>（委託元： 北海道保健福祉部地域医療推進局医務薬務課）</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38" name="テキスト ボックス 37">
            <a:extLst>
              <a:ext uri="{FF2B5EF4-FFF2-40B4-BE49-F238E27FC236}">
                <a16:creationId xmlns:a16="http://schemas.microsoft.com/office/drawing/2014/main" id="{62528F15-4290-E2C0-7713-9341BF78B14B}"/>
              </a:ext>
            </a:extLst>
          </p:cNvPr>
          <p:cNvSpPr txBox="1"/>
          <p:nvPr/>
        </p:nvSpPr>
        <p:spPr>
          <a:xfrm>
            <a:off x="94319" y="1601658"/>
            <a:ext cx="1419693" cy="369332"/>
          </a:xfrm>
          <a:prstGeom prst="rect">
            <a:avLst/>
          </a:prstGeom>
          <a:solidFill>
            <a:srgbClr val="FFCCCC"/>
          </a:solidFill>
          <a:ln>
            <a:noFill/>
          </a:ln>
        </p:spPr>
        <p:style>
          <a:lnRef idx="0">
            <a:scrgbClr r="0" g="0" b="0"/>
          </a:lnRef>
          <a:fillRef idx="0">
            <a:scrgbClr r="0" g="0" b="0"/>
          </a:fillRef>
          <a:effectRef idx="0">
            <a:scrgbClr r="0" g="0" b="0"/>
          </a:effectRef>
          <a:fontRef idx="minor">
            <a:schemeClr val="lt1"/>
          </a:fontRef>
        </p:style>
        <p:txBody>
          <a:bodyPr wrap="square" rtlCol="0">
            <a:noAutofit/>
          </a:bodyPr>
          <a:lstStyle/>
          <a:p>
            <a:r>
              <a:rPr kumimoji="1" lang="ja-JP" altLang="en-US" dirty="0">
                <a:solidFill>
                  <a:schemeClr val="tx1"/>
                </a:solidFill>
                <a:latin typeface="BIZ UDPゴシック" panose="020B0400000000000000" pitchFamily="50" charset="-128"/>
                <a:ea typeface="BIZ UDPゴシック" panose="020B0400000000000000" pitchFamily="50" charset="-128"/>
              </a:rPr>
              <a:t>利用対象</a:t>
            </a:r>
          </a:p>
        </p:txBody>
      </p:sp>
      <p:sp>
        <p:nvSpPr>
          <p:cNvPr id="39" name="テキスト ボックス 38">
            <a:extLst>
              <a:ext uri="{FF2B5EF4-FFF2-40B4-BE49-F238E27FC236}">
                <a16:creationId xmlns:a16="http://schemas.microsoft.com/office/drawing/2014/main" id="{4E8605EA-28B9-2099-98E5-D2EDE20C417E}"/>
              </a:ext>
            </a:extLst>
          </p:cNvPr>
          <p:cNvSpPr txBox="1"/>
          <p:nvPr/>
        </p:nvSpPr>
        <p:spPr>
          <a:xfrm>
            <a:off x="1597143" y="1601658"/>
            <a:ext cx="5138607" cy="369332"/>
          </a:xfrm>
          <a:prstGeom prst="rect">
            <a:avLst/>
          </a:prstGeom>
          <a:solidFill>
            <a:srgbClr val="FFCCCC"/>
          </a:solidFill>
          <a:ln>
            <a:noFill/>
          </a:ln>
        </p:spPr>
        <p:style>
          <a:lnRef idx="0">
            <a:scrgbClr r="0" g="0" b="0"/>
          </a:lnRef>
          <a:fillRef idx="0">
            <a:scrgbClr r="0" g="0" b="0"/>
          </a:fillRef>
          <a:effectRef idx="0">
            <a:scrgbClr r="0" g="0" b="0"/>
          </a:effectRef>
          <a:fontRef idx="minor">
            <a:schemeClr val="lt1"/>
          </a:fontRef>
        </p:style>
        <p:txBody>
          <a:bodyPr wrap="square" rtlCol="0">
            <a:noAutofit/>
          </a:bodyPr>
          <a:lstStyle/>
          <a:p>
            <a:r>
              <a:rPr kumimoji="1" lang="ja-JP" altLang="en-US" dirty="0">
                <a:solidFill>
                  <a:schemeClr val="tx1"/>
                </a:solidFill>
                <a:latin typeface="BIZ UDPゴシック" panose="020B0400000000000000" pitchFamily="50" charset="-128"/>
                <a:ea typeface="BIZ UDPゴシック" panose="020B0400000000000000" pitchFamily="50" charset="-128"/>
              </a:rPr>
              <a:t>北海道</a:t>
            </a:r>
            <a:r>
              <a:rPr kumimoji="1" lang="ja-JP" altLang="en-US" dirty="0" smtClean="0">
                <a:solidFill>
                  <a:schemeClr val="tx1"/>
                </a:solidFill>
                <a:latin typeface="BIZ UDPゴシック" panose="020B0400000000000000" pitchFamily="50" charset="-128"/>
                <a:ea typeface="BIZ UDPゴシック" panose="020B0400000000000000" pitchFamily="50" charset="-128"/>
              </a:rPr>
              <a:t>内の病院及び医科診療所</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sp>
        <p:nvSpPr>
          <p:cNvPr id="40" name="テキスト ボックス 39">
            <a:extLst>
              <a:ext uri="{FF2B5EF4-FFF2-40B4-BE49-F238E27FC236}">
                <a16:creationId xmlns:a16="http://schemas.microsoft.com/office/drawing/2014/main" id="{6293EAB5-0779-048D-004B-ACCC032474AC}"/>
              </a:ext>
            </a:extLst>
          </p:cNvPr>
          <p:cNvSpPr txBox="1"/>
          <p:nvPr/>
        </p:nvSpPr>
        <p:spPr>
          <a:xfrm>
            <a:off x="107749" y="3359778"/>
            <a:ext cx="1419699" cy="1138773"/>
          </a:xfrm>
          <a:prstGeom prst="rect">
            <a:avLst/>
          </a:prstGeom>
          <a:solidFill>
            <a:srgbClr val="FFCCCC"/>
          </a:solidFill>
          <a:ln>
            <a:noFill/>
          </a:ln>
        </p:spPr>
        <p:style>
          <a:lnRef idx="0">
            <a:scrgbClr r="0" g="0" b="0"/>
          </a:lnRef>
          <a:fillRef idx="0">
            <a:scrgbClr r="0" g="0" b="0"/>
          </a:fillRef>
          <a:effectRef idx="0">
            <a:scrgbClr r="0" g="0" b="0"/>
          </a:effectRef>
          <a:fontRef idx="minor">
            <a:schemeClr val="lt1"/>
          </a:fontRef>
        </p:style>
        <p:txBody>
          <a:bodyPr wrap="square" rtlCol="0">
            <a:noAutofit/>
          </a:bodyPr>
          <a:lstStyle/>
          <a:p>
            <a:r>
              <a:rPr kumimoji="1" lang="ja-JP" altLang="en-US" dirty="0">
                <a:solidFill>
                  <a:schemeClr val="tx1"/>
                </a:solidFill>
                <a:latin typeface="BIZ UDPゴシック" panose="020B0400000000000000" pitchFamily="50" charset="-128"/>
                <a:ea typeface="BIZ UDPゴシック" panose="020B0400000000000000" pitchFamily="50" charset="-128"/>
              </a:rPr>
              <a:t>提供言語</a:t>
            </a:r>
            <a:endParaRPr kumimoji="1" lang="en-US" altLang="ja-JP"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sz="2000"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sz="2000"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p:txBody>
      </p:sp>
      <p:sp>
        <p:nvSpPr>
          <p:cNvPr id="41" name="テキスト ボックス 40">
            <a:extLst>
              <a:ext uri="{FF2B5EF4-FFF2-40B4-BE49-F238E27FC236}">
                <a16:creationId xmlns:a16="http://schemas.microsoft.com/office/drawing/2014/main" id="{515BCA74-AFFC-A40A-0EC9-F10B77A0C04C}"/>
              </a:ext>
            </a:extLst>
          </p:cNvPr>
          <p:cNvSpPr txBox="1"/>
          <p:nvPr/>
        </p:nvSpPr>
        <p:spPr>
          <a:xfrm>
            <a:off x="1597137" y="3347955"/>
            <a:ext cx="5138605" cy="1161857"/>
          </a:xfrm>
          <a:prstGeom prst="rect">
            <a:avLst/>
          </a:prstGeom>
          <a:solidFill>
            <a:srgbClr val="FFCCCC"/>
          </a:solidFill>
          <a:ln>
            <a:noFill/>
          </a:ln>
        </p:spPr>
        <p:style>
          <a:lnRef idx="0">
            <a:scrgbClr r="0" g="0" b="0"/>
          </a:lnRef>
          <a:fillRef idx="0">
            <a:scrgbClr r="0" g="0" b="0"/>
          </a:fillRef>
          <a:effectRef idx="0">
            <a:scrgbClr r="0" g="0" b="0"/>
          </a:effectRef>
          <a:fontRef idx="minor">
            <a:schemeClr val="lt1"/>
          </a:fontRef>
        </p:style>
        <p:txBody>
          <a:bodyPr wrap="square" rtlCol="0">
            <a:noAutofit/>
          </a:bodyPr>
          <a:lstStyle/>
          <a:p>
            <a:r>
              <a:rPr lang="ja-JP" altLang="en-US" sz="1100" dirty="0">
                <a:solidFill>
                  <a:schemeClr val="tx1"/>
                </a:solidFill>
                <a:latin typeface="BIZ UDPゴシック" panose="020B0400000000000000" pitchFamily="50" charset="-128"/>
                <a:ea typeface="BIZ UDPゴシック" panose="020B0400000000000000" pitchFamily="50" charset="-128"/>
              </a:rPr>
              <a:t>英語、ベトナム語、中国語、タガログ語、インドネシア語、ポルトガル語、タイ語、</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r>
              <a:rPr lang="ja-JP" altLang="en-US" sz="1100" dirty="0">
                <a:solidFill>
                  <a:schemeClr val="tx1"/>
                </a:solidFill>
                <a:latin typeface="BIZ UDPゴシック" panose="020B0400000000000000" pitchFamily="50" charset="-128"/>
                <a:ea typeface="BIZ UDPゴシック" panose="020B0400000000000000" pitchFamily="50" charset="-128"/>
              </a:rPr>
              <a:t>シンハラ語、韓国語、ウルドゥー語、ネパール語、スペイン語、ロシア語、フランス語、</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r>
              <a:rPr lang="ja-JP" altLang="en-US" sz="1100" dirty="0">
                <a:solidFill>
                  <a:schemeClr val="tx1"/>
                </a:solidFill>
                <a:latin typeface="BIZ UDPゴシック" panose="020B0400000000000000" pitchFamily="50" charset="-128"/>
                <a:ea typeface="BIZ UDPゴシック" panose="020B0400000000000000" pitchFamily="50" charset="-128"/>
              </a:rPr>
              <a:t>モンゴル語、ヒンディー語、ペルシャ語、広東語、ミャンマー語、ベンガル語、</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r>
              <a:rPr lang="ja-JP" altLang="en-US" sz="1100" dirty="0">
                <a:solidFill>
                  <a:schemeClr val="tx1"/>
                </a:solidFill>
                <a:latin typeface="BIZ UDPゴシック" panose="020B0400000000000000" pitchFamily="50" charset="-128"/>
                <a:ea typeface="BIZ UDPゴシック" panose="020B0400000000000000" pitchFamily="50" charset="-128"/>
              </a:rPr>
              <a:t>ラオス語、アラビア語、ダリー語、イタリア語、クメール語、ドイツ語、トルコ語、</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r>
              <a:rPr lang="ja-JP" altLang="en-US" sz="1100" dirty="0">
                <a:solidFill>
                  <a:schemeClr val="tx1"/>
                </a:solidFill>
                <a:latin typeface="BIZ UDPゴシック" panose="020B0400000000000000" pitchFamily="50" charset="-128"/>
                <a:ea typeface="BIZ UDPゴシック" panose="020B0400000000000000" pitchFamily="50" charset="-128"/>
              </a:rPr>
              <a:t>台湾語、パシュトー語、ウクライナ語、タミル語、マレー語</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endParaRPr lang="en-US" altLang="ja-JP" sz="400" dirty="0">
              <a:solidFill>
                <a:schemeClr val="tx1"/>
              </a:solidFill>
              <a:latin typeface="BIZ UDPゴシック" panose="020B0400000000000000" pitchFamily="50" charset="-128"/>
              <a:ea typeface="BIZ UDPゴシック" panose="020B0400000000000000" pitchFamily="50" charset="-128"/>
            </a:endParaRPr>
          </a:p>
          <a:p>
            <a:r>
              <a:rPr lang="en-US" altLang="ja-JP" sz="1050" dirty="0">
                <a:solidFill>
                  <a:srgbClr val="C00000"/>
                </a:solidFill>
                <a:latin typeface="BIZ UDPゴシック" panose="020B0400000000000000" pitchFamily="50" charset="-128"/>
                <a:ea typeface="BIZ UDPゴシック" panose="020B0400000000000000" pitchFamily="50" charset="-128"/>
              </a:rPr>
              <a:t>※</a:t>
            </a:r>
            <a:r>
              <a:rPr lang="ja-JP" altLang="en-US" sz="1050" dirty="0">
                <a:solidFill>
                  <a:srgbClr val="C00000"/>
                </a:solidFill>
                <a:latin typeface="BIZ UDPゴシック" panose="020B0400000000000000" pitchFamily="50" charset="-128"/>
                <a:ea typeface="BIZ UDPゴシック" panose="020B0400000000000000" pitchFamily="50" charset="-128"/>
              </a:rPr>
              <a:t>言語によっては、すぐに対応できない場合があります。</a:t>
            </a:r>
            <a:endParaRPr lang="en-US" altLang="ja-JP" sz="1050" dirty="0">
              <a:solidFill>
                <a:srgbClr val="C00000"/>
              </a:solidFill>
              <a:latin typeface="BIZ UDPゴシック" panose="020B0400000000000000" pitchFamily="50" charset="-128"/>
              <a:ea typeface="BIZ UDPゴシック" panose="020B0400000000000000" pitchFamily="50" charset="-128"/>
            </a:endParaRPr>
          </a:p>
        </p:txBody>
      </p:sp>
      <p:sp>
        <p:nvSpPr>
          <p:cNvPr id="42" name="テキスト ボックス 41">
            <a:extLst>
              <a:ext uri="{FF2B5EF4-FFF2-40B4-BE49-F238E27FC236}">
                <a16:creationId xmlns:a16="http://schemas.microsoft.com/office/drawing/2014/main" id="{C165706E-B457-7F0A-8A02-A97BB2792C20}"/>
              </a:ext>
            </a:extLst>
          </p:cNvPr>
          <p:cNvSpPr txBox="1"/>
          <p:nvPr/>
        </p:nvSpPr>
        <p:spPr>
          <a:xfrm>
            <a:off x="107749" y="2088251"/>
            <a:ext cx="1419699" cy="408068"/>
          </a:xfrm>
          <a:prstGeom prst="rect">
            <a:avLst/>
          </a:prstGeom>
          <a:solidFill>
            <a:srgbClr val="FFCCCC"/>
          </a:solidFill>
          <a:ln>
            <a:noFill/>
          </a:ln>
        </p:spPr>
        <p:style>
          <a:lnRef idx="0">
            <a:scrgbClr r="0" g="0" b="0"/>
          </a:lnRef>
          <a:fillRef idx="0">
            <a:scrgbClr r="0" g="0" b="0"/>
          </a:fillRef>
          <a:effectRef idx="0">
            <a:scrgbClr r="0" g="0" b="0"/>
          </a:effectRef>
          <a:fontRef idx="minor">
            <a:schemeClr val="lt1"/>
          </a:fontRef>
        </p:style>
        <p:txBody>
          <a:bodyPr wrap="square" rtlCol="0">
            <a:noAutofit/>
          </a:bodyPr>
          <a:lstStyle/>
          <a:p>
            <a:r>
              <a:rPr kumimoji="1" lang="ja-JP" altLang="en-US" dirty="0">
                <a:solidFill>
                  <a:schemeClr val="tx1"/>
                </a:solidFill>
                <a:latin typeface="BIZ UDPゴシック" panose="020B0400000000000000" pitchFamily="50" charset="-128"/>
                <a:ea typeface="BIZ UDPゴシック" panose="020B0400000000000000" pitchFamily="50" charset="-128"/>
              </a:rPr>
              <a:t>提供機能</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dirty="0">
              <a:solidFill>
                <a:schemeClr val="tx1"/>
              </a:solidFill>
              <a:latin typeface="BIZ UDPゴシック" panose="020B0400000000000000" pitchFamily="50" charset="-128"/>
              <a:ea typeface="BIZ UDPゴシック" panose="020B0400000000000000" pitchFamily="50" charset="-128"/>
            </a:endParaRPr>
          </a:p>
        </p:txBody>
      </p:sp>
      <p:sp>
        <p:nvSpPr>
          <p:cNvPr id="43" name="テキスト ボックス 42">
            <a:extLst>
              <a:ext uri="{FF2B5EF4-FFF2-40B4-BE49-F238E27FC236}">
                <a16:creationId xmlns:a16="http://schemas.microsoft.com/office/drawing/2014/main" id="{3C81DE1B-42C4-5EEA-08C0-1B8F080D2116}"/>
              </a:ext>
            </a:extLst>
          </p:cNvPr>
          <p:cNvSpPr txBox="1"/>
          <p:nvPr/>
        </p:nvSpPr>
        <p:spPr>
          <a:xfrm>
            <a:off x="1597138" y="2087835"/>
            <a:ext cx="5138605" cy="408484"/>
          </a:xfrm>
          <a:prstGeom prst="rect">
            <a:avLst/>
          </a:prstGeom>
          <a:solidFill>
            <a:srgbClr val="FFCCCC"/>
          </a:solidFill>
          <a:ln>
            <a:noFill/>
          </a:ln>
        </p:spPr>
        <p:style>
          <a:lnRef idx="0">
            <a:scrgbClr r="0" g="0" b="0"/>
          </a:lnRef>
          <a:fillRef idx="0">
            <a:scrgbClr r="0" g="0" b="0"/>
          </a:fillRef>
          <a:effectRef idx="0">
            <a:scrgbClr r="0" g="0" b="0"/>
          </a:effectRef>
          <a:fontRef idx="minor">
            <a:schemeClr val="lt1"/>
          </a:fontRef>
        </p:style>
        <p:txBody>
          <a:bodyPr wrap="square" rtlCol="0" anchor="ctr" anchorCtr="0">
            <a:noAutofit/>
          </a:bodyPr>
          <a:lstStyle/>
          <a:p>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電話回線による </a:t>
            </a:r>
            <a:r>
              <a:rPr kumimoji="1" lang="ja-JP" altLang="en-US" sz="1600" b="1" dirty="0">
                <a:solidFill>
                  <a:schemeClr val="tx1"/>
                </a:solidFill>
                <a:latin typeface="BIZ UDPゴシック" panose="020B0400000000000000" pitchFamily="50" charset="-128"/>
                <a:ea typeface="BIZ UDPゴシック" panose="020B0400000000000000" pitchFamily="50" charset="-128"/>
              </a:rPr>
              <a:t>電話通訳</a:t>
            </a:r>
            <a:endParaRPr kumimoji="1" lang="en-US" altLang="ja-JP" sz="1600" b="1"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sz="1400" b="1" strike="sngStrike" dirty="0">
              <a:solidFill>
                <a:srgbClr val="FF0000"/>
              </a:solidFill>
              <a:latin typeface="BIZ UDPゴシック" panose="020B0400000000000000" pitchFamily="50" charset="-128"/>
              <a:ea typeface="BIZ UDPゴシック" panose="020B0400000000000000" pitchFamily="50" charset="-128"/>
            </a:endParaRPr>
          </a:p>
        </p:txBody>
      </p:sp>
      <p:sp>
        <p:nvSpPr>
          <p:cNvPr id="44" name="テキスト ボックス 43">
            <a:extLst>
              <a:ext uri="{FF2B5EF4-FFF2-40B4-BE49-F238E27FC236}">
                <a16:creationId xmlns:a16="http://schemas.microsoft.com/office/drawing/2014/main" id="{E58F8F43-4C14-2FF7-6022-EB1C97159C49}"/>
              </a:ext>
            </a:extLst>
          </p:cNvPr>
          <p:cNvSpPr txBox="1"/>
          <p:nvPr/>
        </p:nvSpPr>
        <p:spPr>
          <a:xfrm>
            <a:off x="107749" y="2593885"/>
            <a:ext cx="1419699" cy="646331"/>
          </a:xfrm>
          <a:prstGeom prst="rect">
            <a:avLst/>
          </a:prstGeom>
          <a:solidFill>
            <a:srgbClr val="FFCCCC"/>
          </a:solidFill>
          <a:ln>
            <a:noFill/>
          </a:ln>
        </p:spPr>
        <p:style>
          <a:lnRef idx="0">
            <a:scrgbClr r="0" g="0" b="0"/>
          </a:lnRef>
          <a:fillRef idx="0">
            <a:scrgbClr r="0" g="0" b="0"/>
          </a:fillRef>
          <a:effectRef idx="0">
            <a:scrgbClr r="0" g="0" b="0"/>
          </a:effectRef>
          <a:fontRef idx="minor">
            <a:schemeClr val="lt1"/>
          </a:fontRef>
        </p:style>
        <p:txBody>
          <a:bodyPr wrap="square" rtlCol="0">
            <a:noAutofit/>
          </a:bodyPr>
          <a:lstStyle/>
          <a:p>
            <a:r>
              <a:rPr kumimoji="1" lang="ja-JP" altLang="en-US" dirty="0">
                <a:solidFill>
                  <a:schemeClr val="tx1"/>
                </a:solidFill>
                <a:latin typeface="BIZ UDPゴシック" panose="020B0400000000000000" pitchFamily="50" charset="-128"/>
                <a:ea typeface="BIZ UDPゴシック" panose="020B0400000000000000" pitchFamily="50" charset="-128"/>
              </a:rPr>
              <a:t>提供期間</a:t>
            </a:r>
            <a:endParaRPr kumimoji="1" lang="en-US" altLang="ja-JP" dirty="0">
              <a:solidFill>
                <a:schemeClr val="tx1"/>
              </a:solidFill>
              <a:latin typeface="BIZ UDPゴシック" panose="020B0400000000000000" pitchFamily="50" charset="-128"/>
              <a:ea typeface="BIZ UDPゴシック" panose="020B0400000000000000" pitchFamily="50" charset="-128"/>
            </a:endParaRPr>
          </a:p>
          <a:p>
            <a:r>
              <a:rPr kumimoji="1" lang="ja-JP" altLang="en-US" dirty="0">
                <a:solidFill>
                  <a:schemeClr val="tx1"/>
                </a:solidFill>
                <a:latin typeface="BIZ UDPゴシック" panose="020B0400000000000000" pitchFamily="50" charset="-128"/>
                <a:ea typeface="BIZ UDPゴシック" panose="020B0400000000000000" pitchFamily="50" charset="-128"/>
              </a:rPr>
              <a:t>提供時間</a:t>
            </a:r>
          </a:p>
        </p:txBody>
      </p:sp>
      <p:sp>
        <p:nvSpPr>
          <p:cNvPr id="45" name="テキスト ボックス 44">
            <a:extLst>
              <a:ext uri="{FF2B5EF4-FFF2-40B4-BE49-F238E27FC236}">
                <a16:creationId xmlns:a16="http://schemas.microsoft.com/office/drawing/2014/main" id="{502A173B-C226-F4C3-DE79-3C24B7D47B81}"/>
              </a:ext>
            </a:extLst>
          </p:cNvPr>
          <p:cNvSpPr txBox="1"/>
          <p:nvPr/>
        </p:nvSpPr>
        <p:spPr>
          <a:xfrm>
            <a:off x="1597137" y="2587393"/>
            <a:ext cx="5138606" cy="646331"/>
          </a:xfrm>
          <a:prstGeom prst="rect">
            <a:avLst/>
          </a:prstGeom>
          <a:solidFill>
            <a:srgbClr val="FFCCCC"/>
          </a:solidFill>
          <a:ln>
            <a:noFill/>
          </a:ln>
        </p:spPr>
        <p:style>
          <a:lnRef idx="0">
            <a:scrgbClr r="0" g="0" b="0"/>
          </a:lnRef>
          <a:fillRef idx="0">
            <a:scrgbClr r="0" g="0" b="0"/>
          </a:fillRef>
          <a:effectRef idx="0">
            <a:scrgbClr r="0" g="0" b="0"/>
          </a:effectRef>
          <a:fontRef idx="minor">
            <a:schemeClr val="lt1"/>
          </a:fontRef>
        </p:style>
        <p:txBody>
          <a:bodyPr wrap="square" rtlCol="0">
            <a:noAutofit/>
          </a:bodyPr>
          <a:lstStyle/>
          <a:p>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p:txBody>
      </p:sp>
      <p:sp>
        <p:nvSpPr>
          <p:cNvPr id="46" name="テキスト ボックス 45">
            <a:extLst>
              <a:ext uri="{FF2B5EF4-FFF2-40B4-BE49-F238E27FC236}">
                <a16:creationId xmlns:a16="http://schemas.microsoft.com/office/drawing/2014/main" id="{E7A164C5-CAB0-7CFB-5C92-FDAF7880FC52}"/>
              </a:ext>
            </a:extLst>
          </p:cNvPr>
          <p:cNvSpPr txBox="1"/>
          <p:nvPr/>
        </p:nvSpPr>
        <p:spPr>
          <a:xfrm>
            <a:off x="-13965" y="1182598"/>
            <a:ext cx="6835130" cy="369332"/>
          </a:xfrm>
          <a:prstGeom prst="homePlate">
            <a:avLst/>
          </a:prstGeom>
          <a:solidFill>
            <a:srgbClr val="FF9999"/>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kumimoji="1" lang="ja-JP" altLang="en-US" dirty="0">
                <a:solidFill>
                  <a:schemeClr val="bg1"/>
                </a:solidFill>
                <a:latin typeface="BIZ UDPゴシック" panose="020B0400000000000000" pitchFamily="50" charset="-128"/>
                <a:ea typeface="BIZ UDPゴシック" panose="020B0400000000000000" pitchFamily="50" charset="-128"/>
              </a:rPr>
              <a:t>　サービス概要</a:t>
            </a:r>
          </a:p>
        </p:txBody>
      </p:sp>
      <p:sp>
        <p:nvSpPr>
          <p:cNvPr id="47" name="四角形: 角を丸くする 46">
            <a:extLst>
              <a:ext uri="{FF2B5EF4-FFF2-40B4-BE49-F238E27FC236}">
                <a16:creationId xmlns:a16="http://schemas.microsoft.com/office/drawing/2014/main" id="{DC995195-2CA3-B237-198A-51121701D0ED}"/>
              </a:ext>
            </a:extLst>
          </p:cNvPr>
          <p:cNvSpPr/>
          <p:nvPr/>
        </p:nvSpPr>
        <p:spPr>
          <a:xfrm>
            <a:off x="3896748" y="2155133"/>
            <a:ext cx="1222387" cy="248577"/>
          </a:xfrm>
          <a:prstGeom prst="roundRect">
            <a:avLst>
              <a:gd name="adj" fmla="val 50000"/>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noAutofit/>
          </a:bodyPr>
          <a:lstStyle/>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事前予約不要</a:t>
            </a:r>
            <a:endParaRPr kumimoji="1" lang="en-US" altLang="ja-JP" sz="1200" b="1" dirty="0">
              <a:solidFill>
                <a:schemeClr val="bg1"/>
              </a:solidFill>
              <a:latin typeface="BIZ UDPゴシック" panose="020B0400000000000000" pitchFamily="50" charset="-128"/>
              <a:ea typeface="BIZ UDPゴシック" panose="020B0400000000000000" pitchFamily="50" charset="-128"/>
            </a:endParaRPr>
          </a:p>
        </p:txBody>
      </p:sp>
      <p:sp>
        <p:nvSpPr>
          <p:cNvPr id="48" name="テキスト ボックス 47">
            <a:extLst>
              <a:ext uri="{FF2B5EF4-FFF2-40B4-BE49-F238E27FC236}">
                <a16:creationId xmlns:a16="http://schemas.microsoft.com/office/drawing/2014/main" id="{C66DCE2C-2709-4955-3B95-D500FFCE409C}"/>
              </a:ext>
            </a:extLst>
          </p:cNvPr>
          <p:cNvSpPr txBox="1"/>
          <p:nvPr/>
        </p:nvSpPr>
        <p:spPr>
          <a:xfrm>
            <a:off x="1599729" y="2746331"/>
            <a:ext cx="4961889" cy="338554"/>
          </a:xfrm>
          <a:prstGeom prst="rect">
            <a:avLst/>
          </a:prstGeom>
          <a:noFill/>
        </p:spPr>
        <p:txBody>
          <a:bodyPr wrap="square">
            <a:spAutoFit/>
          </a:bodyPr>
          <a:lstStyle/>
          <a:p>
            <a:r>
              <a:rPr kumimoji="1" lang="en-US" altLang="ja-JP" sz="1600" dirty="0">
                <a:solidFill>
                  <a:schemeClr val="tx1"/>
                </a:solidFill>
                <a:latin typeface="BIZ UDPゴシック" panose="020B0400000000000000" pitchFamily="50" charset="-128"/>
                <a:ea typeface="BIZ UDPゴシック" panose="020B0400000000000000" pitchFamily="50" charset="-128"/>
              </a:rPr>
              <a:t>2025</a:t>
            </a:r>
            <a:r>
              <a:rPr kumimoji="1" lang="ja-JP" altLang="en-US" sz="1600" dirty="0">
                <a:solidFill>
                  <a:schemeClr val="tx1"/>
                </a:solidFill>
                <a:latin typeface="BIZ UDPゴシック" panose="020B0400000000000000" pitchFamily="50" charset="-128"/>
                <a:ea typeface="BIZ UDPゴシック" panose="020B0400000000000000" pitchFamily="50" charset="-128"/>
              </a:rPr>
              <a:t>年 </a:t>
            </a:r>
            <a:r>
              <a:rPr kumimoji="1" lang="en-US" altLang="ja-JP" sz="1600" b="1" dirty="0">
                <a:solidFill>
                  <a:schemeClr val="tx1"/>
                </a:solidFill>
                <a:latin typeface="BIZ UDPゴシック" panose="020B0400000000000000" pitchFamily="50" charset="-128"/>
                <a:ea typeface="BIZ UDPゴシック" panose="020B0400000000000000" pitchFamily="50" charset="-128"/>
              </a:rPr>
              <a:t>3</a:t>
            </a:r>
            <a:r>
              <a:rPr kumimoji="1" lang="ja-JP" altLang="en-US" sz="1600" b="1" dirty="0">
                <a:solidFill>
                  <a:schemeClr val="tx1"/>
                </a:solidFill>
                <a:latin typeface="BIZ UDPゴシック" panose="020B0400000000000000" pitchFamily="50" charset="-128"/>
                <a:ea typeface="BIZ UDPゴシック" panose="020B0400000000000000" pitchFamily="50" charset="-128"/>
              </a:rPr>
              <a:t>月</a:t>
            </a:r>
            <a:r>
              <a:rPr kumimoji="1" lang="ja-JP" altLang="en-US" sz="1600" b="1" dirty="0">
                <a:latin typeface="BIZ UDPゴシック" panose="020B0400000000000000" pitchFamily="50" charset="-128"/>
                <a:ea typeface="BIZ UDPゴシック" panose="020B0400000000000000" pitchFamily="50" charset="-128"/>
              </a:rPr>
              <a:t>２１</a:t>
            </a:r>
            <a:r>
              <a:rPr kumimoji="1" lang="ja-JP" altLang="en-US" sz="1600" b="1" dirty="0">
                <a:solidFill>
                  <a:schemeClr val="tx1"/>
                </a:solidFill>
                <a:latin typeface="BIZ UDPゴシック" panose="020B0400000000000000" pitchFamily="50" charset="-128"/>
                <a:ea typeface="BIZ UDPゴシック" panose="020B0400000000000000" pitchFamily="50" charset="-128"/>
              </a:rPr>
              <a:t>日</a:t>
            </a:r>
            <a:r>
              <a:rPr kumimoji="1" lang="en-US" altLang="ja-JP" sz="1600" b="1" dirty="0">
                <a:solidFill>
                  <a:schemeClr val="tx1"/>
                </a:solidFill>
                <a:latin typeface="BIZ UDPゴシック" panose="020B0400000000000000" pitchFamily="50" charset="-128"/>
                <a:ea typeface="BIZ UDPゴシック" panose="020B0400000000000000" pitchFamily="50" charset="-128"/>
              </a:rPr>
              <a:t>(</a:t>
            </a:r>
            <a:r>
              <a:rPr kumimoji="1" lang="ja-JP" altLang="en-US" sz="1600" b="1" dirty="0">
                <a:solidFill>
                  <a:schemeClr val="tx1"/>
                </a:solidFill>
                <a:latin typeface="BIZ UDPゴシック" panose="020B0400000000000000" pitchFamily="50" charset="-128"/>
                <a:ea typeface="BIZ UDPゴシック" panose="020B0400000000000000" pitchFamily="50" charset="-128"/>
              </a:rPr>
              <a:t>金</a:t>
            </a:r>
            <a:r>
              <a:rPr kumimoji="1" lang="en-US" altLang="ja-JP" sz="1600" b="1" dirty="0">
                <a:solidFill>
                  <a:schemeClr val="tx1"/>
                </a:solidFill>
                <a:latin typeface="BIZ UDPゴシック" panose="020B0400000000000000" pitchFamily="50" charset="-128"/>
                <a:ea typeface="BIZ UDPゴシック" panose="020B0400000000000000" pitchFamily="50" charset="-128"/>
              </a:rPr>
              <a:t>)</a:t>
            </a:r>
            <a:r>
              <a:rPr kumimoji="1" lang="ja-JP" altLang="en-US" sz="1600" b="1" dirty="0">
                <a:latin typeface="BIZ UDPゴシック" panose="020B0400000000000000" pitchFamily="50" charset="-128"/>
                <a:ea typeface="BIZ UDPゴシック" panose="020B0400000000000000" pitchFamily="50" charset="-128"/>
              </a:rPr>
              <a:t>～</a:t>
            </a:r>
            <a:r>
              <a:rPr kumimoji="1" lang="en-US" altLang="ja-JP" sz="1600" b="1" dirty="0">
                <a:solidFill>
                  <a:schemeClr val="tx1"/>
                </a:solidFill>
                <a:latin typeface="BIZ UDPゴシック" panose="020B0400000000000000" pitchFamily="50" charset="-128"/>
                <a:ea typeface="BIZ UDPゴシック" panose="020B0400000000000000" pitchFamily="50" charset="-128"/>
              </a:rPr>
              <a:t>3</a:t>
            </a:r>
            <a:r>
              <a:rPr kumimoji="1" lang="ja-JP" altLang="en-US" sz="1600" b="1" dirty="0">
                <a:solidFill>
                  <a:schemeClr val="tx1"/>
                </a:solidFill>
                <a:latin typeface="BIZ UDPゴシック" panose="020B0400000000000000" pitchFamily="50" charset="-128"/>
                <a:ea typeface="BIZ UDPゴシック" panose="020B0400000000000000" pitchFamily="50" charset="-128"/>
              </a:rPr>
              <a:t>月３１日</a:t>
            </a:r>
            <a:r>
              <a:rPr kumimoji="1" lang="ja-JP" altLang="en-US" sz="1600" b="1" dirty="0">
                <a:latin typeface="BIZ UDPゴシック" panose="020B0400000000000000" pitchFamily="50" charset="-128"/>
                <a:ea typeface="BIZ UDPゴシック" panose="020B0400000000000000" pitchFamily="50" charset="-128"/>
              </a:rPr>
              <a:t>（月）</a:t>
            </a:r>
            <a:r>
              <a:rPr kumimoji="1" lang="ja-JP" altLang="en-US" sz="1600" dirty="0">
                <a:solidFill>
                  <a:schemeClr val="tx1"/>
                </a:solidFill>
                <a:latin typeface="BIZ UDPゴシック" panose="020B0400000000000000" pitchFamily="50" charset="-128"/>
                <a:ea typeface="BIZ UDPゴシック" panose="020B0400000000000000" pitchFamily="50" charset="-128"/>
              </a:rPr>
              <a:t>　</a:t>
            </a:r>
            <a:r>
              <a:rPr kumimoji="1" lang="en-US" altLang="ja-JP" sz="1600" dirty="0">
                <a:solidFill>
                  <a:schemeClr val="tx1"/>
                </a:solidFill>
                <a:latin typeface="BIZ UDPゴシック" panose="020B0400000000000000" pitchFamily="50" charset="-128"/>
                <a:ea typeface="BIZ UDPゴシック" panose="020B0400000000000000" pitchFamily="50" charset="-128"/>
              </a:rPr>
              <a:t>24</a:t>
            </a:r>
            <a:r>
              <a:rPr kumimoji="1" lang="ja-JP" altLang="en-US" sz="1600" dirty="0">
                <a:solidFill>
                  <a:schemeClr val="tx1"/>
                </a:solidFill>
                <a:latin typeface="BIZ UDPゴシック" panose="020B0400000000000000" pitchFamily="50" charset="-128"/>
                <a:ea typeface="BIZ UDPゴシック" panose="020B0400000000000000" pitchFamily="50" charset="-128"/>
              </a:rPr>
              <a:t>時間</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p:txBody>
      </p:sp>
      <p:sp>
        <p:nvSpPr>
          <p:cNvPr id="53" name="タイトル 1">
            <a:extLst>
              <a:ext uri="{FF2B5EF4-FFF2-40B4-BE49-F238E27FC236}">
                <a16:creationId xmlns:a16="http://schemas.microsoft.com/office/drawing/2014/main" id="{91692039-70E0-0C72-B908-BC4FD02E3C3B}"/>
              </a:ext>
            </a:extLst>
          </p:cNvPr>
          <p:cNvSpPr>
            <a:spLocks noGrp="1"/>
          </p:cNvSpPr>
          <p:nvPr>
            <p:ph type="title"/>
          </p:nvPr>
        </p:nvSpPr>
        <p:spPr>
          <a:xfrm>
            <a:off x="0" y="0"/>
            <a:ext cx="6858000" cy="1024932"/>
          </a:xfrm>
          <a:solidFill>
            <a:srgbClr val="A50021"/>
          </a:solidFill>
        </p:spPr>
        <p:txBody>
          <a:bodyPr>
            <a:normAutofit fontScale="90000"/>
          </a:bodyPr>
          <a:lstStyle/>
          <a:p>
            <a:pPr algn="ctr">
              <a:defRPr/>
            </a:pPr>
            <a:r>
              <a:rPr lang="en-US" altLang="ja-JP" sz="2000" dirty="0">
                <a:solidFill>
                  <a:schemeClr val="bg1"/>
                </a:solidFill>
                <a:latin typeface="BIZ UDPゴシック" panose="020B0400000000000000" pitchFamily="50" charset="-128"/>
                <a:ea typeface="BIZ UDPゴシック" panose="020B0400000000000000" pitchFamily="50" charset="-128"/>
                <a:cs typeface="Meiryo UI" panose="020B0604030504040204" pitchFamily="50" charset="-128"/>
              </a:rPr>
              <a:t/>
            </a:r>
            <a:br>
              <a:rPr lang="en-US" altLang="ja-JP" sz="2000" dirty="0">
                <a:solidFill>
                  <a:schemeClr val="bg1"/>
                </a:solidFill>
                <a:latin typeface="BIZ UDPゴシック" panose="020B0400000000000000" pitchFamily="50" charset="-128"/>
                <a:ea typeface="BIZ UDPゴシック" panose="020B0400000000000000" pitchFamily="50" charset="-128"/>
                <a:cs typeface="Meiryo UI" panose="020B0604030504040204" pitchFamily="50" charset="-128"/>
              </a:rPr>
            </a:br>
            <a:r>
              <a:rPr lang="ja-JP" altLang="en-US" sz="2800" dirty="0">
                <a:solidFill>
                  <a:schemeClr val="lt1"/>
                </a:solidFill>
                <a:latin typeface="BIZ UDPゴシック" panose="020B0400000000000000" pitchFamily="50" charset="-128"/>
                <a:ea typeface="BIZ UDPゴシック" panose="020B0400000000000000" pitchFamily="50" charset="-128"/>
                <a:cs typeface="Arial"/>
                <a:sym typeface="Arial"/>
              </a:rPr>
              <a:t>北海道電話医療通訳事業</a:t>
            </a:r>
            <a:r>
              <a:rPr lang="ja-JP" altLang="en-US" sz="2700" dirty="0">
                <a:solidFill>
                  <a:schemeClr val="bg1"/>
                </a:solidFill>
                <a:latin typeface="BIZ UDPゴシック" panose="020B0400000000000000" pitchFamily="50" charset="-128"/>
                <a:ea typeface="BIZ UDPゴシック" panose="020B0400000000000000" pitchFamily="50" charset="-128"/>
                <a:cs typeface="Meiryo UI" panose="020B0604030504040204" pitchFamily="50" charset="-128"/>
              </a:rPr>
              <a:t>のご案内</a:t>
            </a:r>
            <a:r>
              <a:rPr lang="en-US" altLang="ja-JP" sz="2000" dirty="0">
                <a:solidFill>
                  <a:schemeClr val="bg1"/>
                </a:solidFill>
                <a:latin typeface="BIZ UDPゴシック" panose="020B0400000000000000" pitchFamily="50" charset="-128"/>
                <a:ea typeface="BIZ UDPゴシック" panose="020B0400000000000000" pitchFamily="50" charset="-128"/>
                <a:cs typeface="Meiryo UI" panose="020B0604030504040204" pitchFamily="50" charset="-128"/>
              </a:rPr>
              <a:t/>
            </a:r>
            <a:br>
              <a:rPr lang="en-US" altLang="ja-JP" sz="2000" dirty="0">
                <a:solidFill>
                  <a:schemeClr val="bg1"/>
                </a:solidFill>
                <a:latin typeface="BIZ UDPゴシック" panose="020B0400000000000000" pitchFamily="50" charset="-128"/>
                <a:ea typeface="BIZ UDPゴシック" panose="020B0400000000000000" pitchFamily="50" charset="-128"/>
                <a:cs typeface="Meiryo UI" panose="020B0604030504040204" pitchFamily="50" charset="-128"/>
              </a:rPr>
            </a:br>
            <a:endParaRPr kumimoji="1" lang="ja-JP" altLang="en-US" sz="2400" dirty="0">
              <a:latin typeface="BIZ UDPゴシック" panose="020B0400000000000000" pitchFamily="50" charset="-128"/>
              <a:ea typeface="BIZ UDPゴシック" panose="020B0400000000000000" pitchFamily="50" charset="-128"/>
            </a:endParaRPr>
          </a:p>
        </p:txBody>
      </p:sp>
      <p:sp>
        <p:nvSpPr>
          <p:cNvPr id="54" name="フローチャート: 結合子 53">
            <a:extLst>
              <a:ext uri="{FF2B5EF4-FFF2-40B4-BE49-F238E27FC236}">
                <a16:creationId xmlns:a16="http://schemas.microsoft.com/office/drawing/2014/main" id="{D8E2FB46-F0E8-4A9F-3167-D6F994CA79B9}"/>
              </a:ext>
            </a:extLst>
          </p:cNvPr>
          <p:cNvSpPr/>
          <p:nvPr/>
        </p:nvSpPr>
        <p:spPr>
          <a:xfrm>
            <a:off x="83647" y="147501"/>
            <a:ext cx="902192" cy="722544"/>
          </a:xfrm>
          <a:prstGeom prst="flowChartConnector">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latin typeface="BIZ UDPゴシック" panose="020B0400000000000000" pitchFamily="50" charset="-128"/>
                <a:ea typeface="BIZ UDPゴシック" panose="020B0400000000000000" pitchFamily="50" charset="-128"/>
              </a:rPr>
              <a:t>登録</a:t>
            </a:r>
            <a:endParaRPr kumimoji="1" lang="en-US" altLang="ja-JP" sz="1600" b="1" dirty="0">
              <a:latin typeface="BIZ UDPゴシック" panose="020B0400000000000000" pitchFamily="50" charset="-128"/>
              <a:ea typeface="BIZ UDPゴシック" panose="020B0400000000000000" pitchFamily="50" charset="-128"/>
            </a:endParaRPr>
          </a:p>
          <a:p>
            <a:pPr algn="ctr"/>
            <a:r>
              <a:rPr kumimoji="1" lang="ja-JP" altLang="en-US" sz="1600" b="1" dirty="0">
                <a:latin typeface="BIZ UDPゴシック" panose="020B0400000000000000" pitchFamily="50" charset="-128"/>
                <a:ea typeface="BIZ UDPゴシック" panose="020B0400000000000000" pitchFamily="50" charset="-128"/>
              </a:rPr>
              <a:t>不要</a:t>
            </a:r>
            <a:endParaRPr kumimoji="1" lang="en-US" altLang="ja-JP" sz="1000" dirty="0">
              <a:latin typeface="BIZ UDPゴシック" panose="020B0400000000000000" pitchFamily="50" charset="-128"/>
              <a:ea typeface="BIZ UDPゴシック" panose="020B0400000000000000" pitchFamily="50" charset="-128"/>
            </a:endParaRPr>
          </a:p>
          <a:p>
            <a:pPr algn="ctr"/>
            <a:endParaRPr kumimoji="1" lang="en-US" altLang="ja-JP" sz="7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48041972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518</Words>
  <Application>Microsoft Office PowerPoint</Application>
  <PresentationFormat>画面に合わせる (4:3)</PresentationFormat>
  <Paragraphs>51</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BIZ UDPゴシック</vt:lpstr>
      <vt:lpstr>Meiryo UI</vt:lpstr>
      <vt:lpstr>游ゴシック</vt:lpstr>
      <vt:lpstr>游ゴシック Light</vt:lpstr>
      <vt:lpstr>Arial</vt:lpstr>
      <vt:lpstr>Calibri</vt:lpstr>
      <vt:lpstr>Calibri Light</vt:lpstr>
      <vt:lpstr>Wingdings</vt:lpstr>
      <vt:lpstr>Office テーマ</vt:lpstr>
      <vt:lpstr> 北海道電話医療通訳事業のご案内 </vt:lpstr>
      <vt:lpstr> 北海道電話医療通訳事業のご案内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2024-11-07T09:14:01Z</dcterms:created>
  <dcterms:modified xsi:type="dcterms:W3CDTF">2025-03-24T01:53:00Z</dcterms:modified>
</cp:coreProperties>
</file>