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68" r:id="rId2"/>
    <p:sldId id="270" r:id="rId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CCCC"/>
    <a:srgbClr val="FF7C80"/>
    <a:srgbClr val="A50021"/>
    <a:srgbClr val="FF5357"/>
    <a:srgbClr val="FFFF00"/>
    <a:srgbClr val="D6E9AB"/>
    <a:srgbClr val="BFDD7D"/>
    <a:srgbClr val="FFF1DD"/>
    <a:srgbClr val="ACD3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6" d="100"/>
          <a:sy n="96" d="100"/>
        </p:scale>
        <p:origin x="270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1608861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132792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3022282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31062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2817568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14103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365191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838710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117471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317073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FFECE6-D8BA-4B80-9E51-68C7828F01C9}"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426780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8FFECE6-D8BA-4B80-9E51-68C7828F01C9}"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0E9C6F8-0168-4468-99D6-5160C345DE80}" type="slidenum">
              <a:rPr kumimoji="1" lang="ja-JP" altLang="en-US" smtClean="0"/>
              <a:t>‹#›</a:t>
            </a:fld>
            <a:endParaRPr kumimoji="1" lang="ja-JP" altLang="en-US"/>
          </a:p>
        </p:txBody>
      </p:sp>
    </p:spTree>
    <p:extLst>
      <p:ext uri="{BB962C8B-B14F-4D97-AF65-F5344CB8AC3E}">
        <p14:creationId xmlns:p14="http://schemas.microsoft.com/office/powerpoint/2010/main" val="10044683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6FDDD2-EB06-81F9-FC45-46EEF70892D4}"/>
              </a:ext>
            </a:extLst>
          </p:cNvPr>
          <p:cNvSpPr>
            <a:spLocks noGrp="1"/>
          </p:cNvSpPr>
          <p:nvPr>
            <p:ph type="title"/>
          </p:nvPr>
        </p:nvSpPr>
        <p:spPr>
          <a:xfrm>
            <a:off x="0" y="0"/>
            <a:ext cx="6858000" cy="1024932"/>
          </a:xfrm>
          <a:solidFill>
            <a:srgbClr val="A50021"/>
          </a:solidFill>
        </p:spPr>
        <p:txBody>
          <a:bodyPr>
            <a:normAutofit fontScale="90000"/>
          </a:bodyPr>
          <a:lstStyle/>
          <a:p>
            <a:pPr algn="ctr">
              <a:defRPr/>
            </a:pPr>
            <a: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
            </a:r>
            <a:b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br>
            <a:r>
              <a:rPr lang="ja-JP" altLang="en-US" sz="2800" dirty="0">
                <a:solidFill>
                  <a:schemeClr val="lt1"/>
                </a:solidFill>
                <a:latin typeface="BIZ UDPゴシック" panose="020B0400000000000000" pitchFamily="50" charset="-128"/>
                <a:ea typeface="BIZ UDPゴシック" panose="020B0400000000000000" pitchFamily="50" charset="-128"/>
                <a:cs typeface="Arial"/>
                <a:sym typeface="Arial"/>
              </a:rPr>
              <a:t>北海道電話医療通訳事業</a:t>
            </a:r>
            <a:r>
              <a:rPr lang="ja-JP" altLang="en-US" sz="27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のご案内</a:t>
            </a:r>
            <a: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
            </a:r>
            <a:b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br>
            <a:endParaRPr kumimoji="1" lang="ja-JP" altLang="en-US" sz="2400" dirty="0">
              <a:latin typeface="BIZ UDPゴシック" panose="020B0400000000000000" pitchFamily="50" charset="-128"/>
              <a:ea typeface="BIZ UDPゴシック" panose="020B0400000000000000" pitchFamily="50" charset="-128"/>
            </a:endParaRPr>
          </a:p>
        </p:txBody>
      </p:sp>
      <p:sp>
        <p:nvSpPr>
          <p:cNvPr id="55" name="フローチャート: 結合子 54">
            <a:extLst>
              <a:ext uri="{FF2B5EF4-FFF2-40B4-BE49-F238E27FC236}">
                <a16:creationId xmlns:a16="http://schemas.microsoft.com/office/drawing/2014/main" id="{67D0B315-AA48-7CFF-8B3D-CD2B5DE19B6F}"/>
              </a:ext>
            </a:extLst>
          </p:cNvPr>
          <p:cNvSpPr/>
          <p:nvPr/>
        </p:nvSpPr>
        <p:spPr>
          <a:xfrm>
            <a:off x="83646" y="147501"/>
            <a:ext cx="973777" cy="722544"/>
          </a:xfrm>
          <a:prstGeom prst="flowChartConnector">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登録</a:t>
            </a:r>
            <a:endParaRPr kumimoji="1" lang="en-US" altLang="ja-JP" sz="1600" b="1" dirty="0">
              <a:latin typeface="BIZ UDPゴシック" panose="020B0400000000000000" pitchFamily="50" charset="-128"/>
              <a:ea typeface="BIZ UDPゴシック" panose="020B0400000000000000" pitchFamily="50" charset="-128"/>
            </a:endParaRPr>
          </a:p>
          <a:p>
            <a:pPr algn="ctr"/>
            <a:r>
              <a:rPr kumimoji="1" lang="ja-JP" altLang="en-US" sz="1600" b="1" dirty="0">
                <a:latin typeface="BIZ UDPゴシック" panose="020B0400000000000000" pitchFamily="50" charset="-128"/>
                <a:ea typeface="BIZ UDPゴシック" panose="020B0400000000000000" pitchFamily="50" charset="-128"/>
              </a:rPr>
              <a:t>不要</a:t>
            </a:r>
            <a:endParaRPr kumimoji="1" lang="en-US" altLang="ja-JP" sz="1000" dirty="0">
              <a:latin typeface="BIZ UDPゴシック" panose="020B0400000000000000" pitchFamily="50" charset="-128"/>
              <a:ea typeface="BIZ UDPゴシック" panose="020B0400000000000000" pitchFamily="50" charset="-128"/>
            </a:endParaRPr>
          </a:p>
          <a:p>
            <a:pPr algn="ctr"/>
            <a:endParaRPr kumimoji="1" lang="en-US" altLang="ja-JP" sz="700" dirty="0">
              <a:latin typeface="BIZ UDPゴシック" panose="020B0400000000000000" pitchFamily="50" charset="-128"/>
              <a:ea typeface="BIZ UDPゴシック" panose="020B0400000000000000" pitchFamily="50" charset="-128"/>
            </a:endParaRPr>
          </a:p>
        </p:txBody>
      </p:sp>
      <p:sp>
        <p:nvSpPr>
          <p:cNvPr id="61" name="テキスト ボックス 60">
            <a:extLst>
              <a:ext uri="{FF2B5EF4-FFF2-40B4-BE49-F238E27FC236}">
                <a16:creationId xmlns:a16="http://schemas.microsoft.com/office/drawing/2014/main" id="{B3428190-FA67-547A-4792-570C82D0E8E4}"/>
              </a:ext>
            </a:extLst>
          </p:cNvPr>
          <p:cNvSpPr txBox="1"/>
          <p:nvPr/>
        </p:nvSpPr>
        <p:spPr>
          <a:xfrm>
            <a:off x="293526" y="1131452"/>
            <a:ext cx="6319774" cy="52322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北海道では、道内医療機関における外国人患者の受入れが</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円滑に進むよう、多言語遠隔医療通訳サービスの実証事業を行います</a:t>
            </a:r>
          </a:p>
        </p:txBody>
      </p:sp>
      <p:sp>
        <p:nvSpPr>
          <p:cNvPr id="81" name="テキスト ボックス 80">
            <a:extLst>
              <a:ext uri="{FF2B5EF4-FFF2-40B4-BE49-F238E27FC236}">
                <a16:creationId xmlns:a16="http://schemas.microsoft.com/office/drawing/2014/main" id="{36047D8E-0456-3C72-FD2F-C593CFA79A58}"/>
              </a:ext>
            </a:extLst>
          </p:cNvPr>
          <p:cNvSpPr txBox="1"/>
          <p:nvPr/>
        </p:nvSpPr>
        <p:spPr>
          <a:xfrm>
            <a:off x="35848" y="1724499"/>
            <a:ext cx="6835130" cy="369332"/>
          </a:xfrm>
          <a:prstGeom prst="homePlate">
            <a:avLst/>
          </a:prstGeom>
          <a:solidFill>
            <a:srgbClr val="FF9999"/>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　医療通訳とは？</a:t>
            </a:r>
          </a:p>
        </p:txBody>
      </p:sp>
      <p:grpSp>
        <p:nvGrpSpPr>
          <p:cNvPr id="5" name="グループ化 4">
            <a:extLst>
              <a:ext uri="{FF2B5EF4-FFF2-40B4-BE49-F238E27FC236}">
                <a16:creationId xmlns:a16="http://schemas.microsoft.com/office/drawing/2014/main" id="{536A1573-6CE7-3F5F-4BC7-0EF9A3C612AD}"/>
              </a:ext>
            </a:extLst>
          </p:cNvPr>
          <p:cNvGrpSpPr/>
          <p:nvPr/>
        </p:nvGrpSpPr>
        <p:grpSpPr>
          <a:xfrm>
            <a:off x="2274936" y="7422420"/>
            <a:ext cx="4755258" cy="1870447"/>
            <a:chOff x="398633" y="1905116"/>
            <a:chExt cx="5788771" cy="2571928"/>
          </a:xfrm>
        </p:grpSpPr>
        <p:sp>
          <p:nvSpPr>
            <p:cNvPr id="37" name="楕円 21">
              <a:extLst>
                <a:ext uri="{FF2B5EF4-FFF2-40B4-BE49-F238E27FC236}">
                  <a16:creationId xmlns:a16="http://schemas.microsoft.com/office/drawing/2014/main" id="{99E0F61C-0353-40F1-B9CD-B0BA1D3D075E}"/>
                </a:ext>
              </a:extLst>
            </p:cNvPr>
            <p:cNvSpPr/>
            <p:nvPr/>
          </p:nvSpPr>
          <p:spPr>
            <a:xfrm rot="8173559">
              <a:off x="2420851" y="2131111"/>
              <a:ext cx="1869866" cy="1806488"/>
            </a:xfrm>
            <a:custGeom>
              <a:avLst/>
              <a:gdLst>
                <a:gd name="connsiteX0" fmla="*/ 0 w 2627453"/>
                <a:gd name="connsiteY0" fmla="*/ 1147665 h 2295329"/>
                <a:gd name="connsiteX1" fmla="*/ 1313727 w 2627453"/>
                <a:gd name="connsiteY1" fmla="*/ 0 h 2295329"/>
                <a:gd name="connsiteX2" fmla="*/ 2627454 w 2627453"/>
                <a:gd name="connsiteY2" fmla="*/ 1147665 h 2295329"/>
                <a:gd name="connsiteX3" fmla="*/ 1313727 w 2627453"/>
                <a:gd name="connsiteY3" fmla="*/ 2295330 h 2295329"/>
                <a:gd name="connsiteX4" fmla="*/ 0 w 2627453"/>
                <a:gd name="connsiteY4" fmla="*/ 1147665 h 2295329"/>
                <a:gd name="connsiteX0" fmla="*/ 21815 w 2649269"/>
                <a:gd name="connsiteY0" fmla="*/ 754126 h 1901791"/>
                <a:gd name="connsiteX1" fmla="*/ 814681 w 2649269"/>
                <a:gd name="connsiteY1" fmla="*/ 0 h 1901791"/>
                <a:gd name="connsiteX2" fmla="*/ 2649269 w 2649269"/>
                <a:gd name="connsiteY2" fmla="*/ 754126 h 1901791"/>
                <a:gd name="connsiteX3" fmla="*/ 1335542 w 2649269"/>
                <a:gd name="connsiteY3" fmla="*/ 1901791 h 1901791"/>
                <a:gd name="connsiteX4" fmla="*/ 21815 w 2649269"/>
                <a:gd name="connsiteY4" fmla="*/ 754126 h 1901791"/>
                <a:gd name="connsiteX0" fmla="*/ 27873 w 2655327"/>
                <a:gd name="connsiteY0" fmla="*/ 754126 h 1577700"/>
                <a:gd name="connsiteX1" fmla="*/ 820739 w 2655327"/>
                <a:gd name="connsiteY1" fmla="*/ 0 h 1577700"/>
                <a:gd name="connsiteX2" fmla="*/ 2655327 w 2655327"/>
                <a:gd name="connsiteY2" fmla="*/ 754126 h 1577700"/>
                <a:gd name="connsiteX3" fmla="*/ 1445772 w 2655327"/>
                <a:gd name="connsiteY3" fmla="*/ 1577700 h 1577700"/>
                <a:gd name="connsiteX4" fmla="*/ 27873 w 2655327"/>
                <a:gd name="connsiteY4" fmla="*/ 754126 h 1577700"/>
                <a:gd name="connsiteX0" fmla="*/ 27873 w 2655327"/>
                <a:gd name="connsiteY0" fmla="*/ 754126 h 1659686"/>
                <a:gd name="connsiteX1" fmla="*/ 820739 w 2655327"/>
                <a:gd name="connsiteY1" fmla="*/ 0 h 1659686"/>
                <a:gd name="connsiteX2" fmla="*/ 2655327 w 2655327"/>
                <a:gd name="connsiteY2" fmla="*/ 754126 h 1659686"/>
                <a:gd name="connsiteX3" fmla="*/ 1445772 w 2655327"/>
                <a:gd name="connsiteY3" fmla="*/ 1577700 h 1659686"/>
                <a:gd name="connsiteX4" fmla="*/ 27873 w 2655327"/>
                <a:gd name="connsiteY4" fmla="*/ 754126 h 1659686"/>
                <a:gd name="connsiteX0" fmla="*/ 18313 w 2645767"/>
                <a:gd name="connsiteY0" fmla="*/ 1170815 h 2081067"/>
                <a:gd name="connsiteX1" fmla="*/ 892202 w 2645767"/>
                <a:gd name="connsiteY1" fmla="*/ 0 h 2081067"/>
                <a:gd name="connsiteX2" fmla="*/ 2645767 w 2645767"/>
                <a:gd name="connsiteY2" fmla="*/ 1170815 h 2081067"/>
                <a:gd name="connsiteX3" fmla="*/ 1436212 w 2645767"/>
                <a:gd name="connsiteY3" fmla="*/ 1994389 h 2081067"/>
                <a:gd name="connsiteX4" fmla="*/ 18313 w 2645767"/>
                <a:gd name="connsiteY4" fmla="*/ 1170815 h 2081067"/>
                <a:gd name="connsiteX0" fmla="*/ 11173 w 2939569"/>
                <a:gd name="connsiteY0" fmla="*/ 1176419 h 2003246"/>
                <a:gd name="connsiteX1" fmla="*/ 885062 w 2939569"/>
                <a:gd name="connsiteY1" fmla="*/ 5604 h 2003246"/>
                <a:gd name="connsiteX2" fmla="*/ 2939569 w 2939569"/>
                <a:gd name="connsiteY2" fmla="*/ 875477 h 2003246"/>
                <a:gd name="connsiteX3" fmla="*/ 1429072 w 2939569"/>
                <a:gd name="connsiteY3" fmla="*/ 1999993 h 2003246"/>
                <a:gd name="connsiteX4" fmla="*/ 11173 w 2939569"/>
                <a:gd name="connsiteY4" fmla="*/ 1176419 h 2003246"/>
                <a:gd name="connsiteX0" fmla="*/ 8332 w 2936728"/>
                <a:gd name="connsiteY0" fmla="*/ 881515 h 1708079"/>
                <a:gd name="connsiteX1" fmla="*/ 940095 w 2936728"/>
                <a:gd name="connsiteY1" fmla="*/ 23217 h 1708079"/>
                <a:gd name="connsiteX2" fmla="*/ 2936728 w 2936728"/>
                <a:gd name="connsiteY2" fmla="*/ 580573 h 1708079"/>
                <a:gd name="connsiteX3" fmla="*/ 1426231 w 2936728"/>
                <a:gd name="connsiteY3" fmla="*/ 1705089 h 1708079"/>
                <a:gd name="connsiteX4" fmla="*/ 8332 w 2936728"/>
                <a:gd name="connsiteY4" fmla="*/ 881515 h 1708079"/>
                <a:gd name="connsiteX0" fmla="*/ 11819 w 2940215"/>
                <a:gd name="connsiteY0" fmla="*/ 1428689 h 2255766"/>
                <a:gd name="connsiteX1" fmla="*/ 874134 w 2940215"/>
                <a:gd name="connsiteY1" fmla="*/ 3231 h 2255766"/>
                <a:gd name="connsiteX2" fmla="*/ 2940215 w 2940215"/>
                <a:gd name="connsiteY2" fmla="*/ 1127747 h 2255766"/>
                <a:gd name="connsiteX3" fmla="*/ 1429718 w 2940215"/>
                <a:gd name="connsiteY3" fmla="*/ 2252263 h 2255766"/>
                <a:gd name="connsiteX4" fmla="*/ 11819 w 2940215"/>
                <a:gd name="connsiteY4" fmla="*/ 1428689 h 2255766"/>
                <a:gd name="connsiteX0" fmla="*/ 9394 w 2937790"/>
                <a:gd name="connsiteY0" fmla="*/ 1774733 h 2602217"/>
                <a:gd name="connsiteX1" fmla="*/ 918008 w 2937790"/>
                <a:gd name="connsiteY1" fmla="*/ 2034 h 2602217"/>
                <a:gd name="connsiteX2" fmla="*/ 2937790 w 2937790"/>
                <a:gd name="connsiteY2" fmla="*/ 1473791 h 2602217"/>
                <a:gd name="connsiteX3" fmla="*/ 1427293 w 2937790"/>
                <a:gd name="connsiteY3" fmla="*/ 2598307 h 2602217"/>
                <a:gd name="connsiteX4" fmla="*/ 9394 w 2937790"/>
                <a:gd name="connsiteY4" fmla="*/ 1774733 h 2602217"/>
                <a:gd name="connsiteX0" fmla="*/ 72670 w 3001066"/>
                <a:gd name="connsiteY0" fmla="*/ 1778162 h 2605646"/>
                <a:gd name="connsiteX1" fmla="*/ 981284 w 3001066"/>
                <a:gd name="connsiteY1" fmla="*/ 5463 h 2605646"/>
                <a:gd name="connsiteX2" fmla="*/ 3001066 w 3001066"/>
                <a:gd name="connsiteY2" fmla="*/ 1477220 h 2605646"/>
                <a:gd name="connsiteX3" fmla="*/ 1490569 w 3001066"/>
                <a:gd name="connsiteY3" fmla="*/ 2601736 h 2605646"/>
                <a:gd name="connsiteX4" fmla="*/ 72670 w 3001066"/>
                <a:gd name="connsiteY4" fmla="*/ 1778162 h 2605646"/>
                <a:gd name="connsiteX0" fmla="*/ 11670 w 3657696"/>
                <a:gd name="connsiteY0" fmla="*/ 1790920 h 2633131"/>
                <a:gd name="connsiteX1" fmla="*/ 920284 w 3657696"/>
                <a:gd name="connsiteY1" fmla="*/ 18221 h 2633131"/>
                <a:gd name="connsiteX2" fmla="*/ 3657696 w 3657696"/>
                <a:gd name="connsiteY2" fmla="*/ 1050140 h 2633131"/>
                <a:gd name="connsiteX3" fmla="*/ 1429569 w 3657696"/>
                <a:gd name="connsiteY3" fmla="*/ 2614494 h 2633131"/>
                <a:gd name="connsiteX4" fmla="*/ 11670 w 3657696"/>
                <a:gd name="connsiteY4" fmla="*/ 1790920 h 2633131"/>
                <a:gd name="connsiteX0" fmla="*/ 11670 w 3708257"/>
                <a:gd name="connsiteY0" fmla="*/ 1790920 h 2633131"/>
                <a:gd name="connsiteX1" fmla="*/ 920284 w 3708257"/>
                <a:gd name="connsiteY1" fmla="*/ 18221 h 2633131"/>
                <a:gd name="connsiteX2" fmla="*/ 3657696 w 3708257"/>
                <a:gd name="connsiteY2" fmla="*/ 1050140 h 2633131"/>
                <a:gd name="connsiteX3" fmla="*/ 1429569 w 3708257"/>
                <a:gd name="connsiteY3" fmla="*/ 2614494 h 2633131"/>
                <a:gd name="connsiteX4" fmla="*/ 11670 w 3708257"/>
                <a:gd name="connsiteY4" fmla="*/ 1790920 h 2633131"/>
                <a:gd name="connsiteX0" fmla="*/ 11670 w 3706600"/>
                <a:gd name="connsiteY0" fmla="*/ 1790920 h 2746704"/>
                <a:gd name="connsiteX1" fmla="*/ 920284 w 3706600"/>
                <a:gd name="connsiteY1" fmla="*/ 18221 h 2746704"/>
                <a:gd name="connsiteX2" fmla="*/ 3657696 w 3706600"/>
                <a:gd name="connsiteY2" fmla="*/ 1050140 h 2746704"/>
                <a:gd name="connsiteX3" fmla="*/ 1429569 w 3706600"/>
                <a:gd name="connsiteY3" fmla="*/ 2614494 h 2746704"/>
                <a:gd name="connsiteX4" fmla="*/ 11670 w 3706600"/>
                <a:gd name="connsiteY4" fmla="*/ 1790920 h 2746704"/>
                <a:gd name="connsiteX0" fmla="*/ 20569 w 3715499"/>
                <a:gd name="connsiteY0" fmla="*/ 1849125 h 2804909"/>
                <a:gd name="connsiteX1" fmla="*/ 929183 w 3715499"/>
                <a:gd name="connsiteY1" fmla="*/ 76426 h 2804909"/>
                <a:gd name="connsiteX2" fmla="*/ 3666595 w 3715499"/>
                <a:gd name="connsiteY2" fmla="*/ 1108345 h 2804909"/>
                <a:gd name="connsiteX3" fmla="*/ 1438468 w 3715499"/>
                <a:gd name="connsiteY3" fmla="*/ 2672699 h 2804909"/>
                <a:gd name="connsiteX4" fmla="*/ 20569 w 3715499"/>
                <a:gd name="connsiteY4" fmla="*/ 1849125 h 2804909"/>
                <a:gd name="connsiteX0" fmla="*/ 32276 w 3727206"/>
                <a:gd name="connsiteY0" fmla="*/ 1783830 h 2739614"/>
                <a:gd name="connsiteX1" fmla="*/ 940890 w 3727206"/>
                <a:gd name="connsiteY1" fmla="*/ 11131 h 2739614"/>
                <a:gd name="connsiteX2" fmla="*/ 3678302 w 3727206"/>
                <a:gd name="connsiteY2" fmla="*/ 1043050 h 2739614"/>
                <a:gd name="connsiteX3" fmla="*/ 1450175 w 3727206"/>
                <a:gd name="connsiteY3" fmla="*/ 2607404 h 2739614"/>
                <a:gd name="connsiteX4" fmla="*/ 32276 w 3727206"/>
                <a:gd name="connsiteY4" fmla="*/ 1783830 h 2739614"/>
                <a:gd name="connsiteX0" fmla="*/ 42866 w 3737796"/>
                <a:gd name="connsiteY0" fmla="*/ 1799902 h 2755686"/>
                <a:gd name="connsiteX1" fmla="*/ 951480 w 3737796"/>
                <a:gd name="connsiteY1" fmla="*/ 27203 h 2755686"/>
                <a:gd name="connsiteX2" fmla="*/ 3688892 w 3737796"/>
                <a:gd name="connsiteY2" fmla="*/ 1059122 h 2755686"/>
                <a:gd name="connsiteX3" fmla="*/ 1460765 w 3737796"/>
                <a:gd name="connsiteY3" fmla="*/ 2623476 h 2755686"/>
                <a:gd name="connsiteX4" fmla="*/ 42866 w 3737796"/>
                <a:gd name="connsiteY4" fmla="*/ 1799902 h 2755686"/>
                <a:gd name="connsiteX0" fmla="*/ 42866 w 3737796"/>
                <a:gd name="connsiteY0" fmla="*/ 1787537 h 2743321"/>
                <a:gd name="connsiteX1" fmla="*/ 951480 w 3737796"/>
                <a:gd name="connsiteY1" fmla="*/ 14838 h 2743321"/>
                <a:gd name="connsiteX2" fmla="*/ 3688892 w 3737796"/>
                <a:gd name="connsiteY2" fmla="*/ 1046757 h 2743321"/>
                <a:gd name="connsiteX3" fmla="*/ 1460765 w 3737796"/>
                <a:gd name="connsiteY3" fmla="*/ 2611111 h 2743321"/>
                <a:gd name="connsiteX4" fmla="*/ 42866 w 3737796"/>
                <a:gd name="connsiteY4" fmla="*/ 1787537 h 2743321"/>
                <a:gd name="connsiteX0" fmla="*/ 11898 w 3765323"/>
                <a:gd name="connsiteY0" fmla="*/ 1852654 h 2735201"/>
                <a:gd name="connsiteX1" fmla="*/ 920512 w 3765323"/>
                <a:gd name="connsiteY1" fmla="*/ 79955 h 2735201"/>
                <a:gd name="connsiteX2" fmla="*/ 3715798 w 3765323"/>
                <a:gd name="connsiteY2" fmla="*/ 301646 h 2735201"/>
                <a:gd name="connsiteX3" fmla="*/ 1429797 w 3765323"/>
                <a:gd name="connsiteY3" fmla="*/ 2676228 h 2735201"/>
                <a:gd name="connsiteX4" fmla="*/ 11898 w 3765323"/>
                <a:gd name="connsiteY4" fmla="*/ 1852654 h 2735201"/>
                <a:gd name="connsiteX0" fmla="*/ 11406 w 3639848"/>
                <a:gd name="connsiteY0" fmla="*/ 1810326 h 2675994"/>
                <a:gd name="connsiteX1" fmla="*/ 920020 w 3639848"/>
                <a:gd name="connsiteY1" fmla="*/ 37627 h 2675994"/>
                <a:gd name="connsiteX2" fmla="*/ 3587985 w 3639848"/>
                <a:gd name="connsiteY2" fmla="*/ 571834 h 2675994"/>
                <a:gd name="connsiteX3" fmla="*/ 1429305 w 3639848"/>
                <a:gd name="connsiteY3" fmla="*/ 2633900 h 2675994"/>
                <a:gd name="connsiteX4" fmla="*/ 11406 w 3639848"/>
                <a:gd name="connsiteY4" fmla="*/ 1810326 h 2675994"/>
                <a:gd name="connsiteX0" fmla="*/ 11406 w 3639848"/>
                <a:gd name="connsiteY0" fmla="*/ 1843025 h 2708693"/>
                <a:gd name="connsiteX1" fmla="*/ 920020 w 3639848"/>
                <a:gd name="connsiteY1" fmla="*/ 70326 h 2708693"/>
                <a:gd name="connsiteX2" fmla="*/ 3587985 w 3639848"/>
                <a:gd name="connsiteY2" fmla="*/ 604533 h 2708693"/>
                <a:gd name="connsiteX3" fmla="*/ 1429305 w 3639848"/>
                <a:gd name="connsiteY3" fmla="*/ 2666599 h 2708693"/>
                <a:gd name="connsiteX4" fmla="*/ 11406 w 3639848"/>
                <a:gd name="connsiteY4" fmla="*/ 1843025 h 2708693"/>
                <a:gd name="connsiteX0" fmla="*/ 11363 w 3628453"/>
                <a:gd name="connsiteY0" fmla="*/ 1850523 h 2718000"/>
                <a:gd name="connsiteX1" fmla="*/ 919977 w 3628453"/>
                <a:gd name="connsiteY1" fmla="*/ 77824 h 2718000"/>
                <a:gd name="connsiteX2" fmla="*/ 3576367 w 3628453"/>
                <a:gd name="connsiteY2" fmla="*/ 577307 h 2718000"/>
                <a:gd name="connsiteX3" fmla="*/ 1429262 w 3628453"/>
                <a:gd name="connsiteY3" fmla="*/ 2674097 h 2718000"/>
                <a:gd name="connsiteX4" fmla="*/ 11363 w 3628453"/>
                <a:gd name="connsiteY4" fmla="*/ 1850523 h 2718000"/>
                <a:gd name="connsiteX0" fmla="*/ 11363 w 3628453"/>
                <a:gd name="connsiteY0" fmla="*/ 1859298 h 2726775"/>
                <a:gd name="connsiteX1" fmla="*/ 919977 w 3628453"/>
                <a:gd name="connsiteY1" fmla="*/ 86599 h 2726775"/>
                <a:gd name="connsiteX2" fmla="*/ 3576367 w 3628453"/>
                <a:gd name="connsiteY2" fmla="*/ 586082 h 2726775"/>
                <a:gd name="connsiteX3" fmla="*/ 1429262 w 3628453"/>
                <a:gd name="connsiteY3" fmla="*/ 2682872 h 2726775"/>
                <a:gd name="connsiteX4" fmla="*/ 11363 w 3628453"/>
                <a:gd name="connsiteY4" fmla="*/ 1859298 h 2726775"/>
                <a:gd name="connsiteX0" fmla="*/ 80031 w 3767260"/>
                <a:gd name="connsiteY0" fmla="*/ 1859298 h 3166073"/>
                <a:gd name="connsiteX1" fmla="*/ 988645 w 3767260"/>
                <a:gd name="connsiteY1" fmla="*/ 86599 h 3166073"/>
                <a:gd name="connsiteX2" fmla="*/ 3645035 w 3767260"/>
                <a:gd name="connsiteY2" fmla="*/ 586082 h 3166073"/>
                <a:gd name="connsiteX3" fmla="*/ 2812728 w 3767260"/>
                <a:gd name="connsiteY3" fmla="*/ 3136475 h 3166073"/>
                <a:gd name="connsiteX4" fmla="*/ 80031 w 3767260"/>
                <a:gd name="connsiteY4" fmla="*/ 1859298 h 3166073"/>
                <a:gd name="connsiteX0" fmla="*/ 202504 w 3158263"/>
                <a:gd name="connsiteY0" fmla="*/ 2638073 h 3315454"/>
                <a:gd name="connsiteX1" fmla="*/ 391734 w 3158263"/>
                <a:gd name="connsiteY1" fmla="*/ 139360 h 3315454"/>
                <a:gd name="connsiteX2" fmla="*/ 3048124 w 3158263"/>
                <a:gd name="connsiteY2" fmla="*/ 638843 h 3315454"/>
                <a:gd name="connsiteX3" fmla="*/ 2215817 w 3158263"/>
                <a:gd name="connsiteY3" fmla="*/ 3189236 h 3315454"/>
                <a:gd name="connsiteX4" fmla="*/ 202504 w 3158263"/>
                <a:gd name="connsiteY4" fmla="*/ 2638073 h 3315454"/>
                <a:gd name="connsiteX0" fmla="*/ 198608 w 3087008"/>
                <a:gd name="connsiteY0" fmla="*/ 2626745 h 3301062"/>
                <a:gd name="connsiteX1" fmla="*/ 387838 w 3087008"/>
                <a:gd name="connsiteY1" fmla="*/ 128032 h 3301062"/>
                <a:gd name="connsiteX2" fmla="*/ 2970265 w 3087008"/>
                <a:gd name="connsiteY2" fmla="*/ 670444 h 3301062"/>
                <a:gd name="connsiteX3" fmla="*/ 2211921 w 3087008"/>
                <a:gd name="connsiteY3" fmla="*/ 3177908 h 3301062"/>
                <a:gd name="connsiteX4" fmla="*/ 198608 w 3087008"/>
                <a:gd name="connsiteY4" fmla="*/ 2626745 h 3301062"/>
                <a:gd name="connsiteX0" fmla="*/ 197153 w 3085553"/>
                <a:gd name="connsiteY0" fmla="*/ 2692271 h 3368600"/>
                <a:gd name="connsiteX1" fmla="*/ 389543 w 3085553"/>
                <a:gd name="connsiteY1" fmla="*/ 115069 h 3368600"/>
                <a:gd name="connsiteX2" fmla="*/ 2968810 w 3085553"/>
                <a:gd name="connsiteY2" fmla="*/ 735970 h 3368600"/>
                <a:gd name="connsiteX3" fmla="*/ 2210466 w 3085553"/>
                <a:gd name="connsiteY3" fmla="*/ 3243434 h 3368600"/>
                <a:gd name="connsiteX4" fmla="*/ 197153 w 3085553"/>
                <a:gd name="connsiteY4" fmla="*/ 2692271 h 3368600"/>
                <a:gd name="connsiteX0" fmla="*/ 160539 w 3009297"/>
                <a:gd name="connsiteY0" fmla="*/ 2692271 h 3570449"/>
                <a:gd name="connsiteX1" fmla="*/ 352929 w 3009297"/>
                <a:gd name="connsiteY1" fmla="*/ 115069 h 3570449"/>
                <a:gd name="connsiteX2" fmla="*/ 2932196 w 3009297"/>
                <a:gd name="connsiteY2" fmla="*/ 735970 h 3570449"/>
                <a:gd name="connsiteX3" fmla="*/ 1645849 w 3009297"/>
                <a:gd name="connsiteY3" fmla="*/ 3472537 h 3570449"/>
                <a:gd name="connsiteX4" fmla="*/ 160539 w 3009297"/>
                <a:gd name="connsiteY4" fmla="*/ 2692271 h 3570449"/>
                <a:gd name="connsiteX0" fmla="*/ 107339 w 2956097"/>
                <a:gd name="connsiteY0" fmla="*/ 2837291 h 3718383"/>
                <a:gd name="connsiteX1" fmla="*/ 424609 w 2956097"/>
                <a:gd name="connsiteY1" fmla="*/ 94228 h 3718383"/>
                <a:gd name="connsiteX2" fmla="*/ 2878996 w 2956097"/>
                <a:gd name="connsiteY2" fmla="*/ 880990 h 3718383"/>
                <a:gd name="connsiteX3" fmla="*/ 1592649 w 2956097"/>
                <a:gd name="connsiteY3" fmla="*/ 3617557 h 3718383"/>
                <a:gd name="connsiteX4" fmla="*/ 107339 w 2956097"/>
                <a:gd name="connsiteY4" fmla="*/ 2837291 h 3718383"/>
                <a:gd name="connsiteX0" fmla="*/ 221026 w 3069784"/>
                <a:gd name="connsiteY0" fmla="*/ 2837291 h 3702776"/>
                <a:gd name="connsiteX1" fmla="*/ 538296 w 3069784"/>
                <a:gd name="connsiteY1" fmla="*/ 94228 h 3702776"/>
                <a:gd name="connsiteX2" fmla="*/ 2992683 w 3069784"/>
                <a:gd name="connsiteY2" fmla="*/ 880990 h 3702776"/>
                <a:gd name="connsiteX3" fmla="*/ 1706336 w 3069784"/>
                <a:gd name="connsiteY3" fmla="*/ 3617557 h 3702776"/>
                <a:gd name="connsiteX4" fmla="*/ 221026 w 3069784"/>
                <a:gd name="connsiteY4" fmla="*/ 2837291 h 3702776"/>
                <a:gd name="connsiteX0" fmla="*/ 187248 w 3189629"/>
                <a:gd name="connsiteY0" fmla="*/ 2837291 h 3492068"/>
                <a:gd name="connsiteX1" fmla="*/ 504518 w 3189629"/>
                <a:gd name="connsiteY1" fmla="*/ 94228 h 3492068"/>
                <a:gd name="connsiteX2" fmla="*/ 2958905 w 3189629"/>
                <a:gd name="connsiteY2" fmla="*/ 880990 h 3492068"/>
                <a:gd name="connsiteX3" fmla="*/ 2753421 w 3189629"/>
                <a:gd name="connsiteY3" fmla="*/ 3357465 h 3492068"/>
                <a:gd name="connsiteX4" fmla="*/ 187248 w 3189629"/>
                <a:gd name="connsiteY4" fmla="*/ 2837291 h 3492068"/>
                <a:gd name="connsiteX0" fmla="*/ 190159 w 3245029"/>
                <a:gd name="connsiteY0" fmla="*/ 2855086 h 3516918"/>
                <a:gd name="connsiteX1" fmla="*/ 507429 w 3245029"/>
                <a:gd name="connsiteY1" fmla="*/ 112023 h 3516918"/>
                <a:gd name="connsiteX2" fmla="*/ 3035258 w 3245029"/>
                <a:gd name="connsiteY2" fmla="*/ 801946 h 3516918"/>
                <a:gd name="connsiteX3" fmla="*/ 2756332 w 3245029"/>
                <a:gd name="connsiteY3" fmla="*/ 3375260 h 3516918"/>
                <a:gd name="connsiteX4" fmla="*/ 190159 w 3245029"/>
                <a:gd name="connsiteY4" fmla="*/ 2855086 h 3516918"/>
                <a:gd name="connsiteX0" fmla="*/ 190159 w 3230464"/>
                <a:gd name="connsiteY0" fmla="*/ 2855086 h 3516919"/>
                <a:gd name="connsiteX1" fmla="*/ 507429 w 3230464"/>
                <a:gd name="connsiteY1" fmla="*/ 112023 h 3516919"/>
                <a:gd name="connsiteX2" fmla="*/ 3035258 w 3230464"/>
                <a:gd name="connsiteY2" fmla="*/ 801946 h 3516919"/>
                <a:gd name="connsiteX3" fmla="*/ 2756332 w 3230464"/>
                <a:gd name="connsiteY3" fmla="*/ 3375260 h 3516919"/>
                <a:gd name="connsiteX4" fmla="*/ 190159 w 3230464"/>
                <a:gd name="connsiteY4" fmla="*/ 2855086 h 3516919"/>
                <a:gd name="connsiteX0" fmla="*/ 190159 w 3230464"/>
                <a:gd name="connsiteY0" fmla="*/ 2848273 h 3510106"/>
                <a:gd name="connsiteX1" fmla="*/ 507429 w 3230464"/>
                <a:gd name="connsiteY1" fmla="*/ 105210 h 3510106"/>
                <a:gd name="connsiteX2" fmla="*/ 3035258 w 3230464"/>
                <a:gd name="connsiteY2" fmla="*/ 795133 h 3510106"/>
                <a:gd name="connsiteX3" fmla="*/ 2756332 w 3230464"/>
                <a:gd name="connsiteY3" fmla="*/ 3368447 h 3510106"/>
                <a:gd name="connsiteX4" fmla="*/ 190159 w 3230464"/>
                <a:gd name="connsiteY4" fmla="*/ 2848273 h 3510106"/>
                <a:gd name="connsiteX0" fmla="*/ 188601 w 3200694"/>
                <a:gd name="connsiteY0" fmla="*/ 2812196 h 3456708"/>
                <a:gd name="connsiteX1" fmla="*/ 505871 w 3200694"/>
                <a:gd name="connsiteY1" fmla="*/ 69133 h 3456708"/>
                <a:gd name="connsiteX2" fmla="*/ 2994552 w 3200694"/>
                <a:gd name="connsiteY2" fmla="*/ 996995 h 3456708"/>
                <a:gd name="connsiteX3" fmla="*/ 2754774 w 3200694"/>
                <a:gd name="connsiteY3" fmla="*/ 3332370 h 3456708"/>
                <a:gd name="connsiteX4" fmla="*/ 188601 w 3200694"/>
                <a:gd name="connsiteY4" fmla="*/ 2812196 h 3456708"/>
                <a:gd name="connsiteX0" fmla="*/ 185628 w 3145898"/>
                <a:gd name="connsiteY0" fmla="*/ 2780454 h 3400756"/>
                <a:gd name="connsiteX1" fmla="*/ 502898 w 3145898"/>
                <a:gd name="connsiteY1" fmla="*/ 37391 h 3400756"/>
                <a:gd name="connsiteX2" fmla="*/ 2915852 w 3145898"/>
                <a:gd name="connsiteY2" fmla="*/ 1299301 h 3400756"/>
                <a:gd name="connsiteX3" fmla="*/ 2751801 w 3145898"/>
                <a:gd name="connsiteY3" fmla="*/ 3300628 h 3400756"/>
                <a:gd name="connsiteX4" fmla="*/ 185628 w 3145898"/>
                <a:gd name="connsiteY4" fmla="*/ 2780454 h 3400756"/>
                <a:gd name="connsiteX0" fmla="*/ 185628 w 3145898"/>
                <a:gd name="connsiteY0" fmla="*/ 2794364 h 3414666"/>
                <a:gd name="connsiteX1" fmla="*/ 502898 w 3145898"/>
                <a:gd name="connsiteY1" fmla="*/ 51301 h 3414666"/>
                <a:gd name="connsiteX2" fmla="*/ 2915852 w 3145898"/>
                <a:gd name="connsiteY2" fmla="*/ 1313211 h 3414666"/>
                <a:gd name="connsiteX3" fmla="*/ 2751801 w 3145898"/>
                <a:gd name="connsiteY3" fmla="*/ 3314538 h 3414666"/>
                <a:gd name="connsiteX4" fmla="*/ 185628 w 3145898"/>
                <a:gd name="connsiteY4" fmla="*/ 2794364 h 3414666"/>
                <a:gd name="connsiteX0" fmla="*/ 193023 w 3197135"/>
                <a:gd name="connsiteY0" fmla="*/ 2794364 h 4128966"/>
                <a:gd name="connsiteX1" fmla="*/ 510293 w 3197135"/>
                <a:gd name="connsiteY1" fmla="*/ 51301 h 4128966"/>
                <a:gd name="connsiteX2" fmla="*/ 2923247 w 3197135"/>
                <a:gd name="connsiteY2" fmla="*/ 1313211 h 4128966"/>
                <a:gd name="connsiteX3" fmla="*/ 2859125 w 3197135"/>
                <a:gd name="connsiteY3" fmla="*/ 4085913 h 4128966"/>
                <a:gd name="connsiteX4" fmla="*/ 193023 w 3197135"/>
                <a:gd name="connsiteY4" fmla="*/ 2794364 h 4128966"/>
                <a:gd name="connsiteX0" fmla="*/ 249183 w 4313441"/>
                <a:gd name="connsiteY0" fmla="*/ 2777716 h 4104062"/>
                <a:gd name="connsiteX1" fmla="*/ 566453 w 4313441"/>
                <a:gd name="connsiteY1" fmla="*/ 34653 h 4104062"/>
                <a:gd name="connsiteX2" fmla="*/ 4238334 w 4313441"/>
                <a:gd name="connsiteY2" fmla="*/ 1480384 h 4104062"/>
                <a:gd name="connsiteX3" fmla="*/ 2915285 w 4313441"/>
                <a:gd name="connsiteY3" fmla="*/ 4069265 h 4104062"/>
                <a:gd name="connsiteX4" fmla="*/ 249183 w 4313441"/>
                <a:gd name="connsiteY4" fmla="*/ 2777716 h 4104062"/>
                <a:gd name="connsiteX0" fmla="*/ 33142 w 4097400"/>
                <a:gd name="connsiteY0" fmla="*/ 2854372 h 4181147"/>
                <a:gd name="connsiteX1" fmla="*/ 1388198 w 4097400"/>
                <a:gd name="connsiteY1" fmla="*/ 32218 h 4181147"/>
                <a:gd name="connsiteX2" fmla="*/ 4022293 w 4097400"/>
                <a:gd name="connsiteY2" fmla="*/ 1557040 h 4181147"/>
                <a:gd name="connsiteX3" fmla="*/ 2699244 w 4097400"/>
                <a:gd name="connsiteY3" fmla="*/ 4145921 h 4181147"/>
                <a:gd name="connsiteX4" fmla="*/ 33142 w 4097400"/>
                <a:gd name="connsiteY4" fmla="*/ 2854372 h 4181147"/>
                <a:gd name="connsiteX0" fmla="*/ 47303 w 3709128"/>
                <a:gd name="connsiteY0" fmla="*/ 2883390 h 4184528"/>
                <a:gd name="connsiteX1" fmla="*/ 1003308 w 3709128"/>
                <a:gd name="connsiteY1" fmla="*/ 33363 h 4184528"/>
                <a:gd name="connsiteX2" fmla="*/ 3637403 w 3709128"/>
                <a:gd name="connsiteY2" fmla="*/ 1558185 h 4184528"/>
                <a:gd name="connsiteX3" fmla="*/ 2314354 w 3709128"/>
                <a:gd name="connsiteY3" fmla="*/ 4147066 h 4184528"/>
                <a:gd name="connsiteX4" fmla="*/ 47303 w 3709128"/>
                <a:gd name="connsiteY4" fmla="*/ 2883390 h 41845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09128" h="4184528">
                  <a:moveTo>
                    <a:pt x="47303" y="2883390"/>
                  </a:moveTo>
                  <a:cubicBezTo>
                    <a:pt x="-171205" y="2197773"/>
                    <a:pt x="404958" y="254230"/>
                    <a:pt x="1003308" y="33363"/>
                  </a:cubicBezTo>
                  <a:cubicBezTo>
                    <a:pt x="1601658" y="-187504"/>
                    <a:pt x="3351157" y="729836"/>
                    <a:pt x="3637403" y="1558185"/>
                  </a:cubicBezTo>
                  <a:cubicBezTo>
                    <a:pt x="3997882" y="3346151"/>
                    <a:pt x="2912704" y="3926199"/>
                    <a:pt x="2314354" y="4147066"/>
                  </a:cubicBezTo>
                  <a:cubicBezTo>
                    <a:pt x="1716004" y="4367933"/>
                    <a:pt x="265811" y="3569007"/>
                    <a:pt x="47303" y="2883390"/>
                  </a:cubicBezTo>
                  <a:close/>
                </a:path>
              </a:pathLst>
            </a:custGeom>
            <a:solidFill>
              <a:schemeClr val="accent4">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pic>
          <p:nvPicPr>
            <p:cNvPr id="40" name="図 39" descr="グラフィカル ユーザー インターフェイス, アイコン&#10;&#10;自動的に生成された説明">
              <a:extLst>
                <a:ext uri="{FF2B5EF4-FFF2-40B4-BE49-F238E27FC236}">
                  <a16:creationId xmlns:a16="http://schemas.microsoft.com/office/drawing/2014/main" id="{11832E66-1587-ADEC-5B71-144F009F7817}"/>
                </a:ext>
              </a:extLst>
            </p:cNvPr>
            <p:cNvPicPr>
              <a:picLocks noChangeAspect="1"/>
            </p:cNvPicPr>
            <p:nvPr/>
          </p:nvPicPr>
          <p:blipFill rotWithShape="1">
            <a:blip r:embed="rId2" cstate="hqprint">
              <a:alphaModFix/>
              <a:extLst>
                <a:ext uri="{BEBA8EAE-BF5A-486C-A8C5-ECC9F3942E4B}">
                  <a14:imgProps xmlns:a14="http://schemas.microsoft.com/office/drawing/2010/main">
                    <a14:imgLayer r:embed="rId3">
                      <a14:imgEffect>
                        <a14:backgroundRemoval t="20486" b="100000" l="0" r="100000">
                          <a14:foregroundMark x1="43506" y1="22917" x2="59416" y2="72569"/>
                          <a14:foregroundMark x1="57792" y1="25000" x2="40584" y2="65625"/>
                        </a14:backgroundRemoval>
                      </a14:imgEffect>
                    </a14:imgLayer>
                  </a14:imgProps>
                </a:ext>
                <a:ext uri="{28A0092B-C50C-407E-A947-70E740481C1C}">
                  <a14:useLocalDpi xmlns:a14="http://schemas.microsoft.com/office/drawing/2010/main" val="0"/>
                </a:ext>
              </a:extLst>
            </a:blip>
            <a:srcRect/>
            <a:stretch/>
          </p:blipFill>
          <p:spPr>
            <a:xfrm>
              <a:off x="3234315" y="2170517"/>
              <a:ext cx="706914" cy="662236"/>
            </a:xfrm>
            <a:prstGeom prst="rect">
              <a:avLst/>
            </a:prstGeom>
          </p:spPr>
        </p:pic>
        <p:pic>
          <p:nvPicPr>
            <p:cNvPr id="47" name="図 46" descr="グラフィカル ユーザー インターフェイス, アイコン&#10;&#10;自動的に生成された説明">
              <a:extLst>
                <a:ext uri="{FF2B5EF4-FFF2-40B4-BE49-F238E27FC236}">
                  <a16:creationId xmlns:a16="http://schemas.microsoft.com/office/drawing/2014/main" id="{5C00B855-F591-BB40-F865-BDDE2E1C9730}"/>
                </a:ext>
              </a:extLst>
            </p:cNvPr>
            <p:cNvPicPr>
              <a:picLocks noChangeAspect="1"/>
            </p:cNvPicPr>
            <p:nvPr/>
          </p:nvPicPr>
          <p:blipFill rotWithShape="1">
            <a:blip r:embed="rId4" cstate="hqprint">
              <a:alphaModFix/>
              <a:extLst>
                <a:ext uri="{BEBA8EAE-BF5A-486C-A8C5-ECC9F3942E4B}">
                  <a14:imgProps xmlns:a14="http://schemas.microsoft.com/office/drawing/2010/main">
                    <a14:imgLayer r:embed="rId5">
                      <a14:imgEffect>
                        <a14:backgroundRemoval t="42507" b="100000" l="0" r="100000">
                          <a14:foregroundMark x1="58630" y1="44414" x2="65342" y2="83379"/>
                          <a14:backgroundMark x1="27671" y1="83379" x2="26712" y2="99728"/>
                        </a14:backgroundRemoval>
                      </a14:imgEffect>
                    </a14:imgLayer>
                  </a14:imgProps>
                </a:ext>
                <a:ext uri="{28A0092B-C50C-407E-A947-70E740481C1C}">
                  <a14:useLocalDpi xmlns:a14="http://schemas.microsoft.com/office/drawing/2010/main" val="0"/>
                </a:ext>
              </a:extLst>
            </a:blip>
            <a:srcRect/>
            <a:stretch/>
          </p:blipFill>
          <p:spPr>
            <a:xfrm>
              <a:off x="543193" y="2095332"/>
              <a:ext cx="2097038" cy="1054158"/>
            </a:xfrm>
            <a:prstGeom prst="rect">
              <a:avLst/>
            </a:prstGeom>
          </p:spPr>
        </p:pic>
        <p:grpSp>
          <p:nvGrpSpPr>
            <p:cNvPr id="3" name="グループ化 2">
              <a:extLst>
                <a:ext uri="{FF2B5EF4-FFF2-40B4-BE49-F238E27FC236}">
                  <a16:creationId xmlns:a16="http://schemas.microsoft.com/office/drawing/2014/main" id="{E1608B5E-16F4-4645-CDC6-9C40921F9F39}"/>
                </a:ext>
              </a:extLst>
            </p:cNvPr>
            <p:cNvGrpSpPr/>
            <p:nvPr/>
          </p:nvGrpSpPr>
          <p:grpSpPr>
            <a:xfrm>
              <a:off x="398633" y="1905116"/>
              <a:ext cx="5788771" cy="2571928"/>
              <a:chOff x="398633" y="1905116"/>
              <a:chExt cx="5788771" cy="2571928"/>
            </a:xfrm>
          </p:grpSpPr>
          <p:pic>
            <p:nvPicPr>
              <p:cNvPr id="39" name="図 38" descr="レゴ, おもちゃ が含まれている画像&#10;&#10;自動的に生成された説明">
                <a:extLst>
                  <a:ext uri="{FF2B5EF4-FFF2-40B4-BE49-F238E27FC236}">
                    <a16:creationId xmlns:a16="http://schemas.microsoft.com/office/drawing/2014/main" id="{E60C02E3-36F9-326B-5304-BC1B1983BB18}"/>
                  </a:ext>
                </a:extLst>
              </p:cNvPr>
              <p:cNvPicPr>
                <a:picLocks noChangeAspect="1"/>
              </p:cNvPicPr>
              <p:nvPr/>
            </p:nvPicPr>
            <p:blipFill rotWithShape="1">
              <a:blip r:embed="rId6" cstate="hqprint">
                <a:extLst>
                  <a:ext uri="{BEBA8EAE-BF5A-486C-A8C5-ECC9F3942E4B}">
                    <a14:imgProps xmlns:a14="http://schemas.microsoft.com/office/drawing/2010/main">
                      <a14:imgLayer r:embed="rId7">
                        <a14:imgEffect>
                          <a14:backgroundRemoval t="0" b="100000" l="0" r="100000">
                            <a14:foregroundMark x1="24298" y1="16284" x2="32303" y2="12526"/>
                            <a14:foregroundMark x1="29775" y1="37161" x2="27388" y2="56367"/>
                            <a14:foregroundMark x1="42135" y1="36326" x2="42135" y2="47182"/>
                            <a14:foregroundMark x1="19944" y1="38205" x2="20646" y2="54489"/>
                            <a14:foregroundMark x1="30899" y1="8142" x2="34410" y2="18789"/>
                            <a14:foregroundMark x1="34410" y1="9186" x2="34410" y2="2923"/>
                            <a14:foregroundMark x1="39607" y1="68894" x2="42556" y2="73695"/>
                            <a14:foregroundMark x1="26124" y1="12526" x2="36657" y2="6681"/>
                            <a14:foregroundMark x1="26545" y1="9812" x2="25140" y2="17537"/>
                            <a14:foregroundMark x1="29775" y1="11482" x2="21770" y2="15240"/>
                            <a14:foregroundMark x1="41854" y1="27140" x2="46910" y2="43424"/>
                            <a14:foregroundMark x1="59270" y1="68894" x2="59270" y2="72651"/>
                            <a14:foregroundMark x1="58287" y1="77662" x2="58287" y2="80585"/>
                            <a14:foregroundMark x1="42837" y1="68267" x2="42135" y2="66806"/>
                            <a14:foregroundMark x1="41573" y1="74113" x2="42275" y2="74948"/>
                            <a14:foregroundMark x1="41573" y1="72651" x2="42275" y2="75783"/>
                            <a14:backgroundMark x1="0" y1="72025" x2="13764" y2="65553"/>
                            <a14:backgroundMark x1="5197" y1="73695" x2="0" y2="85177"/>
                            <a14:backgroundMark x1="19382" y1="80585" x2="61938" y2="96660"/>
                            <a14:backgroundMark x1="61938" y1="96660" x2="75983" y2="87056"/>
                            <a14:backgroundMark x1="7865" y1="86013" x2="13062" y2="99791"/>
                            <a14:backgroundMark x1="35112" y1="99791" x2="35112" y2="99791"/>
                            <a14:backgroundMark x1="17978" y1="74322" x2="22051" y2="99791"/>
                            <a14:backgroundMark x1="33708" y1="76409" x2="37500" y2="99791"/>
                            <a14:backgroundMark x1="55899" y1="87056" x2="56601" y2="99791"/>
                            <a14:backgroundMark x1="73174" y1="78497" x2="74719" y2="99791"/>
                            <a14:backgroundMark x1="81742" y1="68894" x2="89045" y2="99791"/>
                            <a14:backgroundMark x1="65309" y1="86013" x2="99860" y2="86013"/>
                            <a14:backgroundMark x1="91011" y1="54071" x2="96348" y2="99791"/>
                            <a14:backgroundMark x1="78933" y1="43424" x2="81742" y2="73278"/>
                            <a14:backgroundMark x1="71067" y1="65762" x2="76685" y2="62422"/>
                            <a14:backgroundMark x1="75983" y1="42380" x2="75983" y2="53027"/>
                            <a14:backgroundMark x1="64607" y1="68894" x2="72472" y2="63674"/>
                            <a14:backgroundMark x1="48596" y1="95616" x2="47472" y2="99791"/>
                            <a14:backgroundMark x1="75140" y1="43215" x2="78230" y2="59290"/>
                            <a14:backgroundMark x1="38062" y1="60334" x2="42275" y2="54071"/>
                            <a14:backgroundMark x1="34410" y1="59290" x2="34410" y2="59290"/>
                            <a14:backgroundMark x1="33708" y1="76409" x2="35815" y2="72025"/>
                            <a14:backgroundMark x1="41854" y1="75992" x2="42275" y2="79541"/>
                            <a14:backgroundMark x1="65169" y1="0" x2="54916" y2="10438"/>
                            <a14:backgroundMark x1="54916" y1="10647" x2="51685" y2="25052"/>
                            <a14:backgroundMark x1="59972" y1="0" x2="49438" y2="21086"/>
                            <a14:backgroundMark x1="47051" y1="0" x2="46910" y2="418"/>
                            <a14:backgroundMark x1="54916" y1="0" x2="52669" y2="2505"/>
                            <a14:backgroundMark x1="52669" y1="2714" x2="52388" y2="3340"/>
                            <a14:backgroundMark x1="54354" y1="0" x2="52809" y2="2088"/>
                            <a14:backgroundMark x1="52809" y1="2296" x2="55337" y2="8768"/>
                            <a14:backgroundMark x1="43680" y1="75783" x2="43258" y2="78497"/>
                            <a14:backgroundMark x1="41152" y1="65136" x2="42556" y2="61795"/>
                            <a14:backgroundMark x1="37781" y1="56994" x2="40730" y2="54280"/>
                            <a14:backgroundMark x1="47893" y1="82046" x2="52809" y2="78914"/>
                            <a14:backgroundMark x1="57865" y1="73904" x2="53090" y2="78079"/>
                            <a14:backgroundMark x1="58146" y1="73069" x2="57865" y2="74113"/>
                            <a14:backgroundMark x1="57865" y1="72651" x2="58146" y2="71816"/>
                            <a14:backgroundMark x1="65028" y1="66806" x2="65309" y2="70146"/>
                            <a14:backgroundMark x1="75421" y1="36743" x2="75421" y2="42797"/>
                            <a14:backgroundMark x1="38343" y1="64301" x2="37781" y2="64718"/>
                          </a14:backgroundRemoval>
                        </a14:imgEffect>
                      </a14:imgLayer>
                    </a14:imgProps>
                  </a:ext>
                  <a:ext uri="{28A0092B-C50C-407E-A947-70E740481C1C}">
                    <a14:useLocalDpi xmlns:a14="http://schemas.microsoft.com/office/drawing/2010/main" val="0"/>
                  </a:ext>
                </a:extLst>
              </a:blip>
              <a:srcRect/>
              <a:stretch/>
            </p:blipFill>
            <p:spPr>
              <a:xfrm>
                <a:off x="2385215" y="2423157"/>
                <a:ext cx="2087544" cy="1404852"/>
              </a:xfrm>
              <a:prstGeom prst="rect">
                <a:avLst/>
              </a:prstGeom>
            </p:spPr>
          </p:pic>
          <p:pic>
            <p:nvPicPr>
              <p:cNvPr id="48" name="図 47" descr="グラフィカル ユーザー インターフェイス, アイコン&#10;&#10;自動的に生成された説明">
                <a:extLst>
                  <a:ext uri="{FF2B5EF4-FFF2-40B4-BE49-F238E27FC236}">
                    <a16:creationId xmlns:a16="http://schemas.microsoft.com/office/drawing/2014/main" id="{A41538DE-6855-46AD-3A7C-88642A912AC4}"/>
                  </a:ext>
                </a:extLst>
              </p:cNvPr>
              <p:cNvPicPr>
                <a:picLocks noChangeAspect="1"/>
              </p:cNvPicPr>
              <p:nvPr/>
            </p:nvPicPr>
            <p:blipFill rotWithShape="1">
              <a:blip r:embed="rId8" cstate="hqprint">
                <a:alphaModFix/>
                <a:extLst>
                  <a:ext uri="{BEBA8EAE-BF5A-486C-A8C5-ECC9F3942E4B}">
                    <a14:imgProps xmlns:a14="http://schemas.microsoft.com/office/drawing/2010/main">
                      <a14:imgLayer r:embed="rId9">
                        <a14:imgEffect>
                          <a14:backgroundRemoval t="0" b="100000" l="0" r="100000">
                            <a14:foregroundMark x1="41023" y1="12236" x2="47159" y2="23101"/>
                            <a14:foregroundMark x1="68068" y1="25000" x2="68068" y2="25000"/>
                            <a14:foregroundMark x1="74205" y1="28376" x2="78864" y2="37342"/>
                            <a14:foregroundMark x1="23750" y1="53376" x2="24432" y2="52954"/>
                            <a14:foregroundMark x1="24205" y1="53376" x2="22159" y2="53376"/>
                            <a14:foregroundMark x1="65568" y1="42405" x2="66818" y2="43882"/>
                            <a14:foregroundMark x1="25341" y1="52321" x2="24545" y2="51266"/>
                            <a14:foregroundMark x1="44886" y1="13502" x2="30227" y2="22046"/>
                            <a14:backgroundMark x1="0" y1="51793" x2="13409" y2="71308"/>
                            <a14:backgroundMark x1="0" y1="28692" x2="3750" y2="34388"/>
                            <a14:backgroundMark x1="3295" y1="47785" x2="22159" y2="46308"/>
                            <a14:backgroundMark x1="5341" y1="45886" x2="3864" y2="54325"/>
                            <a14:backgroundMark x1="15568" y1="51582" x2="14091" y2="56751"/>
                            <a14:backgroundMark x1="28864" y1="44409" x2="26250" y2="47785"/>
                            <a14:backgroundMark x1="29318" y1="42089" x2="30909" y2="43987"/>
                            <a14:backgroundMark x1="28295" y1="39662" x2="28295" y2="39662"/>
                            <a14:backgroundMark x1="32955" y1="41561" x2="32955" y2="41561"/>
                            <a14:backgroundMark x1="33409" y1="40612" x2="33409" y2="40612"/>
                            <a14:backgroundMark x1="33409" y1="40612" x2="33409" y2="40612"/>
                            <a14:backgroundMark x1="28864" y1="39662" x2="28864" y2="39662"/>
                            <a14:backgroundMark x1="41477" y1="39557" x2="39091" y2="61920"/>
                            <a14:backgroundMark x1="37500" y1="39557" x2="38295" y2="51266"/>
                            <a14:backgroundMark x1="46591" y1="39873" x2="51023" y2="47257"/>
                            <a14:backgroundMark x1="54545" y1="39557" x2="55341" y2="43565"/>
                            <a14:backgroundMark x1="90455" y1="41034" x2="93977" y2="52004"/>
                            <a14:backgroundMark x1="86477" y1="42827" x2="93182" y2="39135"/>
                            <a14:backgroundMark x1="59318" y1="38819" x2="59659" y2="43143"/>
                            <a14:backgroundMark x1="83750" y1="40295" x2="99886" y2="40295"/>
                            <a14:backgroundMark x1="82614" y1="38819" x2="84205" y2="49051"/>
                            <a14:backgroundMark x1="82159" y1="38819" x2="81818" y2="41772"/>
                            <a14:backgroundMark x1="79773" y1="38819" x2="82955" y2="39135"/>
                            <a14:backgroundMark x1="94773" y1="38713" x2="99886" y2="38502"/>
                            <a14:backgroundMark x1="93182" y1="39557" x2="95568" y2="38819"/>
                            <a14:backgroundMark x1="99886" y1="78376" x2="99205" y2="84177"/>
                            <a14:backgroundMark x1="89659" y1="47996" x2="96818" y2="79536"/>
                            <a14:backgroundMark x1="84205" y1="49473" x2="88068" y2="55696"/>
                            <a14:backgroundMark x1="87273" y1="48734" x2="87727" y2="52004"/>
                            <a14:backgroundMark x1="92045" y1="75422" x2="94205" y2="99895"/>
                            <a14:backgroundMark x1="51364" y1="78797" x2="48182" y2="90084"/>
                            <a14:backgroundMark x1="45795" y1="81646" x2="35568" y2="94198"/>
                            <a14:backgroundMark x1="36705" y1="81646" x2="30455" y2="92300"/>
                            <a14:backgroundMark x1="33636" y1="78376" x2="32045" y2="83544"/>
                            <a14:backgroundMark x1="30000" y1="72152" x2="30000" y2="81646"/>
                            <a14:backgroundMark x1="31591" y1="74367" x2="27727" y2="80907"/>
                            <a14:backgroundMark x1="29205" y1="83544" x2="27727" y2="82806"/>
                            <a14:backgroundMark x1="27727" y1="50527" x2="28068" y2="52321"/>
                            <a14:backgroundMark x1="79432" y1="37342" x2="79432" y2="37342"/>
                            <a14:backgroundMark x1="79432" y1="37342" x2="79886" y2="39557"/>
                          </a14:backgroundRemoval>
                        </a14:imgEffect>
                      </a14:imgLayer>
                    </a14:imgProps>
                  </a:ext>
                  <a:ext uri="{28A0092B-C50C-407E-A947-70E740481C1C}">
                    <a14:useLocalDpi xmlns:a14="http://schemas.microsoft.com/office/drawing/2010/main" val="0"/>
                  </a:ext>
                </a:extLst>
              </a:blip>
              <a:srcRect/>
              <a:stretch/>
            </p:blipFill>
            <p:spPr>
              <a:xfrm>
                <a:off x="3800340" y="1905116"/>
                <a:ext cx="2387064" cy="2571928"/>
              </a:xfrm>
              <a:prstGeom prst="rect">
                <a:avLst/>
              </a:prstGeom>
            </p:spPr>
          </p:pic>
          <p:pic>
            <p:nvPicPr>
              <p:cNvPr id="53" name="図 52" descr="アイコン&#10;&#10;自動的に生成された説明">
                <a:extLst>
                  <a:ext uri="{FF2B5EF4-FFF2-40B4-BE49-F238E27FC236}">
                    <a16:creationId xmlns:a16="http://schemas.microsoft.com/office/drawing/2014/main" id="{48E47DD1-CD7B-386D-DE85-28F5E13EE2CA}"/>
                  </a:ext>
                </a:extLst>
              </p:cNvPr>
              <p:cNvPicPr>
                <a:picLocks noChangeAspect="1"/>
              </p:cNvPicPr>
              <p:nvPr/>
            </p:nvPicPr>
            <p:blipFill rotWithShape="1">
              <a:blip r:embed="rId10" cstate="hqprint">
                <a:alphaModFix/>
                <a:extLst>
                  <a:ext uri="{BEBA8EAE-BF5A-486C-A8C5-ECC9F3942E4B}">
                    <a14:imgProps xmlns:a14="http://schemas.microsoft.com/office/drawing/2010/main">
                      <a14:imgLayer r:embed="rId11">
                        <a14:imgEffect>
                          <a14:backgroundRemoval t="9687" b="94444" l="0" r="81368">
                            <a14:foregroundMark x1="12854" y1="93305" x2="58726" y2="94587"/>
                            <a14:backgroundMark x1="13915" y1="35043" x2="0" y2="61254"/>
                            <a14:backgroundMark x1="3656" y1="40598" x2="0" y2="44587"/>
                            <a14:backgroundMark x1="47288" y1="54416" x2="64505" y2="66952"/>
                          </a14:backgroundRemoval>
                        </a14:imgEffect>
                      </a14:imgLayer>
                    </a14:imgProps>
                  </a:ext>
                  <a:ext uri="{28A0092B-C50C-407E-A947-70E740481C1C}">
                    <a14:useLocalDpi xmlns:a14="http://schemas.microsoft.com/office/drawing/2010/main" val="0"/>
                  </a:ext>
                </a:extLst>
              </a:blip>
              <a:srcRect/>
              <a:stretch/>
            </p:blipFill>
            <p:spPr>
              <a:xfrm>
                <a:off x="398633" y="2298137"/>
                <a:ext cx="2001565" cy="1657102"/>
              </a:xfrm>
              <a:prstGeom prst="rect">
                <a:avLst/>
              </a:prstGeom>
            </p:spPr>
          </p:pic>
        </p:grpSp>
        <p:cxnSp>
          <p:nvCxnSpPr>
            <p:cNvPr id="84" name="直線矢印コネクタ 83">
              <a:extLst>
                <a:ext uri="{FF2B5EF4-FFF2-40B4-BE49-F238E27FC236}">
                  <a16:creationId xmlns:a16="http://schemas.microsoft.com/office/drawing/2014/main" id="{A17D045A-5380-2A5D-9D94-C78AD4336014}"/>
                </a:ext>
              </a:extLst>
            </p:cNvPr>
            <p:cNvCxnSpPr>
              <a:cxnSpLocks/>
            </p:cNvCxnSpPr>
            <p:nvPr/>
          </p:nvCxnSpPr>
          <p:spPr>
            <a:xfrm>
              <a:off x="2002378" y="3290321"/>
              <a:ext cx="637853" cy="0"/>
            </a:xfrm>
            <a:prstGeom prst="straightConnector1">
              <a:avLst/>
            </a:prstGeom>
            <a:ln w="76200">
              <a:solidFill>
                <a:schemeClr val="accent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6" name="直線矢印コネクタ 85">
              <a:extLst>
                <a:ext uri="{FF2B5EF4-FFF2-40B4-BE49-F238E27FC236}">
                  <a16:creationId xmlns:a16="http://schemas.microsoft.com/office/drawing/2014/main" id="{A0343732-86B3-3E7D-C449-803BF8CE767B}"/>
                </a:ext>
              </a:extLst>
            </p:cNvPr>
            <p:cNvCxnSpPr>
              <a:cxnSpLocks/>
            </p:cNvCxnSpPr>
            <p:nvPr/>
          </p:nvCxnSpPr>
          <p:spPr>
            <a:xfrm>
              <a:off x="4092251" y="2999630"/>
              <a:ext cx="637853" cy="0"/>
            </a:xfrm>
            <a:prstGeom prst="straightConnector1">
              <a:avLst/>
            </a:prstGeom>
            <a:ln w="76200">
              <a:solidFill>
                <a:schemeClr val="accent5"/>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 name="テキスト ボックス 3">
            <a:extLst>
              <a:ext uri="{FF2B5EF4-FFF2-40B4-BE49-F238E27FC236}">
                <a16:creationId xmlns:a16="http://schemas.microsoft.com/office/drawing/2014/main" id="{6E602350-E11F-66C8-946A-B920BCC38424}"/>
              </a:ext>
            </a:extLst>
          </p:cNvPr>
          <p:cNvSpPr txBox="1"/>
          <p:nvPr/>
        </p:nvSpPr>
        <p:spPr>
          <a:xfrm>
            <a:off x="208580" y="2208153"/>
            <a:ext cx="6282857" cy="2616101"/>
          </a:xfrm>
          <a:prstGeom prst="rect">
            <a:avLst/>
          </a:prstGeom>
          <a:noFill/>
        </p:spPr>
        <p:txBody>
          <a:bodyPr wrap="square" rtlCol="0">
            <a:spAutoFit/>
          </a:bodyPr>
          <a:lstStyle/>
          <a:p>
            <a:pPr algn="just">
              <a:spcBef>
                <a:spcPts val="600"/>
              </a:spcBef>
            </a:pPr>
            <a:r>
              <a:rPr kumimoji="1" lang="ja-JP" altLang="en-US" sz="1400" dirty="0">
                <a:latin typeface="BIZ UDPゴシック" panose="020B0400000000000000" pitchFamily="50" charset="-128"/>
                <a:ea typeface="BIZ UDPゴシック" panose="020B0400000000000000" pitchFamily="50" charset="-128"/>
              </a:rPr>
              <a:t>問診から手術前の説明、入院や服薬指導まであらゆる医療場面における通訳日本語が母国語でない、若しくは日本語でのコミュニケーションに制限がある患者等が</a:t>
            </a:r>
            <a:r>
              <a:rPr kumimoji="1" lang="ja-JP" altLang="en-US" sz="1400" b="1" dirty="0">
                <a:solidFill>
                  <a:srgbClr val="C00000"/>
                </a:solidFill>
                <a:latin typeface="BIZ UDPゴシック" panose="020B0400000000000000" pitchFamily="50" charset="-128"/>
                <a:ea typeface="BIZ UDPゴシック" panose="020B0400000000000000" pitchFamily="50" charset="-128"/>
              </a:rPr>
              <a:t>母語で医療サービス</a:t>
            </a:r>
            <a:r>
              <a:rPr kumimoji="1" lang="ja-JP" altLang="en-US" sz="1400" dirty="0">
                <a:latin typeface="BIZ UDPゴシック" panose="020B0400000000000000" pitchFamily="50" charset="-128"/>
                <a:ea typeface="BIZ UDPゴシック" panose="020B0400000000000000" pitchFamily="50" charset="-128"/>
              </a:rPr>
              <a:t>を受けられるように、</a:t>
            </a:r>
            <a:r>
              <a:rPr kumimoji="1" lang="ja-JP" altLang="en-US" sz="1400" b="1" dirty="0">
                <a:solidFill>
                  <a:srgbClr val="C00000"/>
                </a:solidFill>
                <a:latin typeface="BIZ UDPゴシック" panose="020B0400000000000000" pitchFamily="50" charset="-128"/>
                <a:ea typeface="BIZ UDPゴシック" panose="020B0400000000000000" pitchFamily="50" charset="-128"/>
              </a:rPr>
              <a:t>問診から手術前の説明、入院や服薬指導まであらゆる場面</a:t>
            </a:r>
            <a:r>
              <a:rPr kumimoji="1" lang="ja-JP" altLang="en-US" sz="1400" dirty="0">
                <a:latin typeface="BIZ UDPゴシック" panose="020B0400000000000000" pitchFamily="50" charset="-128"/>
                <a:ea typeface="BIZ UDPゴシック" panose="020B0400000000000000" pitchFamily="50" charset="-128"/>
              </a:rPr>
              <a:t>で言語面のサポートをおこなうことです。</a:t>
            </a:r>
            <a:endParaRPr kumimoji="1" lang="en-US" altLang="ja-JP" sz="1400" dirty="0">
              <a:latin typeface="BIZ UDPゴシック" panose="020B0400000000000000" pitchFamily="50" charset="-128"/>
              <a:ea typeface="BIZ UDPゴシック" panose="020B0400000000000000" pitchFamily="50" charset="-128"/>
            </a:endParaRPr>
          </a:p>
          <a:p>
            <a:pPr algn="just">
              <a:spcBef>
                <a:spcPts val="600"/>
              </a:spcBef>
            </a:pPr>
            <a:endParaRPr kumimoji="1" lang="en-US" altLang="ja-JP" sz="1400" dirty="0">
              <a:latin typeface="BIZ UDPゴシック" panose="020B0400000000000000" pitchFamily="50" charset="-128"/>
              <a:ea typeface="BIZ UDPゴシック" panose="020B0400000000000000" pitchFamily="50" charset="-128"/>
            </a:endParaRPr>
          </a:p>
          <a:p>
            <a:pPr algn="just">
              <a:spcBef>
                <a:spcPts val="600"/>
              </a:spcBef>
            </a:pPr>
            <a:r>
              <a:rPr kumimoji="1" lang="ja-JP" altLang="en-US" sz="1400" dirty="0">
                <a:latin typeface="BIZ UDPゴシック" panose="020B0400000000000000" pitchFamily="50" charset="-128"/>
                <a:ea typeface="BIZ UDPゴシック" panose="020B0400000000000000" pitchFamily="50" charset="-128"/>
              </a:rPr>
              <a:t>外国人患者対応においては、文化・習慣などによって医療機関の治療方法や入院の際に必要な支援が変化します。そのため、話し手の発言を正確に伝えるだけではなく、</a:t>
            </a:r>
            <a:r>
              <a:rPr kumimoji="1" lang="ja-JP" altLang="en-US" sz="1400" b="1" dirty="0">
                <a:solidFill>
                  <a:srgbClr val="C00000"/>
                </a:solidFill>
                <a:latin typeface="BIZ UDPゴシック" panose="020B0400000000000000" pitchFamily="50" charset="-128"/>
                <a:ea typeface="BIZ UDPゴシック" panose="020B0400000000000000" pitchFamily="50" charset="-128"/>
              </a:rPr>
              <a:t>文化・習慣などに配慮</a:t>
            </a:r>
            <a:r>
              <a:rPr kumimoji="1" lang="ja-JP" altLang="en-US" sz="1400" dirty="0">
                <a:latin typeface="BIZ UDPゴシック" panose="020B0400000000000000" pitchFamily="50" charset="-128"/>
                <a:ea typeface="BIZ UDPゴシック" panose="020B0400000000000000" pitchFamily="50" charset="-128"/>
              </a:rPr>
              <a:t>して医療者・患者さんの間のコミュニケーションをサポートする必要があります。そういった背景をふまえ、本事業では倫理・通訳技術・医学医療の知識・患者の背景知識などに関するトレーニングを受けた医療通訳者が対応します。</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6724EE8B-D726-A022-595F-0DF4B857FDB4}"/>
              </a:ext>
            </a:extLst>
          </p:cNvPr>
          <p:cNvSpPr txBox="1"/>
          <p:nvPr/>
        </p:nvSpPr>
        <p:spPr>
          <a:xfrm>
            <a:off x="-25934" y="4907257"/>
            <a:ext cx="6835130" cy="369332"/>
          </a:xfrm>
          <a:prstGeom prst="homePlate">
            <a:avLst/>
          </a:prstGeom>
          <a:solidFill>
            <a:srgbClr val="FF9999"/>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　医療通訳を使う場面とは？</a:t>
            </a:r>
          </a:p>
        </p:txBody>
      </p:sp>
      <p:sp>
        <p:nvSpPr>
          <p:cNvPr id="9" name="テキスト ボックス 8">
            <a:extLst>
              <a:ext uri="{FF2B5EF4-FFF2-40B4-BE49-F238E27FC236}">
                <a16:creationId xmlns:a16="http://schemas.microsoft.com/office/drawing/2014/main" id="{281A6B1F-13E6-5777-4A55-9832F77B6427}"/>
              </a:ext>
            </a:extLst>
          </p:cNvPr>
          <p:cNvSpPr txBox="1"/>
          <p:nvPr/>
        </p:nvSpPr>
        <p:spPr>
          <a:xfrm>
            <a:off x="208580" y="5410238"/>
            <a:ext cx="6282857" cy="2062103"/>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kumimoji="1" lang="ja-JP" altLang="en-US" sz="1400" b="1" dirty="0">
                <a:latin typeface="BIZ UDPゴシック" panose="020B0400000000000000" pitchFamily="50" charset="-128"/>
                <a:ea typeface="BIZ UDPゴシック" panose="020B0400000000000000" pitchFamily="50" charset="-128"/>
              </a:rPr>
              <a:t>診察 </a:t>
            </a: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 検査</a:t>
            </a:r>
            <a:endParaRPr kumimoji="1" lang="en-US" altLang="ja-JP" sz="1400" b="1" dirty="0">
              <a:latin typeface="BIZ UDPゴシック" panose="020B0400000000000000" pitchFamily="50" charset="-128"/>
              <a:ea typeface="BIZ UDPゴシック" panose="020B0400000000000000" pitchFamily="50" charset="-128"/>
            </a:endParaRPr>
          </a:p>
          <a:p>
            <a:pPr marL="285750" indent="-285750">
              <a:spcBef>
                <a:spcPts val="600"/>
              </a:spcBef>
              <a:buFont typeface="Arial" panose="020B0604020202020204" pitchFamily="34" charset="0"/>
              <a:buChar char="•"/>
            </a:pPr>
            <a:r>
              <a:rPr kumimoji="1" lang="ja-JP" altLang="en-US" sz="1400" b="1" dirty="0">
                <a:latin typeface="BIZ UDPゴシック" panose="020B0400000000000000" pitchFamily="50" charset="-128"/>
                <a:ea typeface="BIZ UDPゴシック" panose="020B0400000000000000" pitchFamily="50" charset="-128"/>
              </a:rPr>
              <a:t>服薬する薬の説明や服薬時の注意点の説明</a:t>
            </a:r>
            <a:endParaRPr kumimoji="1" lang="en-US" altLang="ja-JP" sz="1400" b="1" dirty="0">
              <a:latin typeface="BIZ UDPゴシック" panose="020B0400000000000000" pitchFamily="50" charset="-128"/>
              <a:ea typeface="BIZ UDPゴシック" panose="020B0400000000000000" pitchFamily="50" charset="-128"/>
            </a:endParaRPr>
          </a:p>
          <a:p>
            <a:pPr marL="285750" indent="-285750">
              <a:spcBef>
                <a:spcPts val="600"/>
              </a:spcBef>
              <a:buFont typeface="Arial" panose="020B0604020202020204" pitchFamily="34" charset="0"/>
              <a:buChar char="•"/>
            </a:pPr>
            <a:r>
              <a:rPr kumimoji="1" lang="ja-JP" altLang="en-US" sz="1400" b="1" dirty="0">
                <a:latin typeface="BIZ UDPゴシック" panose="020B0400000000000000" pitchFamily="50" charset="-128"/>
                <a:ea typeface="BIZ UDPゴシック" panose="020B0400000000000000" pitchFamily="50" charset="-128"/>
              </a:rPr>
              <a:t>診察結果・検査結果の説明</a:t>
            </a:r>
            <a:endParaRPr kumimoji="1" lang="en-US" altLang="ja-JP" sz="1400" b="1" dirty="0">
              <a:latin typeface="BIZ UDPゴシック" panose="020B0400000000000000" pitchFamily="50" charset="-128"/>
              <a:ea typeface="BIZ UDPゴシック" panose="020B0400000000000000" pitchFamily="50" charset="-128"/>
            </a:endParaRPr>
          </a:p>
          <a:p>
            <a:pPr marL="285750" indent="-285750">
              <a:spcBef>
                <a:spcPts val="600"/>
              </a:spcBef>
              <a:buFont typeface="Arial" panose="020B0604020202020204" pitchFamily="34" charset="0"/>
              <a:buChar char="•"/>
            </a:pPr>
            <a:r>
              <a:rPr kumimoji="1" lang="ja-JP" altLang="en-US" sz="1400" b="1" dirty="0">
                <a:latin typeface="BIZ UDPゴシック" panose="020B0400000000000000" pitchFamily="50" charset="-128"/>
                <a:ea typeface="BIZ UDPゴシック" panose="020B0400000000000000" pitchFamily="50" charset="-128"/>
              </a:rPr>
              <a:t>手術前の説明</a:t>
            </a:r>
            <a:endParaRPr kumimoji="1" lang="en-US" altLang="ja-JP" sz="1400" b="1" dirty="0">
              <a:latin typeface="BIZ UDPゴシック" panose="020B0400000000000000" pitchFamily="50" charset="-128"/>
              <a:ea typeface="BIZ UDPゴシック" panose="020B0400000000000000" pitchFamily="50" charset="-128"/>
            </a:endParaRPr>
          </a:p>
          <a:p>
            <a:pPr marL="285750" indent="-285750">
              <a:spcBef>
                <a:spcPts val="600"/>
              </a:spcBef>
              <a:buFont typeface="Arial" panose="020B0604020202020204" pitchFamily="34" charset="0"/>
              <a:buChar char="•"/>
            </a:pPr>
            <a:r>
              <a:rPr kumimoji="1" lang="ja-JP" altLang="en-US" sz="1400" b="1" dirty="0">
                <a:latin typeface="BIZ UDPゴシック" panose="020B0400000000000000" pitchFamily="50" charset="-128"/>
                <a:ea typeface="BIZ UDPゴシック" panose="020B0400000000000000" pitchFamily="50" charset="-128"/>
              </a:rPr>
              <a:t>受付や会計でトラブルが発生した時</a:t>
            </a:r>
            <a:endParaRPr kumimoji="1" lang="en-US" altLang="ja-JP" sz="1400" b="1" dirty="0">
              <a:latin typeface="BIZ UDPゴシック" panose="020B0400000000000000" pitchFamily="50" charset="-128"/>
              <a:ea typeface="BIZ UDPゴシック" panose="020B0400000000000000" pitchFamily="50" charset="-128"/>
            </a:endParaRPr>
          </a:p>
          <a:p>
            <a:pPr>
              <a:spcBef>
                <a:spcPts val="600"/>
              </a:spcBef>
            </a:pPr>
            <a:endParaRPr kumimoji="1" lang="en-US" altLang="ja-JP" sz="1400" b="1"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400" b="1" dirty="0">
                <a:latin typeface="BIZ UDPゴシック" panose="020B0400000000000000" pitchFamily="50" charset="-128"/>
                <a:ea typeface="BIZ UDPゴシック" panose="020B0400000000000000" pitchFamily="50" charset="-128"/>
              </a:rPr>
              <a:t>◎医療通訳は、</a:t>
            </a:r>
            <a:r>
              <a:rPr kumimoji="1" lang="ja-JP" altLang="en-US" sz="1400" b="1" dirty="0">
                <a:solidFill>
                  <a:srgbClr val="C00000"/>
                </a:solidFill>
                <a:latin typeface="BIZ UDPゴシック" panose="020B0400000000000000" pitchFamily="50" charset="-128"/>
                <a:ea typeface="BIZ UDPゴシック" panose="020B0400000000000000" pitchFamily="50" charset="-128"/>
              </a:rPr>
              <a:t>医療の専門性・個別性の両方が高い場合に有効</a:t>
            </a:r>
            <a:r>
              <a:rPr kumimoji="1" lang="ja-JP" altLang="en-US" sz="1400" b="1" dirty="0">
                <a:latin typeface="BIZ UDPゴシック" panose="020B0400000000000000" pitchFamily="50" charset="-128"/>
                <a:ea typeface="BIZ UDPゴシック" panose="020B0400000000000000" pitchFamily="50" charset="-128"/>
              </a:rPr>
              <a:t>です。</a:t>
            </a:r>
            <a:endParaRPr kumimoji="1" lang="ja-JP" altLang="en-US"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78143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楕円 21">
            <a:extLst>
              <a:ext uri="{FF2B5EF4-FFF2-40B4-BE49-F238E27FC236}">
                <a16:creationId xmlns:a16="http://schemas.microsoft.com/office/drawing/2014/main" id="{591D8A1D-1503-8412-6E49-7BA3D9400160}"/>
              </a:ext>
            </a:extLst>
          </p:cNvPr>
          <p:cNvSpPr/>
          <p:nvPr/>
        </p:nvSpPr>
        <p:spPr>
          <a:xfrm rot="10800000">
            <a:off x="223352" y="7724706"/>
            <a:ext cx="6460477" cy="1339490"/>
          </a:xfrm>
          <a:prstGeom prst="round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6047D8E-0456-3C72-FD2F-C593CFA79A58}"/>
              </a:ext>
            </a:extLst>
          </p:cNvPr>
          <p:cNvSpPr txBox="1"/>
          <p:nvPr/>
        </p:nvSpPr>
        <p:spPr>
          <a:xfrm>
            <a:off x="-25400" y="4663214"/>
            <a:ext cx="6857999" cy="369332"/>
          </a:xfrm>
          <a:prstGeom prst="homePlate">
            <a:avLst/>
          </a:prstGeom>
          <a:solidFill>
            <a:srgbClr val="FF9999"/>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　ご利用の流れ</a:t>
            </a:r>
          </a:p>
        </p:txBody>
      </p:sp>
      <p:sp>
        <p:nvSpPr>
          <p:cNvPr id="6" name="テキスト ボックス 5">
            <a:extLst>
              <a:ext uri="{FF2B5EF4-FFF2-40B4-BE49-F238E27FC236}">
                <a16:creationId xmlns:a16="http://schemas.microsoft.com/office/drawing/2014/main" id="{05BD6E69-0BCE-87CA-F3FC-CEEB66E5EA45}"/>
              </a:ext>
            </a:extLst>
          </p:cNvPr>
          <p:cNvSpPr txBox="1"/>
          <p:nvPr/>
        </p:nvSpPr>
        <p:spPr>
          <a:xfrm>
            <a:off x="2" y="7274466"/>
            <a:ext cx="6857998" cy="369332"/>
          </a:xfrm>
          <a:prstGeom prst="homePlate">
            <a:avLst/>
          </a:prstGeom>
          <a:solidFill>
            <a:srgbClr val="FF9999"/>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　お問合せ先</a:t>
            </a:r>
          </a:p>
        </p:txBody>
      </p:sp>
      <p:sp>
        <p:nvSpPr>
          <p:cNvPr id="14" name="矢印: 山形 13">
            <a:extLst>
              <a:ext uri="{FF2B5EF4-FFF2-40B4-BE49-F238E27FC236}">
                <a16:creationId xmlns:a16="http://schemas.microsoft.com/office/drawing/2014/main" id="{2BB02041-AB1D-97D8-8C28-11BEA6230590}"/>
              </a:ext>
            </a:extLst>
          </p:cNvPr>
          <p:cNvSpPr/>
          <p:nvPr/>
        </p:nvSpPr>
        <p:spPr>
          <a:xfrm>
            <a:off x="172783" y="5201339"/>
            <a:ext cx="3256215" cy="314445"/>
          </a:xfrm>
          <a:prstGeom prst="chevron">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en-US" altLang="ja-JP" sz="1200" b="1" dirty="0">
                <a:solidFill>
                  <a:schemeClr val="tx1"/>
                </a:solidFill>
                <a:latin typeface="BIZ UDPゴシック" panose="020B0400000000000000" pitchFamily="50" charset="-128"/>
                <a:ea typeface="BIZ UDPゴシック" panose="020B0400000000000000" pitchFamily="50" charset="-128"/>
              </a:rPr>
              <a:t>Step</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1.</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患者の同意（通訳利用前）</a:t>
            </a:r>
          </a:p>
        </p:txBody>
      </p:sp>
      <p:sp>
        <p:nvSpPr>
          <p:cNvPr id="17" name="テキスト ボックス 16">
            <a:extLst>
              <a:ext uri="{FF2B5EF4-FFF2-40B4-BE49-F238E27FC236}">
                <a16:creationId xmlns:a16="http://schemas.microsoft.com/office/drawing/2014/main" id="{188593AA-F30C-860B-1298-5CFF14739613}"/>
              </a:ext>
            </a:extLst>
          </p:cNvPr>
          <p:cNvSpPr txBox="1"/>
          <p:nvPr/>
        </p:nvSpPr>
        <p:spPr>
          <a:xfrm>
            <a:off x="184742" y="5583539"/>
            <a:ext cx="6437712" cy="276999"/>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外国人患者から口頭にて同意を得る</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8" name="矢印: 山形 17">
            <a:extLst>
              <a:ext uri="{FF2B5EF4-FFF2-40B4-BE49-F238E27FC236}">
                <a16:creationId xmlns:a16="http://schemas.microsoft.com/office/drawing/2014/main" id="{5F60275A-B603-6231-7DD7-DE7E86955D2A}"/>
              </a:ext>
            </a:extLst>
          </p:cNvPr>
          <p:cNvSpPr/>
          <p:nvPr/>
        </p:nvSpPr>
        <p:spPr>
          <a:xfrm>
            <a:off x="147385" y="5936224"/>
            <a:ext cx="3256215" cy="314445"/>
          </a:xfrm>
          <a:prstGeom prst="chevron">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en-US" altLang="ja-JP" sz="1200" b="1" dirty="0">
                <a:solidFill>
                  <a:schemeClr val="tx1"/>
                </a:solidFill>
                <a:latin typeface="BIZ UDPゴシック" panose="020B0400000000000000" pitchFamily="50" charset="-128"/>
                <a:ea typeface="BIZ UDPゴシック" panose="020B0400000000000000" pitchFamily="50" charset="-128"/>
              </a:rPr>
              <a:t>Step</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2.</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通訳利用開始</a:t>
            </a:r>
          </a:p>
        </p:txBody>
      </p:sp>
      <p:sp>
        <p:nvSpPr>
          <p:cNvPr id="20" name="テキスト ボックス 19">
            <a:extLst>
              <a:ext uri="{FF2B5EF4-FFF2-40B4-BE49-F238E27FC236}">
                <a16:creationId xmlns:a16="http://schemas.microsoft.com/office/drawing/2014/main" id="{7495DCB7-3A5F-25CD-2B36-D8168F5EF2E1}"/>
              </a:ext>
            </a:extLst>
          </p:cNvPr>
          <p:cNvSpPr txBox="1"/>
          <p:nvPr/>
        </p:nvSpPr>
        <p:spPr>
          <a:xfrm>
            <a:off x="203862" y="6660407"/>
            <a:ext cx="6282857" cy="538609"/>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固定電話またはスマートフォン等の電話機より、専用電話番号へ電話をかける</a:t>
            </a:r>
            <a:endParaRPr kumimoji="1" lang="en-US" altLang="ja-JP" sz="1200" dirty="0">
              <a:latin typeface="BIZ UDPゴシック" panose="020B0400000000000000" pitchFamily="50" charset="-128"/>
              <a:ea typeface="BIZ UDPゴシック" panose="020B0400000000000000" pitchFamily="50" charset="-128"/>
            </a:endParaRPr>
          </a:p>
          <a:p>
            <a:pPr marL="285750" indent="-285750">
              <a:spcBef>
                <a:spcPts val="600"/>
              </a:spcBef>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アナウンスに従い希望言語を選択した後、通訳者が回線に入り通訳開始</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67E4C0C2-3945-FCDC-6FF4-3D63244EBBFC}"/>
              </a:ext>
            </a:extLst>
          </p:cNvPr>
          <p:cNvSpPr/>
          <p:nvPr/>
        </p:nvSpPr>
        <p:spPr>
          <a:xfrm>
            <a:off x="214969" y="6270453"/>
            <a:ext cx="1015905" cy="407001"/>
          </a:xfrm>
          <a:prstGeom prst="rect">
            <a:avLst/>
          </a:prstGeom>
          <a:solidFill>
            <a:schemeClr val="accent4">
              <a:lumMod val="40000"/>
              <a:lumOff val="60000"/>
            </a:schemeClr>
          </a:solidFill>
          <a:ln>
            <a:noFill/>
          </a:ln>
          <a:effectLst>
            <a:softEdge rad="63500"/>
          </a:effectLst>
        </p:spPr>
        <p:style>
          <a:lnRef idx="0">
            <a:scrgbClr r="0" g="0" b="0"/>
          </a:lnRef>
          <a:fillRef idx="0">
            <a:scrgbClr r="0" g="0" b="0"/>
          </a:fillRef>
          <a:effectRef idx="0">
            <a:scrgbClr r="0" g="0" b="0"/>
          </a:effectRef>
          <a:fontRef idx="minor">
            <a:schemeClr val="lt1"/>
          </a:fontRef>
        </p:style>
        <p:txBody>
          <a:bodyPr rtlCol="0" anchor="ct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　電話通訳</a:t>
            </a:r>
          </a:p>
        </p:txBody>
      </p:sp>
      <p:sp>
        <p:nvSpPr>
          <p:cNvPr id="24" name="テキスト ボックス 23">
            <a:extLst>
              <a:ext uri="{FF2B5EF4-FFF2-40B4-BE49-F238E27FC236}">
                <a16:creationId xmlns:a16="http://schemas.microsoft.com/office/drawing/2014/main" id="{58EACA7D-CF6F-82EC-94BB-2EF124BB2493}"/>
              </a:ext>
            </a:extLst>
          </p:cNvPr>
          <p:cNvSpPr txBox="1"/>
          <p:nvPr/>
        </p:nvSpPr>
        <p:spPr>
          <a:xfrm>
            <a:off x="325862" y="7779412"/>
            <a:ext cx="6235756" cy="338554"/>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●北海道電話医療通訳事業事務局</a:t>
            </a:r>
            <a:r>
              <a:rPr kumimoji="1" lang="ja-JP" altLang="en-US" sz="1400" dirty="0">
                <a:latin typeface="BIZ UDPゴシック" panose="020B0400000000000000" pitchFamily="50" charset="-128"/>
                <a:ea typeface="BIZ UDPゴシック" panose="020B0400000000000000" pitchFamily="50" charset="-128"/>
              </a:rPr>
              <a:t>　（受託事業者：メディフォン株式会社）</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0774E395-66F3-120E-0F2E-C5A03706B793}"/>
              </a:ext>
            </a:extLst>
          </p:cNvPr>
          <p:cNvSpPr txBox="1"/>
          <p:nvPr/>
        </p:nvSpPr>
        <p:spPr>
          <a:xfrm>
            <a:off x="468220" y="8074978"/>
            <a:ext cx="5754142" cy="683713"/>
          </a:xfrm>
          <a:prstGeom prst="rect">
            <a:avLst/>
          </a:prstGeom>
          <a:noFill/>
        </p:spPr>
        <p:txBody>
          <a:bodyPr wrap="square">
            <a:spAutoFit/>
          </a:bodyPr>
          <a:lstStyle/>
          <a:p>
            <a:pPr>
              <a:lnSpc>
                <a:spcPct val="150000"/>
              </a:lnSpc>
            </a:pPr>
            <a:r>
              <a:rPr lang="ja-JP" altLang="en-US" sz="1400" dirty="0">
                <a:latin typeface="BIZ UDPゴシック" panose="020B0400000000000000" pitchFamily="50" charset="-128"/>
                <a:ea typeface="BIZ UDPゴシック" panose="020B0400000000000000" pitchFamily="50" charset="-128"/>
              </a:rPr>
              <a:t>お問合せフォーム</a:t>
            </a:r>
            <a:endParaRPr lang="en-US" altLang="ja-JP" sz="1200" b="0" i="0" dirty="0">
              <a:solidFill>
                <a:srgbClr val="1D1C1D"/>
              </a:solidFill>
              <a:effectLst/>
              <a:latin typeface="BIZ UDPゴシック" panose="020B0400000000000000" pitchFamily="50" charset="-128"/>
              <a:ea typeface="BIZ UDPゴシック" panose="020B0400000000000000" pitchFamily="50" charset="-128"/>
            </a:endParaRPr>
          </a:p>
          <a:p>
            <a:pPr>
              <a:lnSpc>
                <a:spcPct val="150000"/>
              </a:lnSpc>
            </a:pPr>
            <a:endParaRPr lang="en-US" altLang="ja-JP" sz="1400" b="0" i="0" dirty="0">
              <a:solidFill>
                <a:srgbClr val="1D1C1D"/>
              </a:solidFill>
              <a:effectLst/>
              <a:latin typeface="BIZ UDPゴシック" panose="020B0400000000000000" pitchFamily="50" charset="-128"/>
              <a:ea typeface="BIZ UDPゴシック" panose="020B0400000000000000" pitchFamily="50" charset="-128"/>
            </a:endParaRPr>
          </a:p>
        </p:txBody>
      </p:sp>
      <p:grpSp>
        <p:nvGrpSpPr>
          <p:cNvPr id="28" name="グループ化 27">
            <a:extLst>
              <a:ext uri="{FF2B5EF4-FFF2-40B4-BE49-F238E27FC236}">
                <a16:creationId xmlns:a16="http://schemas.microsoft.com/office/drawing/2014/main" id="{9B8AB219-97C6-1D53-1A46-BE8BE1668710}"/>
              </a:ext>
            </a:extLst>
          </p:cNvPr>
          <p:cNvGrpSpPr/>
          <p:nvPr/>
        </p:nvGrpSpPr>
        <p:grpSpPr>
          <a:xfrm>
            <a:off x="525060" y="8416835"/>
            <a:ext cx="5906664" cy="276999"/>
            <a:chOff x="-5552274" y="3473701"/>
            <a:chExt cx="5906664" cy="276999"/>
          </a:xfrm>
        </p:grpSpPr>
        <p:pic>
          <p:nvPicPr>
            <p:cNvPr id="10" name="図 9">
              <a:extLst>
                <a:ext uri="{FF2B5EF4-FFF2-40B4-BE49-F238E27FC236}">
                  <a16:creationId xmlns:a16="http://schemas.microsoft.com/office/drawing/2014/main" id="{3875AC11-8205-09C7-4791-F94CA5556F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2274" y="3513269"/>
              <a:ext cx="197862" cy="197862"/>
            </a:xfrm>
            <a:prstGeom prst="rect">
              <a:avLst/>
            </a:prstGeom>
          </p:spPr>
        </p:pic>
        <p:sp>
          <p:nvSpPr>
            <p:cNvPr id="16" name="テキスト ボックス 15">
              <a:extLst>
                <a:ext uri="{FF2B5EF4-FFF2-40B4-BE49-F238E27FC236}">
                  <a16:creationId xmlns:a16="http://schemas.microsoft.com/office/drawing/2014/main" id="{F7FF1F61-E61E-A66B-4537-97021454B126}"/>
                </a:ext>
              </a:extLst>
            </p:cNvPr>
            <p:cNvSpPr txBox="1"/>
            <p:nvPr/>
          </p:nvSpPr>
          <p:spPr>
            <a:xfrm>
              <a:off x="-5399752" y="3473701"/>
              <a:ext cx="5754142" cy="276999"/>
            </a:xfrm>
            <a:prstGeom prst="rect">
              <a:avLst/>
            </a:prstGeom>
            <a:noFill/>
          </p:spPr>
          <p:txBody>
            <a:bodyPr wrap="square">
              <a:spAutoFit/>
            </a:bodyPr>
            <a:lstStyle/>
            <a:p>
              <a:r>
                <a:rPr kumimoji="1" lang="en-US" altLang="ja-JP" sz="1200" b="1" dirty="0">
                  <a:latin typeface="BIZ UDPゴシック" panose="020B0400000000000000" pitchFamily="50" charset="-128"/>
                  <a:ea typeface="BIZ UDPゴシック" panose="020B0400000000000000" pitchFamily="50" charset="-128"/>
                </a:rPr>
                <a:t>050-3172-8522</a:t>
              </a:r>
              <a:r>
                <a:rPr kumimoji="1" lang="ja-JP" altLang="en-US" sz="1200" b="1" dirty="0">
                  <a:latin typeface="BIZ UDPゴシック" panose="020B0400000000000000" pitchFamily="50" charset="-128"/>
                  <a:ea typeface="BIZ UDPゴシック" panose="020B0400000000000000" pitchFamily="50" charset="-128"/>
                </a:rPr>
                <a:t>　　　　　</a:t>
              </a:r>
              <a:r>
                <a:rPr kumimoji="1" lang="en-US" altLang="ja-JP" sz="1200" b="1" dirty="0">
                  <a:latin typeface="BIZ UDPゴシック" panose="020B0400000000000000" pitchFamily="50" charset="-128"/>
                  <a:ea typeface="BIZ UDPゴシック" panose="020B0400000000000000" pitchFamily="50" charset="-128"/>
                </a:rPr>
                <a:t>lg-team@mediphone.jp</a:t>
              </a:r>
            </a:p>
          </p:txBody>
        </p:sp>
        <p:pic>
          <p:nvPicPr>
            <p:cNvPr id="27" name="図 26">
              <a:extLst>
                <a:ext uri="{FF2B5EF4-FFF2-40B4-BE49-F238E27FC236}">
                  <a16:creationId xmlns:a16="http://schemas.microsoft.com/office/drawing/2014/main" id="{79461488-88EF-1823-4BCA-5274ED28B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4981" y="3533246"/>
              <a:ext cx="197862" cy="197862"/>
            </a:xfrm>
            <a:prstGeom prst="rect">
              <a:avLst/>
            </a:prstGeom>
          </p:spPr>
        </p:pic>
      </p:grpSp>
      <p:sp>
        <p:nvSpPr>
          <p:cNvPr id="25" name="テキスト ボックス 24">
            <a:extLst>
              <a:ext uri="{FF2B5EF4-FFF2-40B4-BE49-F238E27FC236}">
                <a16:creationId xmlns:a16="http://schemas.microsoft.com/office/drawing/2014/main" id="{DF2D915D-C85C-7978-D79C-B707B431FCDF}"/>
              </a:ext>
            </a:extLst>
          </p:cNvPr>
          <p:cNvSpPr txBox="1"/>
          <p:nvPr/>
        </p:nvSpPr>
        <p:spPr>
          <a:xfrm>
            <a:off x="425476" y="8693833"/>
            <a:ext cx="5860896" cy="307777"/>
          </a:xfrm>
          <a:prstGeom prst="rect">
            <a:avLst/>
          </a:prstGeom>
          <a:noFill/>
        </p:spPr>
        <p:txBody>
          <a:bodyPr wrap="square">
            <a:spAutoFit/>
          </a:bodyPr>
          <a:lstStyle/>
          <a:p>
            <a:r>
              <a:rPr kumimoji="1" lang="ja-JP" altLang="en-US" sz="1400" dirty="0">
                <a:latin typeface="BIZ UDPゴシック" panose="020B0400000000000000" pitchFamily="50" charset="-128"/>
                <a:ea typeface="BIZ UDPゴシック" panose="020B0400000000000000" pitchFamily="50" charset="-128"/>
              </a:rPr>
              <a:t>（委託元： 北海道保健福祉部地域医療推進局医務薬務課）</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62528F15-4290-E2C0-7713-9341BF78B14B}"/>
              </a:ext>
            </a:extLst>
          </p:cNvPr>
          <p:cNvSpPr txBox="1"/>
          <p:nvPr/>
        </p:nvSpPr>
        <p:spPr>
          <a:xfrm>
            <a:off x="94319" y="1601658"/>
            <a:ext cx="1419693" cy="369332"/>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利用対象</a:t>
            </a:r>
          </a:p>
        </p:txBody>
      </p:sp>
      <p:sp>
        <p:nvSpPr>
          <p:cNvPr id="39" name="テキスト ボックス 38">
            <a:extLst>
              <a:ext uri="{FF2B5EF4-FFF2-40B4-BE49-F238E27FC236}">
                <a16:creationId xmlns:a16="http://schemas.microsoft.com/office/drawing/2014/main" id="{4E8605EA-28B9-2099-98E5-D2EDE20C417E}"/>
              </a:ext>
            </a:extLst>
          </p:cNvPr>
          <p:cNvSpPr txBox="1"/>
          <p:nvPr/>
        </p:nvSpPr>
        <p:spPr>
          <a:xfrm>
            <a:off x="1597143" y="1601658"/>
            <a:ext cx="5138607" cy="369332"/>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北海道</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内の病院及び医科診療所</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6293EAB5-0779-048D-004B-ACCC032474AC}"/>
              </a:ext>
            </a:extLst>
          </p:cNvPr>
          <p:cNvSpPr txBox="1"/>
          <p:nvPr/>
        </p:nvSpPr>
        <p:spPr>
          <a:xfrm>
            <a:off x="107749" y="3359778"/>
            <a:ext cx="1419699" cy="1138773"/>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提供言語</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2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2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41" name="テキスト ボックス 40">
            <a:extLst>
              <a:ext uri="{FF2B5EF4-FFF2-40B4-BE49-F238E27FC236}">
                <a16:creationId xmlns:a16="http://schemas.microsoft.com/office/drawing/2014/main" id="{515BCA74-AFFC-A40A-0EC9-F10B77A0C04C}"/>
              </a:ext>
            </a:extLst>
          </p:cNvPr>
          <p:cNvSpPr txBox="1"/>
          <p:nvPr/>
        </p:nvSpPr>
        <p:spPr>
          <a:xfrm>
            <a:off x="1597137" y="3347955"/>
            <a:ext cx="5138605" cy="1161857"/>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r>
              <a:rPr lang="ja-JP" altLang="en-US" sz="1100" dirty="0">
                <a:solidFill>
                  <a:schemeClr val="tx1"/>
                </a:solidFill>
                <a:latin typeface="BIZ UDPゴシック" panose="020B0400000000000000" pitchFamily="50" charset="-128"/>
                <a:ea typeface="BIZ UDPゴシック" panose="020B0400000000000000" pitchFamily="50" charset="-128"/>
              </a:rPr>
              <a:t>英語、ベトナム語、中国語、タガログ語、インドネシア語、ポルトガル語、タイ語、</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シンハラ語、韓国語、ウルドゥー語、ネパール語、スペイン語、ロシア語、フランス語、</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モンゴル語、ヒンディー語、ペルシャ語、広東語、ミャンマー語、ベンガル語、</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ラオス語、アラビア語、ダリー語、イタリア語、クメール語、ドイツ語、トルコ語、</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台湾語、パシュトー語、ウクライナ語、タミル語、マレー語</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endParaRPr lang="en-US" altLang="ja-JP" sz="400" dirty="0">
              <a:solidFill>
                <a:schemeClr val="tx1"/>
              </a:solidFill>
              <a:latin typeface="BIZ UDPゴシック" panose="020B0400000000000000" pitchFamily="50" charset="-128"/>
              <a:ea typeface="BIZ UDPゴシック" panose="020B0400000000000000" pitchFamily="50" charset="-128"/>
            </a:endParaRPr>
          </a:p>
          <a:p>
            <a:r>
              <a:rPr lang="en-US" altLang="ja-JP" sz="1050" dirty="0">
                <a:solidFill>
                  <a:srgbClr val="C00000"/>
                </a:solidFill>
                <a:latin typeface="BIZ UDPゴシック" panose="020B0400000000000000" pitchFamily="50" charset="-128"/>
                <a:ea typeface="BIZ UDPゴシック" panose="020B0400000000000000" pitchFamily="50" charset="-128"/>
              </a:rPr>
              <a:t>※</a:t>
            </a:r>
            <a:r>
              <a:rPr lang="ja-JP" altLang="en-US" sz="1050" dirty="0">
                <a:solidFill>
                  <a:srgbClr val="C00000"/>
                </a:solidFill>
                <a:latin typeface="BIZ UDPゴシック" panose="020B0400000000000000" pitchFamily="50" charset="-128"/>
                <a:ea typeface="BIZ UDPゴシック" panose="020B0400000000000000" pitchFamily="50" charset="-128"/>
              </a:rPr>
              <a:t>言語によっては、すぐに対応できない場合があります。</a:t>
            </a:r>
            <a:endParaRPr lang="en-US" altLang="ja-JP" sz="1050" dirty="0">
              <a:solidFill>
                <a:srgbClr val="C00000"/>
              </a:solidFill>
              <a:latin typeface="BIZ UDPゴシック" panose="020B0400000000000000" pitchFamily="50" charset="-128"/>
              <a:ea typeface="BIZ UDPゴシック" panose="020B0400000000000000" pitchFamily="50" charset="-128"/>
            </a:endParaRPr>
          </a:p>
        </p:txBody>
      </p:sp>
      <p:sp>
        <p:nvSpPr>
          <p:cNvPr id="42" name="テキスト ボックス 41">
            <a:extLst>
              <a:ext uri="{FF2B5EF4-FFF2-40B4-BE49-F238E27FC236}">
                <a16:creationId xmlns:a16="http://schemas.microsoft.com/office/drawing/2014/main" id="{C165706E-B457-7F0A-8A02-A97BB2792C20}"/>
              </a:ext>
            </a:extLst>
          </p:cNvPr>
          <p:cNvSpPr txBox="1"/>
          <p:nvPr/>
        </p:nvSpPr>
        <p:spPr>
          <a:xfrm>
            <a:off x="107749" y="2088251"/>
            <a:ext cx="1419699" cy="408068"/>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提供機能</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3C81DE1B-42C4-5EEA-08C0-1B8F080D2116}"/>
              </a:ext>
            </a:extLst>
          </p:cNvPr>
          <p:cNvSpPr txBox="1"/>
          <p:nvPr/>
        </p:nvSpPr>
        <p:spPr>
          <a:xfrm>
            <a:off x="1597138" y="2087835"/>
            <a:ext cx="5138605" cy="408484"/>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chor="ctr" anchorCtr="0">
            <a:noAutofit/>
          </a:bodyPr>
          <a:lstStyle/>
          <a:p>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電話回線による </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電話通訳</a:t>
            </a:r>
            <a:endParaRPr kumimoji="1" lang="en-US" altLang="ja-JP" sz="16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400" b="1" strike="sngStrike" dirty="0">
              <a:solidFill>
                <a:srgbClr val="FF0000"/>
              </a:solidFill>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E58F8F43-4C14-2FF7-6022-EB1C97159C49}"/>
              </a:ext>
            </a:extLst>
          </p:cNvPr>
          <p:cNvSpPr txBox="1"/>
          <p:nvPr/>
        </p:nvSpPr>
        <p:spPr>
          <a:xfrm>
            <a:off x="107749" y="2593885"/>
            <a:ext cx="1419699" cy="646331"/>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提供期間</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提供時間</a:t>
            </a:r>
          </a:p>
        </p:txBody>
      </p:sp>
      <p:sp>
        <p:nvSpPr>
          <p:cNvPr id="45" name="テキスト ボックス 44">
            <a:extLst>
              <a:ext uri="{FF2B5EF4-FFF2-40B4-BE49-F238E27FC236}">
                <a16:creationId xmlns:a16="http://schemas.microsoft.com/office/drawing/2014/main" id="{502A173B-C226-F4C3-DE79-3C24B7D47B81}"/>
              </a:ext>
            </a:extLst>
          </p:cNvPr>
          <p:cNvSpPr txBox="1"/>
          <p:nvPr/>
        </p:nvSpPr>
        <p:spPr>
          <a:xfrm>
            <a:off x="1597137" y="2587393"/>
            <a:ext cx="5138606" cy="646331"/>
          </a:xfrm>
          <a:prstGeom prst="rect">
            <a:avLst/>
          </a:prstGeom>
          <a:solidFill>
            <a:srgbClr val="FFCCCC"/>
          </a:solidFill>
          <a:ln>
            <a:noFill/>
          </a:ln>
        </p:spPr>
        <p:style>
          <a:lnRef idx="0">
            <a:scrgbClr r="0" g="0" b="0"/>
          </a:lnRef>
          <a:fillRef idx="0">
            <a:scrgbClr r="0" g="0" b="0"/>
          </a:fillRef>
          <a:effectRef idx="0">
            <a:scrgbClr r="0" g="0" b="0"/>
          </a:effectRef>
          <a:fontRef idx="minor">
            <a:schemeClr val="lt1"/>
          </a:fontRef>
        </p:style>
        <p:txBody>
          <a:bodyPr wrap="square" rtlCol="0">
            <a:noAutofit/>
          </a:bodyPr>
          <a:lstStyle/>
          <a:p>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E7A164C5-CAB0-7CFB-5C92-FDAF7880FC52}"/>
              </a:ext>
            </a:extLst>
          </p:cNvPr>
          <p:cNvSpPr txBox="1"/>
          <p:nvPr/>
        </p:nvSpPr>
        <p:spPr>
          <a:xfrm>
            <a:off x="-13965" y="1182598"/>
            <a:ext cx="6835130" cy="369332"/>
          </a:xfrm>
          <a:prstGeom prst="homePlate">
            <a:avLst/>
          </a:prstGeom>
          <a:solidFill>
            <a:srgbClr val="FF9999"/>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　サービス概要</a:t>
            </a:r>
          </a:p>
        </p:txBody>
      </p:sp>
      <p:sp>
        <p:nvSpPr>
          <p:cNvPr id="47" name="四角形: 角を丸くする 46">
            <a:extLst>
              <a:ext uri="{FF2B5EF4-FFF2-40B4-BE49-F238E27FC236}">
                <a16:creationId xmlns:a16="http://schemas.microsoft.com/office/drawing/2014/main" id="{DC995195-2CA3-B237-198A-51121701D0ED}"/>
              </a:ext>
            </a:extLst>
          </p:cNvPr>
          <p:cNvSpPr/>
          <p:nvPr/>
        </p:nvSpPr>
        <p:spPr>
          <a:xfrm>
            <a:off x="3896748" y="2155133"/>
            <a:ext cx="1222387" cy="248577"/>
          </a:xfrm>
          <a:prstGeom prst="roundRect">
            <a:avLst>
              <a:gd name="adj" fmla="val 50000"/>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事前予約不要</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C66DCE2C-2709-4955-3B95-D500FFCE409C}"/>
              </a:ext>
            </a:extLst>
          </p:cNvPr>
          <p:cNvSpPr txBox="1"/>
          <p:nvPr/>
        </p:nvSpPr>
        <p:spPr>
          <a:xfrm>
            <a:off x="1599729" y="2746331"/>
            <a:ext cx="4961889" cy="338554"/>
          </a:xfrm>
          <a:prstGeom prst="rect">
            <a:avLst/>
          </a:prstGeom>
          <a:noFill/>
        </p:spPr>
        <p:txBody>
          <a:bodyPr wrap="square">
            <a:spAutoFit/>
          </a:bodyPr>
          <a:lstStyle/>
          <a:p>
            <a:r>
              <a:rPr kumimoji="1" lang="en-US" altLang="ja-JP" sz="1600" dirty="0">
                <a:solidFill>
                  <a:schemeClr val="tx1"/>
                </a:solidFill>
                <a:latin typeface="BIZ UDPゴシック" panose="020B0400000000000000" pitchFamily="50" charset="-128"/>
                <a:ea typeface="BIZ UDPゴシック" panose="020B0400000000000000" pitchFamily="50" charset="-128"/>
              </a:rPr>
              <a:t>2025</a:t>
            </a:r>
            <a:r>
              <a:rPr kumimoji="1" lang="ja-JP" altLang="en-US" sz="1600" dirty="0">
                <a:solidFill>
                  <a:schemeClr val="tx1"/>
                </a:solidFill>
                <a:latin typeface="BIZ UDPゴシック" panose="020B0400000000000000" pitchFamily="50" charset="-128"/>
                <a:ea typeface="BIZ UDPゴシック" panose="020B0400000000000000" pitchFamily="50" charset="-128"/>
              </a:rPr>
              <a:t>年 </a:t>
            </a:r>
            <a:r>
              <a:rPr kumimoji="1" lang="en-US" altLang="ja-JP" sz="1600" b="1" dirty="0">
                <a:solidFill>
                  <a:schemeClr val="tx1"/>
                </a:solidFill>
                <a:latin typeface="BIZ UDPゴシック" panose="020B0400000000000000" pitchFamily="50" charset="-128"/>
                <a:ea typeface="BIZ UDPゴシック" panose="020B0400000000000000" pitchFamily="50" charset="-128"/>
              </a:rPr>
              <a:t>3</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月</a:t>
            </a:r>
            <a:r>
              <a:rPr kumimoji="1" lang="ja-JP" altLang="en-US" sz="1600" b="1" dirty="0">
                <a:latin typeface="BIZ UDPゴシック" panose="020B0400000000000000" pitchFamily="50" charset="-128"/>
                <a:ea typeface="BIZ UDPゴシック" panose="020B0400000000000000" pitchFamily="50" charset="-128"/>
              </a:rPr>
              <a:t>２１</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日</a:t>
            </a:r>
            <a:r>
              <a:rPr kumimoji="1" lang="en-US" altLang="ja-JP" sz="1600" b="1" dirty="0">
                <a:solidFill>
                  <a:schemeClr val="tx1"/>
                </a:solidFill>
                <a:latin typeface="BIZ UDPゴシック" panose="020B0400000000000000" pitchFamily="50" charset="-128"/>
                <a:ea typeface="BIZ UDPゴシック" panose="020B0400000000000000" pitchFamily="50" charset="-128"/>
              </a:rPr>
              <a:t>(</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金</a:t>
            </a:r>
            <a:r>
              <a:rPr kumimoji="1" lang="en-US" altLang="ja-JP" sz="1600" b="1" dirty="0">
                <a:solidFill>
                  <a:schemeClr val="tx1"/>
                </a:solidFill>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a:t>
            </a:r>
            <a:r>
              <a:rPr kumimoji="1" lang="en-US" altLang="ja-JP" sz="1600" b="1" dirty="0">
                <a:solidFill>
                  <a:schemeClr val="tx1"/>
                </a:solidFill>
                <a:latin typeface="BIZ UDPゴシック" panose="020B0400000000000000" pitchFamily="50" charset="-128"/>
                <a:ea typeface="BIZ UDPゴシック" panose="020B0400000000000000" pitchFamily="50" charset="-128"/>
              </a:rPr>
              <a:t>3</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月３１日</a:t>
            </a:r>
            <a:r>
              <a:rPr kumimoji="1" lang="ja-JP" altLang="en-US" sz="1600" b="1" dirty="0">
                <a:latin typeface="BIZ UDPゴシック" panose="020B0400000000000000" pitchFamily="50" charset="-128"/>
                <a:ea typeface="BIZ UDPゴシック" panose="020B0400000000000000" pitchFamily="50" charset="-128"/>
              </a:rPr>
              <a:t>（月）</a:t>
            </a:r>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dirty="0">
                <a:solidFill>
                  <a:schemeClr val="tx1"/>
                </a:solidFill>
                <a:latin typeface="BIZ UDPゴシック" panose="020B0400000000000000" pitchFamily="50" charset="-128"/>
                <a:ea typeface="BIZ UDPゴシック" panose="020B0400000000000000" pitchFamily="50" charset="-128"/>
              </a:rPr>
              <a:t>24</a:t>
            </a:r>
            <a:r>
              <a:rPr kumimoji="1" lang="ja-JP" altLang="en-US" sz="1600" dirty="0">
                <a:solidFill>
                  <a:schemeClr val="tx1"/>
                </a:solidFill>
                <a:latin typeface="BIZ UDPゴシック" panose="020B0400000000000000" pitchFamily="50" charset="-128"/>
                <a:ea typeface="BIZ UDPゴシック" panose="020B0400000000000000" pitchFamily="50" charset="-128"/>
              </a:rPr>
              <a:t>時間</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53" name="タイトル 1">
            <a:extLst>
              <a:ext uri="{FF2B5EF4-FFF2-40B4-BE49-F238E27FC236}">
                <a16:creationId xmlns:a16="http://schemas.microsoft.com/office/drawing/2014/main" id="{91692039-70E0-0C72-B908-BC4FD02E3C3B}"/>
              </a:ext>
            </a:extLst>
          </p:cNvPr>
          <p:cNvSpPr>
            <a:spLocks noGrp="1"/>
          </p:cNvSpPr>
          <p:nvPr>
            <p:ph type="title"/>
          </p:nvPr>
        </p:nvSpPr>
        <p:spPr>
          <a:xfrm>
            <a:off x="0" y="0"/>
            <a:ext cx="6858000" cy="1024932"/>
          </a:xfrm>
          <a:solidFill>
            <a:srgbClr val="A50021"/>
          </a:solidFill>
        </p:spPr>
        <p:txBody>
          <a:bodyPr>
            <a:normAutofit fontScale="90000"/>
          </a:bodyPr>
          <a:lstStyle/>
          <a:p>
            <a:pPr algn="ctr">
              <a:defRPr/>
            </a:pPr>
            <a: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
            </a:r>
            <a:b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br>
            <a:r>
              <a:rPr lang="ja-JP" altLang="en-US" sz="2800" dirty="0">
                <a:solidFill>
                  <a:schemeClr val="lt1"/>
                </a:solidFill>
                <a:latin typeface="BIZ UDPゴシック" panose="020B0400000000000000" pitchFamily="50" charset="-128"/>
                <a:ea typeface="BIZ UDPゴシック" panose="020B0400000000000000" pitchFamily="50" charset="-128"/>
                <a:cs typeface="Arial"/>
                <a:sym typeface="Arial"/>
              </a:rPr>
              <a:t>北海道電話医療通訳事業</a:t>
            </a:r>
            <a:r>
              <a:rPr lang="ja-JP" altLang="en-US" sz="27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のご案内</a:t>
            </a:r>
            <a: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
            </a:r>
            <a:br>
              <a:rPr lang="en-US" altLang="ja-JP" sz="20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br>
            <a:endParaRPr kumimoji="1" lang="ja-JP" altLang="en-US" sz="2400" dirty="0">
              <a:latin typeface="BIZ UDPゴシック" panose="020B0400000000000000" pitchFamily="50" charset="-128"/>
              <a:ea typeface="BIZ UDPゴシック" panose="020B0400000000000000" pitchFamily="50" charset="-128"/>
            </a:endParaRPr>
          </a:p>
        </p:txBody>
      </p:sp>
      <p:sp>
        <p:nvSpPr>
          <p:cNvPr id="54" name="フローチャート: 結合子 53">
            <a:extLst>
              <a:ext uri="{FF2B5EF4-FFF2-40B4-BE49-F238E27FC236}">
                <a16:creationId xmlns:a16="http://schemas.microsoft.com/office/drawing/2014/main" id="{D8E2FB46-F0E8-4A9F-3167-D6F994CA79B9}"/>
              </a:ext>
            </a:extLst>
          </p:cNvPr>
          <p:cNvSpPr/>
          <p:nvPr/>
        </p:nvSpPr>
        <p:spPr>
          <a:xfrm>
            <a:off x="83647" y="147501"/>
            <a:ext cx="902192" cy="722544"/>
          </a:xfrm>
          <a:prstGeom prst="flowChartConnector">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登録</a:t>
            </a:r>
            <a:endParaRPr kumimoji="1" lang="en-US" altLang="ja-JP" sz="1600" b="1" dirty="0">
              <a:latin typeface="BIZ UDPゴシック" panose="020B0400000000000000" pitchFamily="50" charset="-128"/>
              <a:ea typeface="BIZ UDPゴシック" panose="020B0400000000000000" pitchFamily="50" charset="-128"/>
            </a:endParaRPr>
          </a:p>
          <a:p>
            <a:pPr algn="ctr"/>
            <a:r>
              <a:rPr kumimoji="1" lang="ja-JP" altLang="en-US" sz="1600" b="1" dirty="0">
                <a:latin typeface="BIZ UDPゴシック" panose="020B0400000000000000" pitchFamily="50" charset="-128"/>
                <a:ea typeface="BIZ UDPゴシック" panose="020B0400000000000000" pitchFamily="50" charset="-128"/>
              </a:rPr>
              <a:t>不要</a:t>
            </a:r>
            <a:endParaRPr kumimoji="1" lang="en-US" altLang="ja-JP" sz="1000" dirty="0">
              <a:latin typeface="BIZ UDPゴシック" panose="020B0400000000000000" pitchFamily="50" charset="-128"/>
              <a:ea typeface="BIZ UDPゴシック" panose="020B0400000000000000" pitchFamily="50" charset="-128"/>
            </a:endParaRPr>
          </a:p>
          <a:p>
            <a:pPr algn="ctr"/>
            <a:endParaRPr kumimoji="1" lang="en-US" altLang="ja-JP" sz="7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80419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518</Words>
  <Application>Microsoft Office PowerPoint</Application>
  <PresentationFormat>画面に合わせる (4:3)</PresentationFormat>
  <Paragraphs>51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Meiryo UI</vt:lpstr>
      <vt:lpstr>游ゴシック</vt:lpstr>
      <vt:lpstr>游ゴシック Light</vt:lpstr>
      <vt:lpstr>Arial</vt:lpstr>
      <vt:lpstr>Calibri</vt:lpstr>
      <vt:lpstr>Calibri Light</vt:lpstr>
      <vt:lpstr>Wingdings</vt:lpstr>
      <vt:lpstr>Office テーマ</vt:lpstr>
      <vt:lpstr> 北海道電話医療通訳事業のご案内 </vt:lpstr>
      <vt:lpstr> 北海道電話医療通訳事業のご案内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2024-11-07T09:14:01Z</dcterms:created>
  <dcterms:modified xsi:type="dcterms:W3CDTF">2025-03-24T01:53:00Z</dcterms:modified>
</cp:coreProperties>
</file>