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603" r:id="rId5"/>
  </p:sldIdLst>
  <p:sldSz cx="6858000" cy="9144000" type="screen4x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EPYRsoqeZP+7Y35FVPkc4LQ+Fr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5050"/>
    <a:srgbClr val="FF7C80"/>
    <a:srgbClr val="548235"/>
    <a:srgbClr val="C5E0B4"/>
    <a:srgbClr val="ED7D31"/>
    <a:srgbClr val="FF6600"/>
    <a:srgbClr val="FFCCCC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882DA9-43C5-462E-ABE2-781198AD82F5}">
  <a:tblStyle styleId="{38882DA9-43C5-462E-ABE2-781198AD82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8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6300" y="1243013"/>
            <a:ext cx="251460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127879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altLang="en-US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北海道電話医療通訳事業</a:t>
            </a:r>
            <a:r>
              <a:rPr lang="en-US" alt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/>
            </a:r>
            <a:br>
              <a:rPr lang="en-US" alt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</a:br>
            <a:r>
              <a:rPr 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ご利用ガイド</a:t>
            </a:r>
            <a:endParaRPr sz="2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216568" y="1412092"/>
            <a:ext cx="6412832" cy="1475336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ja-JP" sz="16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はじめに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本サービスのご利用にあたっては、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北海道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にて定める</a:t>
            </a:r>
            <a:r>
              <a:rPr lang="ja-JP" sz="1400" b="1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「</a:t>
            </a:r>
            <a:r>
              <a:rPr lang="ja-JP" altLang="en-US" sz="1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北海道</a:t>
            </a:r>
            <a:r>
              <a:rPr lang="ja-JP" altLang="en-US" sz="1400" b="1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電話医療通訳事業サ</a:t>
            </a:r>
            <a:r>
              <a:rPr lang="ja-JP" sz="1400" b="1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ービス利用規程」 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を熟読の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上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、適切なご利用をお願いいたします。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通訳のご利用に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あたって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は、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事前に</a:t>
            </a:r>
            <a:r>
              <a:rPr lang="ja-JP" sz="1400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外国人患者様へ通訳利用に関する同意</a:t>
            </a:r>
            <a:r>
              <a:rPr lang="ja-JP" altLang="en-US" sz="1400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を得た上で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ご利用をお願いいたします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。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</p:txBody>
      </p:sp>
      <p:pic>
        <p:nvPicPr>
          <p:cNvPr id="90" name="Google Shape;90;p1" descr="アイコ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5713" y="1343918"/>
            <a:ext cx="214916" cy="21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アイコ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290" y="1343918"/>
            <a:ext cx="214916" cy="21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グラフィカル ユーザー インターフェイス, アイコン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3168" y="491297"/>
            <a:ext cx="760620" cy="7606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127321" y="2979724"/>
            <a:ext cx="6583307" cy="4180975"/>
          </a:xfrm>
          <a:prstGeom prst="roundRect">
            <a:avLst>
              <a:gd name="adj" fmla="val 599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368217" y="2990503"/>
            <a:ext cx="21215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～</a:t>
            </a:r>
            <a:r>
              <a:rPr lang="ja-JP" sz="1800" b="1" i="0" u="none" strike="noStrike" cap="none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サービス概要</a:t>
            </a:r>
            <a:r>
              <a:rPr lang="ja-JP" altLang="en-US" sz="1800" b="1" i="0" u="none" strike="noStrike" cap="none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～</a:t>
            </a:r>
            <a:endParaRPr b="1" dirty="0">
              <a:solidFill>
                <a:srgbClr val="99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23290" y="3350246"/>
            <a:ext cx="1498761" cy="618666"/>
          </a:xfrm>
          <a:prstGeom prst="roundRect">
            <a:avLst>
              <a:gd name="adj" fmla="val 9869"/>
            </a:avLst>
          </a:prstGeom>
          <a:solidFill>
            <a:srgbClr val="FF7C8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ご利用方法</a:t>
            </a:r>
            <a:endParaRPr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844795" y="3370573"/>
            <a:ext cx="4729998" cy="613010"/>
          </a:xfrm>
          <a:prstGeom prst="roundRect">
            <a:avLst>
              <a:gd name="adj" fmla="val 8897"/>
            </a:avLst>
          </a:prstGeom>
          <a:solidFill>
            <a:srgbClr val="FF7C8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利用方法：電話回線による </a:t>
            </a:r>
            <a:r>
              <a:rPr kumimoji="1" lang="ja-JP" altLang="en-US" sz="16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電話通訳　</a:t>
            </a:r>
          </a:p>
          <a:p>
            <a:endParaRPr kumimoji="1" lang="en-US" altLang="ja-JP"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78934" y="5244378"/>
            <a:ext cx="1498764" cy="1806850"/>
          </a:xfrm>
          <a:prstGeom prst="roundRect">
            <a:avLst>
              <a:gd name="adj" fmla="val 9716"/>
            </a:avLst>
          </a:prstGeom>
          <a:solidFill>
            <a:srgbClr val="FF7C8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対応言語</a:t>
            </a:r>
            <a:endParaRPr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879164" y="5244378"/>
            <a:ext cx="4729998" cy="1855249"/>
          </a:xfrm>
          <a:prstGeom prst="roundRect">
            <a:avLst>
              <a:gd name="adj" fmla="val 7975"/>
            </a:avLst>
          </a:prstGeom>
          <a:solidFill>
            <a:srgbClr val="FF7C8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英語、ベトナム語、中国語、タガログ語、インドネシア語、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ポルトガル語、タイ語、シンハラ語、韓国語、ウルドゥー語、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ネパール語、スペイン語、ロシア語、フランス語、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モンゴル語、ヒンディー語、ペルシャ語、広東語、</a:t>
            </a: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ミャンマー語、ベンガル語、ラオス語、アラビア語、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ダリー語、イタリア語、クメール語、ドイツ語、トルコ語、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台湾語、パシュトー語、ウクライナ語、タミル語、マレー語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言語によっては、すぐに対応できない場合があります。</a:t>
            </a:r>
            <a:endParaRPr kumimoji="1" lang="ja-JP" altLang="en-US" sz="11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78935" y="4079954"/>
            <a:ext cx="1498763" cy="978329"/>
          </a:xfrm>
          <a:prstGeom prst="roundRect">
            <a:avLst>
              <a:gd name="adj" fmla="val 16667"/>
            </a:avLst>
          </a:prstGeom>
          <a:solidFill>
            <a:srgbClr val="FF7C8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提供</a:t>
            </a:r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期間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提供時間</a:t>
            </a:r>
            <a:endParaRPr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844795" y="4113694"/>
            <a:ext cx="4729998" cy="944589"/>
          </a:xfrm>
          <a:prstGeom prst="roundRect">
            <a:avLst>
              <a:gd name="adj" fmla="val 16667"/>
            </a:avLst>
          </a:prstGeom>
          <a:solidFill>
            <a:srgbClr val="FF7C80">
              <a:alpha val="4941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2025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年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3</a:t>
            </a:r>
            <a:r>
              <a:rPr lang="ja-JP" altLang="en-US" sz="16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月２１日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から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3</a:t>
            </a:r>
            <a:r>
              <a:rPr lang="ja-JP" altLang="en-US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月３１日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まで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24時間</a:t>
            </a:r>
            <a:r>
              <a:rPr lang="ja-JP" altLang="en-US" sz="11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（</a:t>
            </a:r>
            <a:r>
              <a:rPr lang="en-US" altLang="ja-JP" sz="11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※</a:t>
            </a:r>
            <a:r>
              <a:rPr lang="ja-JP" altLang="en-US" sz="11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委託契約の利用上限時間に達した場合は、提供期間を短縮する場合があります。）</a:t>
            </a:r>
            <a:endParaRPr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4741" y="7346794"/>
            <a:ext cx="6857998" cy="369332"/>
          </a:xfrm>
          <a:prstGeom prst="homePlate">
            <a:avLst>
              <a:gd name="adj" fmla="val 50000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　</a:t>
            </a:r>
            <a:r>
              <a:rPr lang="ja-JP" sz="18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お問合せ先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6474040" y="8790980"/>
            <a:ext cx="310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１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EAC0571-E0AB-B8C7-2827-39F945389C3B}"/>
              </a:ext>
            </a:extLst>
          </p:cNvPr>
          <p:cNvSpPr/>
          <p:nvPr/>
        </p:nvSpPr>
        <p:spPr>
          <a:xfrm>
            <a:off x="5273326" y="3437477"/>
            <a:ext cx="1222387" cy="33084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事前予約不要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楕円 21">
            <a:extLst>
              <a:ext uri="{FF2B5EF4-FFF2-40B4-BE49-F238E27FC236}">
                <a16:creationId xmlns:a16="http://schemas.microsoft.com/office/drawing/2014/main" id="{7B3AC265-CDC1-64E6-34F8-03F6A5D3DE59}"/>
              </a:ext>
            </a:extLst>
          </p:cNvPr>
          <p:cNvSpPr/>
          <p:nvPr/>
        </p:nvSpPr>
        <p:spPr>
          <a:xfrm rot="10800000">
            <a:off x="223352" y="7829175"/>
            <a:ext cx="6487276" cy="12388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951DEA-693D-59A3-46F9-82DCC95750B7}"/>
              </a:ext>
            </a:extLst>
          </p:cNvPr>
          <p:cNvSpPr txBox="1"/>
          <p:nvPr/>
        </p:nvSpPr>
        <p:spPr>
          <a:xfrm>
            <a:off x="325862" y="7808422"/>
            <a:ext cx="623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●北海道電話医療通訳事業事務局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（受託事業者：メディフォン株式会社）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D86A27-E889-26D6-72C0-4F5A9FF8F842}"/>
              </a:ext>
            </a:extLst>
          </p:cNvPr>
          <p:cNvSpPr txBox="1"/>
          <p:nvPr/>
        </p:nvSpPr>
        <p:spPr>
          <a:xfrm>
            <a:off x="468220" y="8074978"/>
            <a:ext cx="5754142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お問合せフォーム</a:t>
            </a:r>
            <a:endParaRPr lang="en-US" altLang="ja-JP" sz="1200" b="0" i="0" dirty="0">
              <a:solidFill>
                <a:srgbClr val="1D1C1D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b="0" i="0" dirty="0">
              <a:solidFill>
                <a:srgbClr val="1D1C1D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BBCB019-C3D8-5FF0-393A-62DA8D1AA3EC}"/>
              </a:ext>
            </a:extLst>
          </p:cNvPr>
          <p:cNvGrpSpPr/>
          <p:nvPr/>
        </p:nvGrpSpPr>
        <p:grpSpPr>
          <a:xfrm>
            <a:off x="525060" y="8416835"/>
            <a:ext cx="5906664" cy="276999"/>
            <a:chOff x="-5552274" y="3473701"/>
            <a:chExt cx="5906664" cy="276999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F3F971F-6DAC-5BB9-AF18-77D92A75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52274" y="3513269"/>
              <a:ext cx="197862" cy="197862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6786893-29F7-1694-856F-F0421AB57182}"/>
                </a:ext>
              </a:extLst>
            </p:cNvPr>
            <p:cNvSpPr txBox="1"/>
            <p:nvPr/>
          </p:nvSpPr>
          <p:spPr>
            <a:xfrm>
              <a:off x="-5399752" y="3473701"/>
              <a:ext cx="575414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050-3172-8522</a:t>
              </a:r>
              <a:r>
                <a:rPr kumimoji="1" lang="ja-JP" altLang="en-US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</a:t>
              </a:r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lg-team@mediphone.jp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91EC5D8-B092-B23B-9CCC-B60EFDD4D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4981" y="3533246"/>
              <a:ext cx="197862" cy="197862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C14D3D-0A95-CC9E-12E7-45FFEBA6C147}"/>
              </a:ext>
            </a:extLst>
          </p:cNvPr>
          <p:cNvSpPr txBox="1"/>
          <p:nvPr/>
        </p:nvSpPr>
        <p:spPr>
          <a:xfrm>
            <a:off x="425476" y="8693833"/>
            <a:ext cx="5860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（委託元： 北海道保健福祉部地域医療推進局医務薬務課）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/>
          <p:nvPr/>
        </p:nvSpPr>
        <p:spPr>
          <a:xfrm rot="10441767">
            <a:off x="66670" y="696674"/>
            <a:ext cx="6472418" cy="2365645"/>
          </a:xfrm>
          <a:custGeom>
            <a:avLst/>
            <a:gdLst/>
            <a:ahLst/>
            <a:cxnLst/>
            <a:rect l="l" t="t" r="r" b="b"/>
            <a:pathLst>
              <a:path w="6609850" h="10269214" extrusionOk="0">
                <a:moveTo>
                  <a:pt x="740123" y="7592824"/>
                </a:moveTo>
                <a:cubicBezTo>
                  <a:pt x="-126527" y="5966567"/>
                  <a:pt x="-308498" y="1114594"/>
                  <a:pt x="606573" y="294663"/>
                </a:cubicBezTo>
                <a:cubicBezTo>
                  <a:pt x="1521644" y="-525268"/>
                  <a:pt x="1123997" y="397147"/>
                  <a:pt x="6230551" y="2673235"/>
                </a:cubicBezTo>
                <a:cubicBezTo>
                  <a:pt x="6843488" y="3567122"/>
                  <a:pt x="6721547" y="9232272"/>
                  <a:pt x="5806476" y="10052203"/>
                </a:cubicBezTo>
                <a:cubicBezTo>
                  <a:pt x="4891405" y="10872134"/>
                  <a:pt x="1606773" y="9219081"/>
                  <a:pt x="740123" y="7592824"/>
                </a:cubicBezTo>
                <a:close/>
              </a:path>
            </a:pathLst>
          </a:custGeom>
          <a:solidFill>
            <a:srgbClr val="FF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0" y="-15269"/>
            <a:ext cx="6858000" cy="64633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利用</a:t>
            </a:r>
            <a:r>
              <a:rPr 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方法</a:t>
            </a:r>
            <a:r>
              <a:rPr lang="ja-JP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①　</a:t>
            </a:r>
            <a:r>
              <a:rPr 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電話通訳　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24" name="Google Shape;124;p2"/>
          <p:cNvCxnSpPr>
            <a:cxnSpLocks/>
          </p:cNvCxnSpPr>
          <p:nvPr/>
        </p:nvCxnSpPr>
        <p:spPr>
          <a:xfrm>
            <a:off x="228591" y="3603583"/>
            <a:ext cx="6031996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2"/>
          <p:cNvCxnSpPr/>
          <p:nvPr/>
        </p:nvCxnSpPr>
        <p:spPr>
          <a:xfrm>
            <a:off x="175008" y="5608761"/>
            <a:ext cx="5474249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"/>
          <p:cNvSpPr/>
          <p:nvPr/>
        </p:nvSpPr>
        <p:spPr>
          <a:xfrm>
            <a:off x="532055" y="4196750"/>
            <a:ext cx="5687929" cy="57883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altLang="ja-JP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050-</a:t>
            </a:r>
            <a:r>
              <a:rPr lang="en-US" altLang="ja-JP" sz="2800" b="1" i="0" dirty="0">
                <a:solidFill>
                  <a:srgbClr val="1D1C1D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3647</a:t>
            </a:r>
            <a:r>
              <a:rPr lang="en-US" altLang="ja-JP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-</a:t>
            </a:r>
            <a:r>
              <a:rPr lang="en-US" altLang="ja-JP" sz="2800" b="1" i="0" dirty="0">
                <a:solidFill>
                  <a:srgbClr val="1D1C1D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2517</a:t>
            </a:r>
            <a:endParaRPr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6022" y="2981685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1.　専用番号に電話をかけ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、アナウンス希望言語を選択する。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64938" y="3321941"/>
            <a:ext cx="62758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固定電話/スマートフォンなどの電話機から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以下の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専用番号におかけください</a:t>
            </a:r>
            <a:endParaRPr sz="14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" y="4978559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オペレーターに概要を伝える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0" y="6726681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通訳者に接続後、通訳開始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-6021" y="8026780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通訳（通話）終了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64938" y="5354323"/>
            <a:ext cx="64909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以下の情報をオペレーターにお伝えください。通訳者にお繋ぎします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32055" y="5810093"/>
            <a:ext cx="5670694" cy="51073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①</a:t>
            </a:r>
            <a:r>
              <a:rPr 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医療機関　</a:t>
            </a:r>
            <a:r>
              <a:rPr 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②</a:t>
            </a:r>
            <a:r>
              <a:rPr 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言語　</a:t>
            </a:r>
            <a:r>
              <a:rPr 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③</a:t>
            </a:r>
            <a:r>
              <a:rPr 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診療科</a:t>
            </a:r>
            <a:endParaRPr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8" name="Google Shape;138;p2"/>
          <p:cNvCxnSpPr>
            <a:cxnSpLocks/>
          </p:cNvCxnSpPr>
          <p:nvPr/>
        </p:nvCxnSpPr>
        <p:spPr>
          <a:xfrm>
            <a:off x="198158" y="8755160"/>
            <a:ext cx="6242662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2"/>
          <p:cNvCxnSpPr>
            <a:cxnSpLocks/>
          </p:cNvCxnSpPr>
          <p:nvPr/>
        </p:nvCxnSpPr>
        <p:spPr>
          <a:xfrm>
            <a:off x="216324" y="7407666"/>
            <a:ext cx="5756213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1" name="Google Shape;141;p2" descr="アイコ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67" y="1037307"/>
            <a:ext cx="1814336" cy="18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 descr="テキスト, ロゴ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8955" y="1659314"/>
            <a:ext cx="672856" cy="67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36935">
            <a:off x="3147928" y="1864400"/>
            <a:ext cx="184471" cy="18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 descr="アイコン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1579" y="1738878"/>
            <a:ext cx="541620" cy="541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"/>
          <p:cNvCxnSpPr/>
          <p:nvPr/>
        </p:nvCxnSpPr>
        <p:spPr>
          <a:xfrm>
            <a:off x="3940213" y="2452722"/>
            <a:ext cx="1226161" cy="34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"/>
          <p:cNvCxnSpPr/>
          <p:nvPr/>
        </p:nvCxnSpPr>
        <p:spPr>
          <a:xfrm>
            <a:off x="2394661" y="2465810"/>
            <a:ext cx="1477789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2"/>
          <p:cNvCxnSpPr/>
          <p:nvPr/>
        </p:nvCxnSpPr>
        <p:spPr>
          <a:xfrm>
            <a:off x="334250" y="1002514"/>
            <a:ext cx="1986055" cy="10549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2"/>
          <p:cNvSpPr/>
          <p:nvPr/>
        </p:nvSpPr>
        <p:spPr>
          <a:xfrm>
            <a:off x="3355909" y="92413"/>
            <a:ext cx="893383" cy="395663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6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者間</a:t>
            </a:r>
            <a:endParaRPr sz="16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pic>
        <p:nvPicPr>
          <p:cNvPr id="152" name="Google Shape;152;p2" descr="アイコン&#10;&#10;自動的に生成された説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429" y="637269"/>
            <a:ext cx="1384945" cy="1384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"/>
          <p:cNvCxnSpPr/>
          <p:nvPr/>
        </p:nvCxnSpPr>
        <p:spPr>
          <a:xfrm flipH="1">
            <a:off x="2353025" y="1279939"/>
            <a:ext cx="2766210" cy="4058"/>
          </a:xfrm>
          <a:prstGeom prst="straightConnector1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54" name="Google Shape;154;p2"/>
          <p:cNvSpPr/>
          <p:nvPr/>
        </p:nvSpPr>
        <p:spPr>
          <a:xfrm>
            <a:off x="2317838" y="1540734"/>
            <a:ext cx="2871592" cy="10839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6474040" y="8790980"/>
            <a:ext cx="310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2881839" y="949012"/>
            <a:ext cx="18564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遠隔で</a:t>
            </a:r>
            <a:r>
              <a:rPr lang="ja-JP" sz="1200" b="1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音声のみ</a:t>
            </a: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の通訳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268846" y="772847"/>
            <a:ext cx="21168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&lt;患者が目の前にいる場合&gt;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276600" y="4419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152897" y="8418909"/>
            <a:ext cx="650301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終わりましたら、通訳終了の旨通訳者にお伝えいただき、電話をお切りください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" name="Google Shape;139;p2">
            <a:extLst>
              <a:ext uri="{FF2B5EF4-FFF2-40B4-BE49-F238E27FC236}">
                <a16:creationId xmlns:a16="http://schemas.microsoft.com/office/drawing/2014/main" id="{365A26AF-78E3-3738-40B2-6359008586D9}"/>
              </a:ext>
            </a:extLst>
          </p:cNvPr>
          <p:cNvCxnSpPr>
            <a:cxnSpLocks/>
          </p:cNvCxnSpPr>
          <p:nvPr/>
        </p:nvCxnSpPr>
        <p:spPr>
          <a:xfrm>
            <a:off x="177493" y="7728155"/>
            <a:ext cx="1419813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2"/>
          <p:cNvSpPr txBox="1"/>
          <p:nvPr/>
        </p:nvSpPr>
        <p:spPr>
          <a:xfrm>
            <a:off x="183512" y="7100449"/>
            <a:ext cx="650301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通訳者が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患者様へ挨拶を行い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ます。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その後、患者様へ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お</a:t>
            </a: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伝えした</a:t>
            </a: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い内容を</a:t>
            </a:r>
            <a:endParaRPr lang="en-US" altLang="ja-JP" sz="14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お話しください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3865256" y="2239489"/>
            <a:ext cx="1384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電話機の受け渡し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2317837" y="2235112"/>
            <a:ext cx="20991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スピーカー機能を使用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E26D153-7FCB-D14A-5293-6E073B958B5F}"/>
              </a:ext>
            </a:extLst>
          </p:cNvPr>
          <p:cNvSpPr/>
          <p:nvPr/>
        </p:nvSpPr>
        <p:spPr>
          <a:xfrm>
            <a:off x="293647" y="4334823"/>
            <a:ext cx="1222387" cy="33084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事前予約不要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Google Shape;129;p2">
            <a:extLst>
              <a:ext uri="{FF2B5EF4-FFF2-40B4-BE49-F238E27FC236}">
                <a16:creationId xmlns:a16="http://schemas.microsoft.com/office/drawing/2014/main" id="{AD405AEC-1434-D1D7-EFDC-B31F43398B3A}"/>
              </a:ext>
            </a:extLst>
          </p:cNvPr>
          <p:cNvSpPr txBox="1"/>
          <p:nvPr/>
        </p:nvSpPr>
        <p:spPr>
          <a:xfrm>
            <a:off x="443459" y="3643446"/>
            <a:ext cx="62758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アナウンスに従い、希望する言語の番号を押してください。</a:t>
            </a:r>
            <a:endParaRPr lang="en-US" altLang="ja-JP" sz="14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英語、中国語以外を希望する際は</a:t>
            </a:r>
            <a:r>
              <a:rPr lang="ja-JP" altLang="en-US" u="sng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「コーディネーター」</a:t>
            </a:r>
            <a:r>
              <a:rPr lang="ja-JP" altLang="en-US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を選んでください。</a:t>
            </a:r>
            <a:endParaRPr sz="1400" u="sng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/>
          <p:nvPr/>
        </p:nvSpPr>
        <p:spPr>
          <a:xfrm rot="10201132">
            <a:off x="112155" y="574364"/>
            <a:ext cx="6616449" cy="3033085"/>
          </a:xfrm>
          <a:custGeom>
            <a:avLst/>
            <a:gdLst/>
            <a:ahLst/>
            <a:cxnLst/>
            <a:rect l="l" t="t" r="r" b="b"/>
            <a:pathLst>
              <a:path w="4178305" h="5928300" extrusionOk="0">
                <a:moveTo>
                  <a:pt x="1166842" y="5072675"/>
                </a:moveTo>
                <a:cubicBezTo>
                  <a:pt x="573898" y="4489811"/>
                  <a:pt x="-36698" y="3739925"/>
                  <a:pt x="1724" y="2231365"/>
                </a:cubicBezTo>
                <a:cubicBezTo>
                  <a:pt x="40146" y="722805"/>
                  <a:pt x="404502" y="-1784761"/>
                  <a:pt x="3880410" y="1954655"/>
                </a:cubicBezTo>
                <a:cubicBezTo>
                  <a:pt x="4511656" y="3371133"/>
                  <a:pt x="4011651" y="5208881"/>
                  <a:pt x="3559390" y="5728551"/>
                </a:cubicBezTo>
                <a:cubicBezTo>
                  <a:pt x="3107129" y="6248221"/>
                  <a:pt x="1759786" y="5655539"/>
                  <a:pt x="1166842" y="5072675"/>
                </a:cubicBezTo>
                <a:close/>
              </a:path>
            </a:pathLst>
          </a:custGeom>
          <a:solidFill>
            <a:srgbClr val="FF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6858000" cy="64633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利用方法②　電話通訳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2271442" y="740809"/>
            <a:ext cx="509234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※患者家族への連絡や問い合わせ電話等、外国人が離れた場所にいる</a:t>
            </a:r>
            <a:endParaRPr sz="105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pic>
        <p:nvPicPr>
          <p:cNvPr id="171" name="Google Shape;171;p3" descr="シャツ, 帽子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76" y="1135726"/>
            <a:ext cx="1101669" cy="110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 descr="アイコン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8416" y="858580"/>
            <a:ext cx="1384945" cy="138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" descr="アプリケーション, アイコン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1547" y="1725487"/>
            <a:ext cx="1710391" cy="171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 descr="アイコン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1671" y="980209"/>
            <a:ext cx="1263316" cy="1263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149342" y="4101700"/>
            <a:ext cx="57971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かけなおす旨を患者へお伝えいただき、</a:t>
            </a:r>
            <a:endParaRPr sz="14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折り返し先の電話番号を聞いて一度電話をお切りください</a:t>
            </a:r>
            <a:endParaRPr sz="2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09950" y="3323530"/>
            <a:ext cx="2639068" cy="333431"/>
          </a:xfrm>
          <a:prstGeom prst="homePlate">
            <a:avLst>
              <a:gd name="adj" fmla="val 50000"/>
            </a:avLst>
          </a:prstGeom>
          <a:solidFill>
            <a:schemeClr val="accent6">
              <a:lumMod val="75000"/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3</a:t>
            </a:r>
            <a:r>
              <a:rPr lang="ja-JP" altLang="en-US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者間</a:t>
            </a:r>
            <a:r>
              <a:rPr lang="ja-JP" sz="1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通話のパターン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148815" y="959838"/>
            <a:ext cx="2122627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3"/>
          <p:cNvSpPr txBox="1"/>
          <p:nvPr/>
        </p:nvSpPr>
        <p:spPr>
          <a:xfrm>
            <a:off x="87169" y="719412"/>
            <a:ext cx="22814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&lt;患者が</a:t>
            </a:r>
            <a:r>
              <a:rPr lang="ja-JP" sz="1200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目の前にいない</a:t>
            </a: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場合&gt;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585035" y="6133861"/>
            <a:ext cx="5687929" cy="578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altLang="ja-JP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050-3647-2517</a:t>
            </a:r>
          </a:p>
        </p:txBody>
      </p:sp>
      <p:sp>
        <p:nvSpPr>
          <p:cNvPr id="180" name="Google Shape;180;p3"/>
          <p:cNvSpPr/>
          <p:nvPr/>
        </p:nvSpPr>
        <p:spPr>
          <a:xfrm>
            <a:off x="18427" y="5480587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1.　専用番号に電話をかけ</a:t>
            </a:r>
            <a:r>
              <a:rPr lang="ja-JP" altLang="en-US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、コーディネーターを選択する。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-1" y="6855874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</a:t>
            </a:r>
            <a:r>
              <a:rPr lang="ja-JP" altLang="en-US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コーディネーター</a:t>
            </a:r>
            <a:r>
              <a:rPr 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に概要を伝える　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154306" y="3719618"/>
            <a:ext cx="2912986" cy="369332"/>
          </a:xfrm>
          <a:prstGeom prst="rect">
            <a:avLst/>
          </a:prstGeom>
          <a:solidFill>
            <a:srgbClr val="D6E9AB"/>
          </a:soli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患者から問い合わせ（電話）があった場合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149342" y="4622767"/>
            <a:ext cx="3937865" cy="369332"/>
          </a:xfrm>
          <a:prstGeom prst="rect">
            <a:avLst/>
          </a:prstGeom>
          <a:solidFill>
            <a:srgbClr val="D6E9AB"/>
          </a:soli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医療機関から患者等へ電話をかける場合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320400" y="121846"/>
            <a:ext cx="893383" cy="395663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3</a:t>
            </a:r>
            <a:r>
              <a:rPr lang="ja-JP" altLang="en-US" sz="16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者間</a:t>
            </a:r>
            <a:endParaRPr sz="16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57880" y="7302511"/>
            <a:ext cx="6542231" cy="40857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①</a:t>
            </a:r>
            <a:r>
              <a:rPr lang="ja-JP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医療機関</a:t>
            </a:r>
            <a:r>
              <a:rPr lang="ja-JP" altLang="en-US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　</a:t>
            </a: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②</a:t>
            </a:r>
            <a:r>
              <a:rPr lang="ja-JP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言語　</a:t>
            </a: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③</a:t>
            </a:r>
            <a:r>
              <a:rPr lang="ja-JP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診療科　</a:t>
            </a:r>
            <a:r>
              <a:rPr lang="ja-JP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④</a:t>
            </a:r>
            <a:r>
              <a:rPr lang="ja-JP" sz="1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かけ先の電話番号</a:t>
            </a:r>
            <a:endParaRPr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0" y="7936185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通訳者</a:t>
            </a:r>
            <a:r>
              <a:rPr lang="ja-JP" altLang="en-US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とかけ先</a:t>
            </a:r>
            <a:r>
              <a:rPr 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に接続後、通訳開始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0" y="8538079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ja-JP" sz="16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通訳（通話）終了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90" name="Google Shape;190;p3"/>
          <p:cNvCxnSpPr/>
          <p:nvPr/>
        </p:nvCxnSpPr>
        <p:spPr>
          <a:xfrm rot="10800000" flipH="1">
            <a:off x="4483476" y="2297392"/>
            <a:ext cx="706062" cy="495244"/>
          </a:xfrm>
          <a:prstGeom prst="straightConnector1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91" name="Google Shape;191;p3"/>
          <p:cNvCxnSpPr/>
          <p:nvPr/>
        </p:nvCxnSpPr>
        <p:spPr>
          <a:xfrm rot="10800000">
            <a:off x="2289970" y="2262379"/>
            <a:ext cx="686954" cy="508464"/>
          </a:xfrm>
          <a:prstGeom prst="straightConnector1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92" name="Google Shape;192;p3"/>
          <p:cNvCxnSpPr/>
          <p:nvPr/>
        </p:nvCxnSpPr>
        <p:spPr>
          <a:xfrm flipH="1">
            <a:off x="2415117" y="1450548"/>
            <a:ext cx="2462341" cy="9396"/>
          </a:xfrm>
          <a:prstGeom prst="straightConnector1">
            <a:avLst/>
          </a:prstGeom>
          <a:noFill/>
          <a:ln w="762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93" name="Google Shape;193;p3"/>
          <p:cNvSpPr txBox="1"/>
          <p:nvPr/>
        </p:nvSpPr>
        <p:spPr>
          <a:xfrm>
            <a:off x="5012916" y="2517525"/>
            <a:ext cx="9348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外国語</a:t>
            </a:r>
            <a:endParaRPr sz="120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3320400" y="1145947"/>
            <a:ext cx="9348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日本語</a:t>
            </a:r>
            <a:endParaRPr sz="120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835190" y="2521176"/>
            <a:ext cx="1710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通訳を通じた意思疎通</a:t>
            </a:r>
            <a:endParaRPr sz="120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cxnSp>
        <p:nvCxnSpPr>
          <p:cNvPr id="198" name="Google Shape;198;p3"/>
          <p:cNvCxnSpPr>
            <a:cxnSpLocks/>
          </p:cNvCxnSpPr>
          <p:nvPr/>
        </p:nvCxnSpPr>
        <p:spPr>
          <a:xfrm>
            <a:off x="4403632" y="7676364"/>
            <a:ext cx="2070408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3"/>
          <p:cNvSpPr txBox="1"/>
          <p:nvPr/>
        </p:nvSpPr>
        <p:spPr>
          <a:xfrm>
            <a:off x="6474040" y="8790980"/>
            <a:ext cx="3107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4571938" y="2950435"/>
            <a:ext cx="2181890" cy="821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遠隔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音声のみの通訳</a:t>
            </a:r>
            <a:endParaRPr sz="1200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オペレーターが３地点を</a:t>
            </a:r>
            <a:r>
              <a:rPr lang="ja-JP" altLang="en-US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繋ぎ</a:t>
            </a:r>
            <a:r>
              <a:rPr lang="ja-JP" sz="12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、３者が同時に話せる状態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1" name="Google Shape;201;p3"/>
          <p:cNvGrpSpPr/>
          <p:nvPr/>
        </p:nvGrpSpPr>
        <p:grpSpPr>
          <a:xfrm>
            <a:off x="5108266" y="4410629"/>
            <a:ext cx="1676494" cy="1109083"/>
            <a:chOff x="4971557" y="3762426"/>
            <a:chExt cx="1676494" cy="1109083"/>
          </a:xfrm>
        </p:grpSpPr>
        <p:sp>
          <p:nvSpPr>
            <p:cNvPr id="202" name="Google Shape;202;p3"/>
            <p:cNvSpPr/>
            <p:nvPr/>
          </p:nvSpPr>
          <p:spPr>
            <a:xfrm>
              <a:off x="4971557" y="3762426"/>
              <a:ext cx="1676494" cy="1109083"/>
            </a:xfrm>
            <a:prstGeom prst="wedgeRoundRectCallout">
              <a:avLst>
                <a:gd name="adj1" fmla="val 5363"/>
                <a:gd name="adj2" fmla="val 211531"/>
                <a:gd name="adj3" fmla="val 16667"/>
              </a:avLst>
            </a:prstGeom>
            <a:solidFill>
              <a:srgbClr val="ED7D31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1" dirty="0">
                  <a:solidFill>
                    <a:schemeClr val="lt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Arial"/>
                </a:rPr>
                <a:t>オペレーターに接続後、「３者</a:t>
              </a:r>
              <a:r>
                <a:rPr lang="ja-JP" altLang="en-US" sz="1100" b="1" dirty="0">
                  <a:solidFill>
                    <a:schemeClr val="lt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Arial"/>
                </a:rPr>
                <a:t>間</a:t>
              </a:r>
              <a:r>
                <a:rPr lang="ja-JP" sz="1100" b="1" dirty="0">
                  <a:solidFill>
                    <a:schemeClr val="lt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sym typeface="Arial"/>
                </a:rPr>
                <a:t>通話希望」の旨を伝え、かけ先の電話番号を伝えてください。</a:t>
              </a:r>
              <a:endParaRPr sz="11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endParaRPr>
            </a:p>
          </p:txBody>
        </p:sp>
        <p:cxnSp>
          <p:nvCxnSpPr>
            <p:cNvPr id="203" name="Google Shape;203;p3"/>
            <p:cNvCxnSpPr>
              <a:cxnSpLocks/>
            </p:cNvCxnSpPr>
            <p:nvPr/>
          </p:nvCxnSpPr>
          <p:spPr>
            <a:xfrm>
              <a:off x="5104762" y="4306930"/>
              <a:ext cx="1387929" cy="0"/>
            </a:xfrm>
            <a:prstGeom prst="straightConnector1">
              <a:avLst/>
            </a:prstGeom>
            <a:noFill/>
            <a:ln w="76200" cap="flat" cmpd="sng">
              <a:solidFill>
                <a:srgbClr val="FFFF00">
                  <a:alpha val="52156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8C07ED-DF04-1B5D-D252-5EE55D3E0EF0}"/>
              </a:ext>
            </a:extLst>
          </p:cNvPr>
          <p:cNvSpPr txBox="1"/>
          <p:nvPr/>
        </p:nvSpPr>
        <p:spPr>
          <a:xfrm>
            <a:off x="149342" y="4958596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電話をかけたい患者等の電話番号をお手元に準備の上、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00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専用番号におかけください</a:t>
            </a:r>
          </a:p>
        </p:txBody>
      </p:sp>
      <p:cxnSp>
        <p:nvCxnSpPr>
          <p:cNvPr id="196" name="Google Shape;196;p3"/>
          <p:cNvCxnSpPr>
            <a:cxnSpLocks/>
          </p:cNvCxnSpPr>
          <p:nvPr/>
        </p:nvCxnSpPr>
        <p:spPr>
          <a:xfrm>
            <a:off x="4751390" y="3459028"/>
            <a:ext cx="1878010" cy="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3"/>
          <p:cNvCxnSpPr>
            <a:cxnSpLocks/>
          </p:cNvCxnSpPr>
          <p:nvPr/>
        </p:nvCxnSpPr>
        <p:spPr>
          <a:xfrm>
            <a:off x="4713058" y="3673801"/>
            <a:ext cx="1749407" cy="5730"/>
          </a:xfrm>
          <a:prstGeom prst="straightConnector1">
            <a:avLst/>
          </a:prstGeom>
          <a:noFill/>
          <a:ln w="76200" cap="flat" cmpd="sng">
            <a:solidFill>
              <a:srgbClr val="FFFF00">
                <a:alpha val="5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7A679DD-34CB-5E51-3E7A-250157C46F24}"/>
              </a:ext>
            </a:extLst>
          </p:cNvPr>
          <p:cNvSpPr/>
          <p:nvPr/>
        </p:nvSpPr>
        <p:spPr>
          <a:xfrm>
            <a:off x="366977" y="6254376"/>
            <a:ext cx="1222387" cy="33084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事前予約不要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2EECAC-6CCA-2C4A-318D-861E5CC756AE}"/>
              </a:ext>
            </a:extLst>
          </p:cNvPr>
          <p:cNvSpPr txBox="1"/>
          <p:nvPr/>
        </p:nvSpPr>
        <p:spPr>
          <a:xfrm>
            <a:off x="585035" y="5818755"/>
            <a:ext cx="53131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３者間通話を希望する際は</a:t>
            </a:r>
            <a:r>
              <a:rPr lang="ja-JP" altLang="en-US" u="sng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「コーディネーター」</a:t>
            </a:r>
            <a:r>
              <a:rPr lang="ja-JP" altLang="en-US" u="sng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</a:rPr>
              <a:t>を選んでください。</a:t>
            </a:r>
            <a:endParaRPr lang="ja-JP" altLang="en-US" sz="1400" u="sng" dirty="0">
              <a:solidFill>
                <a:schemeClr val="dk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5AC34B87-1561-F247-FD42-342FCF016CC6}"/>
              </a:ext>
            </a:extLst>
          </p:cNvPr>
          <p:cNvSpPr txBox="1">
            <a:spLocks/>
          </p:cNvSpPr>
          <p:nvPr/>
        </p:nvSpPr>
        <p:spPr>
          <a:xfrm>
            <a:off x="233107" y="1682584"/>
            <a:ext cx="6700116" cy="95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994"/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70744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簡単に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状況</a:t>
            </a:r>
            <a:r>
              <a:rPr lang="ja-JP" altLang="en-US" sz="1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を伝える</a:t>
            </a:r>
            <a:endParaRPr lang="en-US" altLang="ja-JP" sz="14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84994"/>
            <a:r>
              <a:rPr lang="ja-JP" altLang="en-US" sz="14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 場所 、その場にいる人物 、目的 、緊急性の有無等 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E3FAFC-EB04-AD4A-24FB-E2803792FE07}"/>
              </a:ext>
            </a:extLst>
          </p:cNvPr>
          <p:cNvSpPr txBox="1"/>
          <p:nvPr/>
        </p:nvSpPr>
        <p:spPr>
          <a:xfrm>
            <a:off x="520511" y="1158900"/>
            <a:ext cx="629615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62" dirty="0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通訳をスムーズに提供するため、ご協力いただけると幸いです。</a:t>
            </a:r>
            <a:endParaRPr kumimoji="1" lang="ja-JP" altLang="en-US" sz="166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8940B6-EBD8-CB6A-5DB0-11E34C25245A}"/>
              </a:ext>
            </a:extLst>
          </p:cNvPr>
          <p:cNvSpPr/>
          <p:nvPr/>
        </p:nvSpPr>
        <p:spPr>
          <a:xfrm>
            <a:off x="328732" y="3108940"/>
            <a:ext cx="6200531" cy="376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ゆっくりと</a:t>
            </a:r>
            <a:r>
              <a:rPr lang="ja-JP" altLang="en-US" b="1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かんたんな日本語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話す</a:t>
            </a: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曖昧な指示語（あれ・これ等）は使わず、</a:t>
            </a: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lang="ja-JP" altLang="en-US" b="1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具体的な指示語（診断書・問診票など）</a:t>
            </a: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を使う</a:t>
            </a: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63776" indent="-263776">
              <a:buFont typeface="Wingdings" panose="05000000000000000000" pitchFamily="2" charset="2"/>
              <a:buChar char="ü"/>
            </a:pP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書類の記載などで </a:t>
            </a:r>
            <a:r>
              <a:rPr lang="ja-JP" altLang="en-US" b="1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無音や沈黙状態が続くような場合には、 </a:t>
            </a:r>
            <a:endParaRPr lang="en-US" altLang="ja-JP" b="1" dirty="0">
              <a:solidFill>
                <a:srgbClr val="99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266700"/>
            <a:r>
              <a:rPr lang="ja-JP" altLang="en-US" b="1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状況を伝える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（例：</a:t>
            </a: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「○○ を記載しています。」など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患者のほかに複数の同席者がいる場合（家族等）は、</a:t>
            </a: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b="1" dirty="0">
                <a:solidFill>
                  <a:srgbClr val="99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一人ずつ話す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ように</a:t>
            </a: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同席者に伝える</a:t>
            </a: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63776" indent="-263776">
              <a:buFont typeface="Wingdings" panose="05000000000000000000" pitchFamily="2" charset="2"/>
              <a:buChar char="ü"/>
            </a:pP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受話器の受け渡しを行う場合、受話器が自分にまわってきたら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かわりました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 indent="266700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と言って、電話の話し手がかわったことを通訳者に知らせてください。</a:t>
            </a:r>
          </a:p>
          <a:p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電話機のスピーカーをご利用になる場合は、電話機から離れ過ぎないよう、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indent="266700"/>
            <a:r>
              <a:rPr lang="ja-JP" altLang="en-US" b="1" dirty="0">
                <a:solidFill>
                  <a:srgbClr val="A73E3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できるだけ電話機の近く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でお話しください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E36CD8A-F1CF-3DC1-E2AC-4E2E957B6956}"/>
              </a:ext>
            </a:extLst>
          </p:cNvPr>
          <p:cNvSpPr/>
          <p:nvPr/>
        </p:nvSpPr>
        <p:spPr>
          <a:xfrm>
            <a:off x="403957" y="7224327"/>
            <a:ext cx="6529266" cy="82994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通話中断 ・ 終了時は、通訳が終わったことを伝える</a:t>
            </a:r>
            <a:endParaRPr lang="en-US" altLang="ja-JP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 例：「診察がおわったので、これで終了です 。」など）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D3D5B630-E1CA-151E-5562-8B19F4DB52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6858000" cy="98332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ja-JP" altLang="en-US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北海道電話医療通訳事業</a:t>
            </a:r>
            <a:r>
              <a:rPr lang="en-US" alt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/>
            </a:r>
            <a:br>
              <a:rPr lang="en-US" alt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</a:br>
            <a:r>
              <a:rPr lang="ja-JP" sz="2400" b="1" dirty="0">
                <a:solidFill>
                  <a:schemeClr val="l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ご利用ガイド</a:t>
            </a:r>
            <a:endParaRPr sz="28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</p:txBody>
      </p:sp>
      <p:sp>
        <p:nvSpPr>
          <p:cNvPr id="15" name="Google Shape;128;p2">
            <a:extLst>
              <a:ext uri="{FF2B5EF4-FFF2-40B4-BE49-F238E27FC236}">
                <a16:creationId xmlns:a16="http://schemas.microsoft.com/office/drawing/2014/main" id="{3E92FE9A-0AE6-5C00-06E5-186A75DB4061}"/>
              </a:ext>
            </a:extLst>
          </p:cNvPr>
          <p:cNvSpPr/>
          <p:nvPr/>
        </p:nvSpPr>
        <p:spPr>
          <a:xfrm>
            <a:off x="0" y="1688258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1.　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通訳者とつながったら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Google Shape;128;p2">
            <a:extLst>
              <a:ext uri="{FF2B5EF4-FFF2-40B4-BE49-F238E27FC236}">
                <a16:creationId xmlns:a16="http://schemas.microsoft.com/office/drawing/2014/main" id="{B305A0AB-7955-77DA-F25B-A9FF8C5B9CF1}"/>
              </a:ext>
            </a:extLst>
          </p:cNvPr>
          <p:cNvSpPr/>
          <p:nvPr/>
        </p:nvSpPr>
        <p:spPr>
          <a:xfrm>
            <a:off x="-2" y="2743129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通訳が始まったら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Google Shape;128;p2">
            <a:extLst>
              <a:ext uri="{FF2B5EF4-FFF2-40B4-BE49-F238E27FC236}">
                <a16:creationId xmlns:a16="http://schemas.microsoft.com/office/drawing/2014/main" id="{5564D0F8-4ED7-6365-8D06-1241D892101E}"/>
              </a:ext>
            </a:extLst>
          </p:cNvPr>
          <p:cNvSpPr/>
          <p:nvPr/>
        </p:nvSpPr>
        <p:spPr>
          <a:xfrm>
            <a:off x="75223" y="7071925"/>
            <a:ext cx="6858000" cy="304804"/>
          </a:xfrm>
          <a:prstGeom prst="parallelogram">
            <a:avLst>
              <a:gd name="adj" fmla="val 25000"/>
            </a:avLst>
          </a:prstGeom>
          <a:solidFill>
            <a:srgbClr val="FF5050">
              <a:alpha val="6941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3</a:t>
            </a:r>
            <a:r>
              <a:rPr lang="ja-JP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　</a:t>
            </a: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通訳が終わったら</a:t>
            </a: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Google Shape;187;p3">
            <a:extLst>
              <a:ext uri="{FF2B5EF4-FFF2-40B4-BE49-F238E27FC236}">
                <a16:creationId xmlns:a16="http://schemas.microsoft.com/office/drawing/2014/main" id="{F0EBE178-B528-7D26-29A4-4B0FF95F5150}"/>
              </a:ext>
            </a:extLst>
          </p:cNvPr>
          <p:cNvSpPr/>
          <p:nvPr/>
        </p:nvSpPr>
        <p:spPr>
          <a:xfrm>
            <a:off x="157881" y="8569284"/>
            <a:ext cx="6542231" cy="4766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出典：外国人患者の 受入れのための 医療機関向けマニュアル （第４</a:t>
            </a:r>
            <a:r>
              <a: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.0 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版）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令和元年度 厚生労働省 政策科学推進研究事業 「外国人患者の受入環境整備に関する研究」研究班</a:t>
            </a:r>
          </a:p>
        </p:txBody>
      </p:sp>
    </p:spTree>
    <p:extLst>
      <p:ext uri="{BB962C8B-B14F-4D97-AF65-F5344CB8AC3E}">
        <p14:creationId xmlns:p14="http://schemas.microsoft.com/office/powerpoint/2010/main" val="138664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画面に合わせる (4:3)</PresentationFormat>
  <Paragraphs>108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ＭＳ Ｐゴシック</vt:lpstr>
      <vt:lpstr>arial</vt:lpstr>
      <vt:lpstr>arial</vt:lpstr>
      <vt:lpstr>Calibri</vt:lpstr>
      <vt:lpstr>Wingdings</vt:lpstr>
      <vt:lpstr>Office テーマ</vt:lpstr>
      <vt:lpstr>北海道電話医療通訳事業 ご利用ガイド</vt:lpstr>
      <vt:lpstr> 利用方法①　電話通訳　</vt:lpstr>
      <vt:lpstr> 利用方法②　電話通訳</vt:lpstr>
      <vt:lpstr>北海道電話医療通訳事業 ご利用ガイド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2024-11-07T09:14:20Z</dcterms:created>
  <dcterms:modified xsi:type="dcterms:W3CDTF">2025-03-21T09:12:57Z</dcterms:modified>
</cp:coreProperties>
</file>