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79" r:id="rId2"/>
    <p:sldId id="280"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2D3E"/>
    <a:srgbClr val="4171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18" autoAdjust="0"/>
    <p:restoredTop sz="94434" autoAdjust="0"/>
  </p:normalViewPr>
  <p:slideViewPr>
    <p:cSldViewPr snapToGrid="0">
      <p:cViewPr varScale="1">
        <p:scale>
          <a:sx n="74" d="100"/>
          <a:sy n="74" d="100"/>
        </p:scale>
        <p:origin x="136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4589159-C8A2-4CA3-8691-6DEA6F74AA67}" type="datetimeFigureOut">
              <a:rPr kumimoji="1" lang="ja-JP" altLang="en-US" smtClean="0"/>
              <a:t>2020/6/11</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35A1ADF-C63F-4A4D-8F7F-FBE969B9F91F}" type="slidenum">
              <a:rPr kumimoji="1" lang="ja-JP" altLang="en-US" smtClean="0"/>
              <a:t>‹#›</a:t>
            </a:fld>
            <a:endParaRPr kumimoji="1" lang="ja-JP" altLang="en-US"/>
          </a:p>
        </p:txBody>
      </p:sp>
    </p:spTree>
    <p:extLst>
      <p:ext uri="{BB962C8B-B14F-4D97-AF65-F5344CB8AC3E}">
        <p14:creationId xmlns:p14="http://schemas.microsoft.com/office/powerpoint/2010/main" val="34515292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2930367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2205412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1917673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1956546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3678895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367180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20631993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1075780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481503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387502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7BD06C1-E427-43C9-A19E-39348C5ED359}" type="datetimeFigureOut">
              <a:rPr kumimoji="1" lang="ja-JP" altLang="en-US" smtClean="0"/>
              <a:t>2020/6/11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1881771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BD06C1-E427-43C9-A19E-39348C5ED359}" type="datetimeFigureOut">
              <a:rPr kumimoji="1" lang="ja-JP" altLang="en-US" smtClean="0"/>
              <a:t>2020/6/11</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982E02-E54B-4759-96B1-FFDE4FADED7B}" type="slidenum">
              <a:rPr kumimoji="1" lang="ja-JP" altLang="en-US" smtClean="0"/>
              <a:t>‹#›</a:t>
            </a:fld>
            <a:endParaRPr kumimoji="1" lang="ja-JP" altLang="en-US"/>
          </a:p>
        </p:txBody>
      </p:sp>
    </p:spTree>
    <p:extLst>
      <p:ext uri="{BB962C8B-B14F-4D97-AF65-F5344CB8AC3E}">
        <p14:creationId xmlns:p14="http://schemas.microsoft.com/office/powerpoint/2010/main" val="3541823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右矢印 44"/>
          <p:cNvSpPr/>
          <p:nvPr/>
        </p:nvSpPr>
        <p:spPr>
          <a:xfrm rot="5400000">
            <a:off x="7147245" y="2724817"/>
            <a:ext cx="1713531" cy="317515"/>
          </a:xfrm>
          <a:prstGeom prst="rightArrow">
            <a:avLst/>
          </a:prstGeom>
          <a:solidFill>
            <a:schemeClr val="accent3">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200" b="1" dirty="0" smtClean="0">
              <a:solidFill>
                <a:schemeClr val="tx1"/>
              </a:solidFill>
            </a:endParaRPr>
          </a:p>
        </p:txBody>
      </p:sp>
      <p:sp>
        <p:nvSpPr>
          <p:cNvPr id="6" name="右矢印 5"/>
          <p:cNvSpPr/>
          <p:nvPr/>
        </p:nvSpPr>
        <p:spPr>
          <a:xfrm>
            <a:off x="3596449" y="1970837"/>
            <a:ext cx="3507220" cy="317515"/>
          </a:xfrm>
          <a:prstGeom prst="rightArrow">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0800000" scaled="1"/>
            <a:tileRect/>
          </a:gra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200" b="1" dirty="0" smtClean="0">
              <a:solidFill>
                <a:schemeClr val="tx1"/>
              </a:solidFill>
            </a:endParaRPr>
          </a:p>
        </p:txBody>
      </p:sp>
      <p:sp>
        <p:nvSpPr>
          <p:cNvPr id="2" name="正方形/長方形 1"/>
          <p:cNvSpPr/>
          <p:nvPr/>
        </p:nvSpPr>
        <p:spPr>
          <a:xfrm>
            <a:off x="189092" y="193322"/>
            <a:ext cx="8640000" cy="6226826"/>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34290" rIns="72000" bIns="34290" numCol="1" spcCol="0" rtlCol="0" fromWordArt="0" anchor="t" anchorCtr="0" forceAA="0" compatLnSpc="1">
            <a:prstTxWarp prst="textNoShape">
              <a:avLst/>
            </a:prstTxWarp>
            <a:noAutofit/>
          </a:bodyPr>
          <a:lstStyle/>
          <a:p>
            <a:endParaRPr lang="en-US" altLang="ja-JP" sz="1200" dirty="0" smtClean="0">
              <a:solidFill>
                <a:schemeClr val="tx1"/>
              </a:solidFill>
              <a:latin typeface="+mn-ea"/>
            </a:endParaRPr>
          </a:p>
          <a:p>
            <a:r>
              <a:rPr lang="ja-JP" altLang="en-US" sz="1200" u="sng" dirty="0" smtClean="0">
                <a:solidFill>
                  <a:schemeClr val="tx1"/>
                </a:solidFill>
                <a:latin typeface="+mn-ea"/>
              </a:rPr>
              <a:t>事業イメージ</a:t>
            </a:r>
            <a:endParaRPr lang="en-US" altLang="ja-JP" sz="1200" u="sng" dirty="0" smtClean="0">
              <a:solidFill>
                <a:schemeClr val="tx1"/>
              </a:solidFill>
              <a:latin typeface="+mn-ea"/>
            </a:endParaRPr>
          </a:p>
          <a:p>
            <a:endParaRPr lang="en-US" altLang="ja-JP" sz="1200" dirty="0" smtClean="0">
              <a:solidFill>
                <a:schemeClr val="tx1"/>
              </a:solidFill>
              <a:latin typeface="+mn-ea"/>
              <a:sym typeface="Wingdings" panose="05000000000000000000" pitchFamily="2" charset="2"/>
            </a:endParaRPr>
          </a:p>
          <a:p>
            <a:endParaRPr lang="en-US" altLang="ja-JP" sz="1200" dirty="0" smtClean="0">
              <a:solidFill>
                <a:schemeClr val="tx1"/>
              </a:solidFill>
              <a:latin typeface="+mn-ea"/>
              <a:sym typeface="Wingdings" panose="05000000000000000000" pitchFamily="2" charset="2"/>
            </a:endParaRPr>
          </a:p>
          <a:p>
            <a:endParaRPr lang="en-US" altLang="ja-JP" sz="1200" dirty="0" smtClean="0">
              <a:solidFill>
                <a:schemeClr val="tx1"/>
              </a:solidFill>
              <a:latin typeface="+mn-ea"/>
              <a:sym typeface="Wingdings" panose="05000000000000000000" pitchFamily="2" charset="2"/>
            </a:endParaRPr>
          </a:p>
        </p:txBody>
      </p:sp>
      <p:grpSp>
        <p:nvGrpSpPr>
          <p:cNvPr id="5" name="グループ化 4"/>
          <p:cNvGrpSpPr/>
          <p:nvPr/>
        </p:nvGrpSpPr>
        <p:grpSpPr>
          <a:xfrm>
            <a:off x="2759161" y="1210665"/>
            <a:ext cx="2581514" cy="3503006"/>
            <a:chOff x="1262130" y="2791548"/>
            <a:chExt cx="1275008" cy="846080"/>
          </a:xfrm>
        </p:grpSpPr>
        <p:sp>
          <p:nvSpPr>
            <p:cNvPr id="4" name="正方形/長方形 3"/>
            <p:cNvSpPr/>
            <p:nvPr/>
          </p:nvSpPr>
          <p:spPr>
            <a:xfrm>
              <a:off x="1262130" y="2791549"/>
              <a:ext cx="1275008" cy="846079"/>
            </a:xfrm>
            <a:prstGeom prst="rect">
              <a:avLst/>
            </a:prstGeom>
            <a:solidFill>
              <a:schemeClr val="accent1">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200" b="1" dirty="0" smtClean="0">
                <a:solidFill>
                  <a:schemeClr val="tx1"/>
                </a:solidFill>
              </a:endParaRPr>
            </a:p>
          </p:txBody>
        </p:sp>
        <p:sp>
          <p:nvSpPr>
            <p:cNvPr id="38" name="正方形/長方形 37"/>
            <p:cNvSpPr/>
            <p:nvPr/>
          </p:nvSpPr>
          <p:spPr>
            <a:xfrm>
              <a:off x="1262130" y="2791548"/>
              <a:ext cx="1275008" cy="81402"/>
            </a:xfrm>
            <a:prstGeom prst="rect">
              <a:avLst/>
            </a:prstGeom>
            <a:solidFill>
              <a:schemeClr val="accent5">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200" b="1" dirty="0" smtClean="0">
                  <a:solidFill>
                    <a:schemeClr val="tx1"/>
                  </a:solidFill>
                </a:rPr>
                <a:t>派遣元（医療機関</a:t>
              </a:r>
              <a:r>
                <a:rPr kumimoji="1" lang="en-US" altLang="ja-JP" sz="1200" b="1" dirty="0" smtClean="0">
                  <a:solidFill>
                    <a:schemeClr val="tx1"/>
                  </a:solidFill>
                </a:rPr>
                <a:t>A</a:t>
              </a:r>
              <a:r>
                <a:rPr kumimoji="1" lang="ja-JP" altLang="en-US" sz="1200" b="1" dirty="0" smtClean="0">
                  <a:solidFill>
                    <a:schemeClr val="tx1"/>
                  </a:solidFill>
                </a:rPr>
                <a:t>）</a:t>
              </a:r>
            </a:p>
          </p:txBody>
        </p:sp>
      </p:grpSp>
      <p:grpSp>
        <p:nvGrpSpPr>
          <p:cNvPr id="39" name="グループ化 38"/>
          <p:cNvGrpSpPr/>
          <p:nvPr/>
        </p:nvGrpSpPr>
        <p:grpSpPr>
          <a:xfrm>
            <a:off x="7109245" y="1255624"/>
            <a:ext cx="1602998" cy="1114022"/>
            <a:chOff x="1262130" y="2791548"/>
            <a:chExt cx="1275008" cy="734096"/>
          </a:xfrm>
          <a:solidFill>
            <a:schemeClr val="accent4">
              <a:lumMod val="40000"/>
              <a:lumOff val="60000"/>
            </a:schemeClr>
          </a:solidFill>
        </p:grpSpPr>
        <p:sp>
          <p:nvSpPr>
            <p:cNvPr id="40" name="正方形/長方形 39"/>
            <p:cNvSpPr/>
            <p:nvPr/>
          </p:nvSpPr>
          <p:spPr>
            <a:xfrm>
              <a:off x="1262130" y="2791549"/>
              <a:ext cx="1275008" cy="734095"/>
            </a:xfrm>
            <a:prstGeom prst="rect">
              <a:avLst/>
            </a:prstGeom>
            <a:grp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200" b="1" dirty="0" smtClean="0">
                  <a:solidFill>
                    <a:schemeClr val="tx1"/>
                  </a:solidFill>
                </a:rPr>
                <a:t>救急告示病院</a:t>
              </a:r>
              <a:r>
                <a:rPr kumimoji="1" lang="ja-JP" altLang="en-US" sz="1200" b="1" dirty="0" smtClean="0">
                  <a:solidFill>
                    <a:schemeClr val="tx1"/>
                  </a:solidFill>
                </a:rPr>
                <a:t>等</a:t>
              </a:r>
            </a:p>
          </p:txBody>
        </p:sp>
        <p:sp>
          <p:nvSpPr>
            <p:cNvPr id="41" name="正方形/長方形 40"/>
            <p:cNvSpPr/>
            <p:nvPr/>
          </p:nvSpPr>
          <p:spPr>
            <a:xfrm>
              <a:off x="1262130" y="2791548"/>
              <a:ext cx="1275008" cy="209229"/>
            </a:xfrm>
            <a:prstGeom prst="rect">
              <a:avLst/>
            </a:prstGeom>
            <a:solidFill>
              <a:srgbClr val="FFC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200" b="1" dirty="0" smtClean="0">
                  <a:solidFill>
                    <a:schemeClr val="tx1"/>
                  </a:solidFill>
                </a:rPr>
                <a:t>派遣先（医療機関</a:t>
              </a:r>
              <a:r>
                <a:rPr kumimoji="1" lang="en-US" altLang="ja-JP" sz="1200" b="1" dirty="0" smtClean="0">
                  <a:solidFill>
                    <a:schemeClr val="tx1"/>
                  </a:solidFill>
                </a:rPr>
                <a:t>B</a:t>
              </a:r>
              <a:r>
                <a:rPr kumimoji="1" lang="ja-JP" altLang="en-US" sz="1200" b="1" dirty="0" smtClean="0">
                  <a:solidFill>
                    <a:schemeClr val="tx1"/>
                  </a:solidFill>
                </a:rPr>
                <a:t>）</a:t>
              </a:r>
            </a:p>
          </p:txBody>
        </p:sp>
      </p:grpSp>
      <p:sp>
        <p:nvSpPr>
          <p:cNvPr id="43" name="正方形/長方形 42"/>
          <p:cNvSpPr/>
          <p:nvPr/>
        </p:nvSpPr>
        <p:spPr>
          <a:xfrm>
            <a:off x="7301514" y="3701109"/>
            <a:ext cx="1275008" cy="734095"/>
          </a:xfrm>
          <a:prstGeom prst="rect">
            <a:avLst/>
          </a:prstGeom>
          <a:solidFill>
            <a:schemeClr val="accent2">
              <a:lumMod val="40000"/>
              <a:lumOff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200" b="1" dirty="0" smtClean="0">
                <a:solidFill>
                  <a:schemeClr val="tx1"/>
                </a:solidFill>
              </a:rPr>
              <a:t>コロナ対応</a:t>
            </a:r>
            <a:endParaRPr kumimoji="1" lang="en-US" altLang="ja-JP" sz="1200" b="1" dirty="0" smtClean="0">
              <a:solidFill>
                <a:schemeClr val="tx1"/>
              </a:solidFill>
            </a:endParaRPr>
          </a:p>
          <a:p>
            <a:pPr algn="ctr"/>
            <a:r>
              <a:rPr kumimoji="1" lang="ja-JP" altLang="en-US" sz="1200" b="1" dirty="0" smtClean="0">
                <a:solidFill>
                  <a:schemeClr val="tx1"/>
                </a:solidFill>
              </a:rPr>
              <a:t>（医療機関</a:t>
            </a:r>
            <a:r>
              <a:rPr kumimoji="1" lang="en-US" altLang="ja-JP" sz="1200" b="1" dirty="0" smtClean="0">
                <a:solidFill>
                  <a:schemeClr val="tx1"/>
                </a:solidFill>
              </a:rPr>
              <a:t>C</a:t>
            </a:r>
            <a:r>
              <a:rPr kumimoji="1" lang="ja-JP" altLang="en-US" sz="1200" b="1" dirty="0" smtClean="0">
                <a:solidFill>
                  <a:schemeClr val="tx1"/>
                </a:solidFill>
              </a:rPr>
              <a:t>）</a:t>
            </a:r>
          </a:p>
        </p:txBody>
      </p:sp>
      <p:sp>
        <p:nvSpPr>
          <p:cNvPr id="8" name="角丸四角形 7"/>
          <p:cNvSpPr/>
          <p:nvPr/>
        </p:nvSpPr>
        <p:spPr>
          <a:xfrm>
            <a:off x="2853147" y="1637571"/>
            <a:ext cx="2420324" cy="2869864"/>
          </a:xfrm>
          <a:prstGeom prst="roundRect">
            <a:avLst>
              <a:gd name="adj" fmla="val 8131"/>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200" b="1" u="sng" dirty="0" smtClean="0">
              <a:solidFill>
                <a:schemeClr val="tx1"/>
              </a:solidFill>
            </a:endParaRPr>
          </a:p>
          <a:p>
            <a:r>
              <a:rPr kumimoji="1" lang="ja-JP" altLang="en-US" sz="1200" b="1" u="sng" dirty="0" smtClean="0">
                <a:solidFill>
                  <a:schemeClr val="tx1"/>
                </a:solidFill>
              </a:rPr>
              <a:t>①総事業費</a:t>
            </a:r>
            <a:r>
              <a:rPr kumimoji="1" lang="ja-JP" altLang="en-US" sz="1200" b="1" u="sng" dirty="0" err="1" smtClean="0">
                <a:solidFill>
                  <a:schemeClr val="tx1"/>
                </a:solidFill>
              </a:rPr>
              <a:t>ー</a:t>
            </a:r>
            <a:r>
              <a:rPr kumimoji="1" lang="ja-JP" altLang="en-US" sz="1200" b="1" u="sng" dirty="0" smtClean="0">
                <a:solidFill>
                  <a:schemeClr val="tx1"/>
                </a:solidFill>
              </a:rPr>
              <a:t>控除分</a:t>
            </a:r>
            <a:endParaRPr kumimoji="1" lang="en-US" altLang="ja-JP" sz="1200" b="1" u="sng" dirty="0" smtClean="0">
              <a:solidFill>
                <a:schemeClr val="tx1"/>
              </a:solidFill>
            </a:endParaRPr>
          </a:p>
          <a:p>
            <a:endParaRPr kumimoji="1" lang="en-US" altLang="ja-JP" sz="1200" b="1" u="sng" dirty="0">
              <a:solidFill>
                <a:schemeClr val="tx1"/>
              </a:solidFill>
            </a:endParaRPr>
          </a:p>
          <a:p>
            <a:endParaRPr kumimoji="1" lang="en-US" altLang="ja-JP" sz="1200" b="1" u="sng" dirty="0" smtClean="0">
              <a:solidFill>
                <a:schemeClr val="tx1"/>
              </a:solidFill>
            </a:endParaRPr>
          </a:p>
          <a:p>
            <a:endParaRPr kumimoji="1" lang="en-US" altLang="ja-JP" sz="1200" dirty="0">
              <a:solidFill>
                <a:schemeClr val="tx1"/>
              </a:solidFill>
            </a:endParaRPr>
          </a:p>
          <a:p>
            <a:endParaRPr kumimoji="1" lang="en-US" altLang="ja-JP" sz="1200" dirty="0" smtClean="0">
              <a:solidFill>
                <a:schemeClr val="tx1"/>
              </a:solidFill>
            </a:endParaRPr>
          </a:p>
          <a:p>
            <a:endParaRPr kumimoji="1" lang="en-US" altLang="ja-JP" sz="1200" b="1" dirty="0">
              <a:solidFill>
                <a:schemeClr val="tx1"/>
              </a:solidFill>
            </a:endParaRPr>
          </a:p>
          <a:p>
            <a:endParaRPr kumimoji="1" lang="en-US" altLang="ja-JP" sz="1200" b="1" dirty="0" smtClean="0">
              <a:solidFill>
                <a:schemeClr val="tx1"/>
              </a:solidFill>
            </a:endParaRPr>
          </a:p>
          <a:p>
            <a:endParaRPr kumimoji="1" lang="en-US" altLang="ja-JP" sz="1200" b="1" dirty="0">
              <a:solidFill>
                <a:schemeClr val="tx1"/>
              </a:solidFill>
            </a:endParaRPr>
          </a:p>
          <a:p>
            <a:endParaRPr kumimoji="1" lang="en-US" altLang="ja-JP" sz="1200" b="1" dirty="0" smtClean="0">
              <a:solidFill>
                <a:schemeClr val="tx1"/>
              </a:solidFill>
            </a:endParaRPr>
          </a:p>
          <a:p>
            <a:endParaRPr kumimoji="1" lang="en-US" altLang="ja-JP" sz="1200" b="1" dirty="0">
              <a:solidFill>
                <a:schemeClr val="tx1"/>
              </a:solidFill>
            </a:endParaRPr>
          </a:p>
          <a:p>
            <a:endParaRPr kumimoji="1" lang="en-US" altLang="ja-JP" sz="1200" b="1" dirty="0" smtClean="0">
              <a:solidFill>
                <a:schemeClr val="tx1"/>
              </a:solidFill>
            </a:endParaRPr>
          </a:p>
          <a:p>
            <a:endParaRPr kumimoji="1" lang="ja-JP" altLang="en-US" sz="1200" b="1" dirty="0" smtClean="0">
              <a:solidFill>
                <a:schemeClr val="tx1"/>
              </a:solidFill>
            </a:endParaRPr>
          </a:p>
        </p:txBody>
      </p:sp>
      <p:sp>
        <p:nvSpPr>
          <p:cNvPr id="9" name="楕円 8"/>
          <p:cNvSpPr/>
          <p:nvPr/>
        </p:nvSpPr>
        <p:spPr>
          <a:xfrm>
            <a:off x="5858034" y="1802323"/>
            <a:ext cx="809334" cy="695406"/>
          </a:xfrm>
          <a:prstGeom prst="ellipse">
            <a:avLst/>
          </a:prstGeom>
          <a:solidFill>
            <a:schemeClr val="accent5">
              <a:lumMod val="60000"/>
              <a:lumOff val="4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200" b="1" dirty="0" smtClean="0">
                <a:solidFill>
                  <a:schemeClr val="tx1"/>
                </a:solidFill>
              </a:rPr>
              <a:t>A</a:t>
            </a:r>
            <a:r>
              <a:rPr kumimoji="1" lang="ja-JP" altLang="en-US" sz="1200" b="1" dirty="0" smtClean="0">
                <a:solidFill>
                  <a:schemeClr val="tx1"/>
                </a:solidFill>
              </a:rPr>
              <a:t>医師</a:t>
            </a:r>
          </a:p>
        </p:txBody>
      </p:sp>
      <p:sp>
        <p:nvSpPr>
          <p:cNvPr id="10" name="テキスト ボックス 9"/>
          <p:cNvSpPr txBox="1"/>
          <p:nvPr/>
        </p:nvSpPr>
        <p:spPr>
          <a:xfrm>
            <a:off x="5350059" y="2215757"/>
            <a:ext cx="543739" cy="307777"/>
          </a:xfrm>
          <a:prstGeom prst="rect">
            <a:avLst/>
          </a:prstGeom>
          <a:noFill/>
        </p:spPr>
        <p:txBody>
          <a:bodyPr wrap="none" rtlCol="0">
            <a:spAutoFit/>
          </a:bodyPr>
          <a:lstStyle/>
          <a:p>
            <a:r>
              <a:rPr kumimoji="1" lang="ja-JP" altLang="en-US" sz="1400" dirty="0" smtClean="0"/>
              <a:t>派遣</a:t>
            </a:r>
            <a:endParaRPr kumimoji="1" lang="ja-JP" altLang="en-US" sz="1400" dirty="0"/>
          </a:p>
        </p:txBody>
      </p:sp>
      <p:sp>
        <p:nvSpPr>
          <p:cNvPr id="47" name="テキスト ボックス 46"/>
          <p:cNvSpPr txBox="1"/>
          <p:nvPr/>
        </p:nvSpPr>
        <p:spPr>
          <a:xfrm>
            <a:off x="5466144" y="2597689"/>
            <a:ext cx="1465781" cy="523220"/>
          </a:xfrm>
          <a:prstGeom prst="rect">
            <a:avLst/>
          </a:prstGeom>
          <a:noFill/>
        </p:spPr>
        <p:txBody>
          <a:bodyPr wrap="square" rtlCol="0">
            <a:spAutoFit/>
          </a:bodyPr>
          <a:lstStyle/>
          <a:p>
            <a:r>
              <a:rPr kumimoji="1" lang="en-US" altLang="ja-JP" sz="1400" dirty="0" smtClean="0"/>
              <a:t>※</a:t>
            </a:r>
            <a:r>
              <a:rPr kumimoji="1" lang="ja-JP" altLang="en-US" sz="1400" dirty="0" smtClean="0"/>
              <a:t>給与は派遣元より支給</a:t>
            </a:r>
            <a:endParaRPr kumimoji="1" lang="ja-JP" altLang="en-US" sz="1400" dirty="0"/>
          </a:p>
        </p:txBody>
      </p:sp>
      <p:sp>
        <p:nvSpPr>
          <p:cNvPr id="48" name="楕円 47"/>
          <p:cNvSpPr/>
          <p:nvPr/>
        </p:nvSpPr>
        <p:spPr>
          <a:xfrm>
            <a:off x="7723023" y="2642195"/>
            <a:ext cx="809334" cy="695406"/>
          </a:xfrm>
          <a:prstGeom prst="ellipse">
            <a:avLst/>
          </a:prstGeom>
          <a:solidFill>
            <a:srgbClr val="FFC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200" b="1" dirty="0">
                <a:solidFill>
                  <a:schemeClr val="tx1"/>
                </a:solidFill>
              </a:rPr>
              <a:t>B</a:t>
            </a:r>
            <a:r>
              <a:rPr kumimoji="1" lang="ja-JP" altLang="en-US" sz="1200" b="1" dirty="0" smtClean="0">
                <a:solidFill>
                  <a:schemeClr val="tx1"/>
                </a:solidFill>
              </a:rPr>
              <a:t>医師</a:t>
            </a:r>
          </a:p>
        </p:txBody>
      </p:sp>
      <p:sp>
        <p:nvSpPr>
          <p:cNvPr id="49" name="テキスト ボックス 48"/>
          <p:cNvSpPr txBox="1"/>
          <p:nvPr/>
        </p:nvSpPr>
        <p:spPr>
          <a:xfrm>
            <a:off x="7301514" y="2575798"/>
            <a:ext cx="543739" cy="307777"/>
          </a:xfrm>
          <a:prstGeom prst="rect">
            <a:avLst/>
          </a:prstGeom>
          <a:noFill/>
        </p:spPr>
        <p:txBody>
          <a:bodyPr wrap="none" rtlCol="0">
            <a:spAutoFit/>
          </a:bodyPr>
          <a:lstStyle/>
          <a:p>
            <a:r>
              <a:rPr kumimoji="1" lang="ja-JP" altLang="en-US" sz="1400" dirty="0" smtClean="0"/>
              <a:t>派遣</a:t>
            </a:r>
            <a:endParaRPr kumimoji="1" lang="ja-JP" altLang="en-US" sz="1400" dirty="0"/>
          </a:p>
        </p:txBody>
      </p:sp>
      <p:sp>
        <p:nvSpPr>
          <p:cNvPr id="50" name="角丸四角形 49"/>
          <p:cNvSpPr/>
          <p:nvPr/>
        </p:nvSpPr>
        <p:spPr>
          <a:xfrm>
            <a:off x="3908371" y="2497729"/>
            <a:ext cx="1335326" cy="1996223"/>
          </a:xfrm>
          <a:prstGeom prst="roundRect">
            <a:avLst>
              <a:gd name="adj" fmla="val 21633"/>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r"/>
            <a:r>
              <a:rPr kumimoji="1" lang="ja-JP" altLang="en-US" sz="1200" dirty="0">
                <a:solidFill>
                  <a:schemeClr val="tx1"/>
                </a:solidFill>
              </a:rPr>
              <a:t>（</a:t>
            </a:r>
            <a:r>
              <a:rPr kumimoji="1" lang="ja-JP" altLang="en-US" sz="1200" dirty="0" smtClean="0">
                <a:solidFill>
                  <a:schemeClr val="tx1"/>
                </a:solidFill>
              </a:rPr>
              <a:t>控除分）</a:t>
            </a:r>
            <a:endParaRPr kumimoji="1" lang="en-US" altLang="ja-JP" sz="1200" dirty="0" smtClean="0">
              <a:solidFill>
                <a:schemeClr val="tx1"/>
              </a:solidFill>
            </a:endParaRPr>
          </a:p>
          <a:p>
            <a:pPr algn="r"/>
            <a:r>
              <a:rPr kumimoji="1" lang="ja-JP" altLang="en-US" sz="1200" dirty="0" smtClean="0">
                <a:solidFill>
                  <a:schemeClr val="tx1"/>
                </a:solidFill>
              </a:rPr>
              <a:t>・雇用調整</a:t>
            </a:r>
            <a:endParaRPr kumimoji="1" lang="en-US" altLang="ja-JP" sz="1200" dirty="0" smtClean="0">
              <a:solidFill>
                <a:schemeClr val="tx1"/>
              </a:solidFill>
            </a:endParaRPr>
          </a:p>
          <a:p>
            <a:pPr algn="r"/>
            <a:r>
              <a:rPr kumimoji="1" lang="ja-JP" altLang="en-US" sz="1200" dirty="0" smtClean="0">
                <a:solidFill>
                  <a:schemeClr val="tx1"/>
                </a:solidFill>
              </a:rPr>
              <a:t>助成金</a:t>
            </a:r>
            <a:endParaRPr kumimoji="1" lang="en-US" altLang="ja-JP" sz="1200" dirty="0" smtClean="0">
              <a:solidFill>
                <a:schemeClr val="tx1"/>
              </a:solidFill>
            </a:endParaRPr>
          </a:p>
          <a:p>
            <a:pPr algn="r"/>
            <a:r>
              <a:rPr kumimoji="1" lang="ja-JP" altLang="en-US" sz="1200" dirty="0" smtClean="0">
                <a:solidFill>
                  <a:schemeClr val="tx1"/>
                </a:solidFill>
              </a:rPr>
              <a:t>・寄付金</a:t>
            </a:r>
            <a:endParaRPr kumimoji="1" lang="en-US" altLang="ja-JP" sz="1200" dirty="0" smtClean="0">
              <a:solidFill>
                <a:schemeClr val="tx1"/>
              </a:solidFill>
            </a:endParaRPr>
          </a:p>
          <a:p>
            <a:pPr algn="r"/>
            <a:r>
              <a:rPr kumimoji="1" lang="ja-JP" altLang="en-US" sz="1200" dirty="0" smtClean="0">
                <a:solidFill>
                  <a:schemeClr val="tx1"/>
                </a:solidFill>
              </a:rPr>
              <a:t>・</a:t>
            </a:r>
            <a:r>
              <a:rPr kumimoji="1" lang="en-US" altLang="ja-JP" sz="1200" dirty="0" smtClean="0">
                <a:solidFill>
                  <a:schemeClr val="tx1"/>
                </a:solidFill>
              </a:rPr>
              <a:t>B</a:t>
            </a:r>
            <a:r>
              <a:rPr kumimoji="1" lang="ja-JP" altLang="en-US" sz="1200" dirty="0" smtClean="0">
                <a:solidFill>
                  <a:schemeClr val="tx1"/>
                </a:solidFill>
              </a:rPr>
              <a:t>院からの</a:t>
            </a:r>
            <a:endParaRPr kumimoji="1" lang="en-US" altLang="ja-JP" sz="1200" dirty="0" smtClean="0">
              <a:solidFill>
                <a:schemeClr val="tx1"/>
              </a:solidFill>
            </a:endParaRPr>
          </a:p>
          <a:p>
            <a:pPr algn="r"/>
            <a:r>
              <a:rPr kumimoji="1" lang="ja-JP" altLang="en-US" sz="1200" dirty="0" smtClean="0">
                <a:solidFill>
                  <a:schemeClr val="tx1"/>
                </a:solidFill>
              </a:rPr>
              <a:t>謝金等</a:t>
            </a:r>
            <a:endParaRPr kumimoji="1" lang="en-US" altLang="ja-JP" sz="1200" dirty="0">
              <a:solidFill>
                <a:schemeClr val="tx1"/>
              </a:solidFill>
            </a:endParaRPr>
          </a:p>
          <a:p>
            <a:pPr algn="r"/>
            <a:endParaRPr kumimoji="1" lang="en-US" altLang="ja-JP" sz="1200" dirty="0" smtClean="0">
              <a:solidFill>
                <a:schemeClr val="tx1"/>
              </a:solidFill>
            </a:endParaRPr>
          </a:p>
          <a:p>
            <a:pPr algn="r"/>
            <a:endParaRPr kumimoji="1" lang="en-US" altLang="ja-JP" sz="1200" dirty="0">
              <a:solidFill>
                <a:schemeClr val="tx1"/>
              </a:solidFill>
            </a:endParaRPr>
          </a:p>
          <a:p>
            <a:pPr algn="r"/>
            <a:endParaRPr kumimoji="1" lang="en-US" altLang="ja-JP" sz="1200" dirty="0" smtClean="0">
              <a:solidFill>
                <a:schemeClr val="tx1"/>
              </a:solidFill>
            </a:endParaRPr>
          </a:p>
        </p:txBody>
      </p:sp>
      <p:sp>
        <p:nvSpPr>
          <p:cNvPr id="51" name="角丸四角形 50"/>
          <p:cNvSpPr/>
          <p:nvPr/>
        </p:nvSpPr>
        <p:spPr>
          <a:xfrm>
            <a:off x="2884908" y="2499785"/>
            <a:ext cx="1376963" cy="1994167"/>
          </a:xfrm>
          <a:prstGeom prst="roundRect">
            <a:avLst>
              <a:gd name="adj" fmla="val 22161"/>
            </a:avLst>
          </a:prstGeom>
          <a:solidFill>
            <a:schemeClr val="accent6">
              <a:lumMod val="60000"/>
              <a:lumOff val="40000"/>
              <a:alpha val="49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200" b="1" u="sng" dirty="0" smtClean="0">
                <a:solidFill>
                  <a:schemeClr val="tx1"/>
                </a:solidFill>
              </a:rPr>
              <a:t>②対象経費</a:t>
            </a:r>
            <a:endParaRPr kumimoji="1" lang="en-US" altLang="ja-JP" sz="1200" b="1" u="sng" dirty="0" smtClean="0">
              <a:solidFill>
                <a:schemeClr val="tx1"/>
              </a:solidFill>
            </a:endParaRPr>
          </a:p>
          <a:p>
            <a:r>
              <a:rPr kumimoji="1" lang="ja-JP" altLang="en-US" sz="1200" dirty="0" smtClean="0">
                <a:solidFill>
                  <a:schemeClr val="tx1"/>
                </a:solidFill>
              </a:rPr>
              <a:t>委託料</a:t>
            </a:r>
            <a:endParaRPr kumimoji="1" lang="en-US" altLang="ja-JP" sz="1200" dirty="0" smtClean="0">
              <a:solidFill>
                <a:schemeClr val="tx1"/>
              </a:solidFill>
            </a:endParaRPr>
          </a:p>
          <a:p>
            <a:r>
              <a:rPr kumimoji="1" lang="ja-JP" altLang="en-US" sz="1200" dirty="0" smtClean="0">
                <a:solidFill>
                  <a:schemeClr val="tx1"/>
                </a:solidFill>
              </a:rPr>
              <a:t>賃金</a:t>
            </a:r>
            <a:endParaRPr kumimoji="1" lang="en-US" altLang="ja-JP" sz="1200" dirty="0" smtClean="0">
              <a:solidFill>
                <a:schemeClr val="tx1"/>
              </a:solidFill>
            </a:endParaRPr>
          </a:p>
          <a:p>
            <a:r>
              <a:rPr kumimoji="1" lang="ja-JP" altLang="en-US" sz="1200" dirty="0" smtClean="0">
                <a:solidFill>
                  <a:schemeClr val="tx1"/>
                </a:solidFill>
              </a:rPr>
              <a:t>旅費</a:t>
            </a:r>
            <a:endParaRPr kumimoji="1" lang="en-US" altLang="ja-JP" sz="1200" dirty="0">
              <a:solidFill>
                <a:schemeClr val="tx1"/>
              </a:solidFill>
            </a:endParaRPr>
          </a:p>
          <a:p>
            <a:r>
              <a:rPr kumimoji="1" lang="ja-JP" altLang="en-US" sz="1200" dirty="0" smtClean="0">
                <a:solidFill>
                  <a:schemeClr val="tx1"/>
                </a:solidFill>
              </a:rPr>
              <a:t>役務費</a:t>
            </a:r>
            <a:endParaRPr kumimoji="1" lang="en-US" altLang="ja-JP" sz="1200" dirty="0" smtClean="0">
              <a:solidFill>
                <a:schemeClr val="tx1"/>
              </a:solidFill>
            </a:endParaRPr>
          </a:p>
          <a:p>
            <a:r>
              <a:rPr kumimoji="1" lang="ja-JP" altLang="en-US" sz="1200" dirty="0" smtClean="0">
                <a:solidFill>
                  <a:schemeClr val="tx1"/>
                </a:solidFill>
              </a:rPr>
              <a:t>報酬</a:t>
            </a:r>
            <a:endParaRPr kumimoji="1" lang="en-US" altLang="ja-JP" sz="1200" dirty="0" smtClean="0">
              <a:solidFill>
                <a:schemeClr val="tx1"/>
              </a:solidFill>
            </a:endParaRPr>
          </a:p>
          <a:p>
            <a:r>
              <a:rPr kumimoji="1" lang="ja-JP" altLang="en-US" sz="1200" dirty="0" smtClean="0">
                <a:solidFill>
                  <a:schemeClr val="tx1"/>
                </a:solidFill>
              </a:rPr>
              <a:t>謝金</a:t>
            </a:r>
            <a:endParaRPr kumimoji="1" lang="en-US" altLang="ja-JP" sz="1200" dirty="0" smtClean="0">
              <a:solidFill>
                <a:schemeClr val="tx1"/>
              </a:solidFill>
            </a:endParaRPr>
          </a:p>
          <a:p>
            <a:endParaRPr kumimoji="1" lang="en-US" altLang="ja-JP" sz="1200" dirty="0">
              <a:solidFill>
                <a:schemeClr val="tx1"/>
              </a:solidFill>
            </a:endParaRPr>
          </a:p>
          <a:p>
            <a:endParaRPr kumimoji="1" lang="en-US" altLang="ja-JP" sz="1200" dirty="0" smtClean="0">
              <a:solidFill>
                <a:schemeClr val="tx1"/>
              </a:solidFill>
            </a:endParaRPr>
          </a:p>
        </p:txBody>
      </p:sp>
      <p:sp>
        <p:nvSpPr>
          <p:cNvPr id="52" name="角丸四角形 51"/>
          <p:cNvSpPr/>
          <p:nvPr/>
        </p:nvSpPr>
        <p:spPr>
          <a:xfrm>
            <a:off x="249260" y="3735038"/>
            <a:ext cx="2209699" cy="772397"/>
          </a:xfrm>
          <a:prstGeom prst="roundRect">
            <a:avLst>
              <a:gd name="adj" fmla="val 8131"/>
            </a:avLst>
          </a:prstGeom>
          <a:solidFill>
            <a:schemeClr val="bg1"/>
          </a:solidFill>
          <a:ln w="3175"/>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200" b="1" u="sng" dirty="0" smtClean="0">
                <a:solidFill>
                  <a:schemeClr val="tx1"/>
                </a:solidFill>
              </a:rPr>
              <a:t>③要綱に定める補助基準額</a:t>
            </a:r>
            <a:endParaRPr kumimoji="1" lang="en-US" altLang="ja-JP" sz="1200" b="1" u="sng" dirty="0" smtClean="0">
              <a:solidFill>
                <a:schemeClr val="tx1"/>
              </a:solidFill>
            </a:endParaRPr>
          </a:p>
          <a:p>
            <a:r>
              <a:rPr kumimoji="1" lang="ja-JP" altLang="en-US" sz="1200" dirty="0" smtClean="0">
                <a:solidFill>
                  <a:schemeClr val="tx1"/>
                </a:solidFill>
              </a:rPr>
              <a:t>・医師（</a:t>
            </a:r>
            <a:r>
              <a:rPr kumimoji="1" lang="en-US" altLang="ja-JP" sz="1200" dirty="0" smtClean="0">
                <a:solidFill>
                  <a:schemeClr val="tx1"/>
                </a:solidFill>
              </a:rPr>
              <a:t>2,265</a:t>
            </a:r>
            <a:r>
              <a:rPr kumimoji="1" lang="ja-JP" altLang="en-US" sz="1200" dirty="0" smtClean="0">
                <a:solidFill>
                  <a:schemeClr val="tx1"/>
                </a:solidFill>
              </a:rPr>
              <a:t>円</a:t>
            </a:r>
            <a:r>
              <a:rPr kumimoji="1" lang="en-US" altLang="ja-JP" sz="1200" dirty="0" smtClean="0">
                <a:solidFill>
                  <a:schemeClr val="tx1"/>
                </a:solidFill>
              </a:rPr>
              <a:t>×1</a:t>
            </a:r>
            <a:r>
              <a:rPr kumimoji="1" lang="ja-JP" altLang="en-US" sz="1200" dirty="0" smtClean="0">
                <a:solidFill>
                  <a:schemeClr val="tx1"/>
                </a:solidFill>
              </a:rPr>
              <a:t>人</a:t>
            </a:r>
            <a:r>
              <a:rPr kumimoji="1" lang="en-US" altLang="ja-JP" sz="1200" dirty="0" smtClean="0">
                <a:solidFill>
                  <a:schemeClr val="tx1"/>
                </a:solidFill>
              </a:rPr>
              <a:t>/h</a:t>
            </a:r>
            <a:r>
              <a:rPr kumimoji="1" lang="ja-JP" altLang="en-US" sz="1200" dirty="0" smtClean="0">
                <a:solidFill>
                  <a:schemeClr val="tx1"/>
                </a:solidFill>
              </a:rPr>
              <a:t>）</a:t>
            </a:r>
            <a:endParaRPr kumimoji="1" lang="en-US" altLang="ja-JP" sz="1200" dirty="0" smtClean="0">
              <a:solidFill>
                <a:schemeClr val="tx1"/>
              </a:solidFill>
            </a:endParaRPr>
          </a:p>
          <a:p>
            <a:r>
              <a:rPr kumimoji="1" lang="ja-JP" altLang="en-US" sz="1200" dirty="0" smtClean="0">
                <a:solidFill>
                  <a:schemeClr val="tx1"/>
                </a:solidFill>
              </a:rPr>
              <a:t>・医師以外（</a:t>
            </a:r>
            <a:r>
              <a:rPr kumimoji="1" lang="en-US" altLang="ja-JP" sz="1200" dirty="0" smtClean="0">
                <a:solidFill>
                  <a:schemeClr val="tx1"/>
                </a:solidFill>
              </a:rPr>
              <a:t>562</a:t>
            </a:r>
            <a:r>
              <a:rPr kumimoji="1" lang="ja-JP" altLang="en-US" sz="1200" dirty="0" smtClean="0">
                <a:solidFill>
                  <a:schemeClr val="tx1"/>
                </a:solidFill>
              </a:rPr>
              <a:t>円</a:t>
            </a:r>
            <a:r>
              <a:rPr kumimoji="1" lang="en-US" altLang="ja-JP" sz="1200" dirty="0">
                <a:solidFill>
                  <a:schemeClr val="tx1"/>
                </a:solidFill>
              </a:rPr>
              <a:t>×1</a:t>
            </a:r>
            <a:r>
              <a:rPr kumimoji="1" lang="ja-JP" altLang="en-US" sz="1200" dirty="0">
                <a:solidFill>
                  <a:schemeClr val="tx1"/>
                </a:solidFill>
              </a:rPr>
              <a:t>人</a:t>
            </a:r>
            <a:r>
              <a:rPr kumimoji="1" lang="en-US" altLang="ja-JP" sz="1200" dirty="0">
                <a:solidFill>
                  <a:schemeClr val="tx1"/>
                </a:solidFill>
              </a:rPr>
              <a:t>/h</a:t>
            </a:r>
            <a:r>
              <a:rPr kumimoji="1" lang="ja-JP" altLang="en-US" sz="1200" dirty="0">
                <a:solidFill>
                  <a:schemeClr val="tx1"/>
                </a:solidFill>
              </a:rPr>
              <a:t>）</a:t>
            </a:r>
            <a:endParaRPr kumimoji="1" lang="ja-JP" altLang="en-US" sz="1200" dirty="0" smtClean="0">
              <a:solidFill>
                <a:schemeClr val="tx1"/>
              </a:solidFill>
            </a:endParaRPr>
          </a:p>
        </p:txBody>
      </p:sp>
      <p:sp>
        <p:nvSpPr>
          <p:cNvPr id="53" name="テキスト ボックス 52"/>
          <p:cNvSpPr txBox="1"/>
          <p:nvPr/>
        </p:nvSpPr>
        <p:spPr>
          <a:xfrm>
            <a:off x="2965483" y="1682317"/>
            <a:ext cx="2124913" cy="307777"/>
          </a:xfrm>
          <a:prstGeom prst="rect">
            <a:avLst/>
          </a:prstGeom>
          <a:noFill/>
        </p:spPr>
        <p:txBody>
          <a:bodyPr wrap="square" rtlCol="0">
            <a:spAutoFit/>
          </a:bodyPr>
          <a:lstStyle/>
          <a:p>
            <a:r>
              <a:rPr kumimoji="1" lang="ja-JP" altLang="en-US" sz="1400" dirty="0" smtClean="0"/>
              <a:t>■事業に係る総事業費</a:t>
            </a:r>
            <a:endParaRPr kumimoji="1" lang="ja-JP" altLang="en-US" sz="1400" dirty="0"/>
          </a:p>
        </p:txBody>
      </p:sp>
      <p:cxnSp>
        <p:nvCxnSpPr>
          <p:cNvPr id="14" name="直線コネクタ 13"/>
          <p:cNvCxnSpPr/>
          <p:nvPr/>
        </p:nvCxnSpPr>
        <p:spPr>
          <a:xfrm>
            <a:off x="1760334" y="2226993"/>
            <a:ext cx="11788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a:off x="1706075" y="2325859"/>
            <a:ext cx="1287322" cy="379396"/>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flipH="1" flipV="1">
            <a:off x="1624742" y="2566281"/>
            <a:ext cx="725" cy="1168757"/>
          </a:xfrm>
          <a:prstGeom prst="line">
            <a:avLst/>
          </a:prstGeom>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342237" y="1281253"/>
            <a:ext cx="1832147" cy="1384995"/>
          </a:xfrm>
          <a:prstGeom prst="rect">
            <a:avLst/>
          </a:prstGeom>
          <a:solidFill>
            <a:schemeClr val="bg1"/>
          </a:solidFill>
          <a:ln>
            <a:solidFill>
              <a:schemeClr val="accent4">
                <a:lumMod val="50000"/>
              </a:schemeClr>
            </a:solidFill>
          </a:ln>
        </p:spPr>
        <p:txBody>
          <a:bodyPr wrap="square" rtlCol="0">
            <a:spAutoFit/>
          </a:bodyPr>
          <a:lstStyle/>
          <a:p>
            <a:r>
              <a:rPr kumimoji="1" lang="en-US" altLang="ja-JP" sz="1400" b="1" dirty="0" smtClean="0"/>
              <a:t>【</a:t>
            </a:r>
            <a:r>
              <a:rPr kumimoji="1" lang="ja-JP" altLang="en-US" sz="1400" b="1" dirty="0" smtClean="0"/>
              <a:t>本事業補助金</a:t>
            </a:r>
            <a:r>
              <a:rPr kumimoji="1" lang="en-US" altLang="ja-JP" sz="1400" b="1" dirty="0" smtClean="0"/>
              <a:t>】※</a:t>
            </a:r>
          </a:p>
          <a:p>
            <a:endParaRPr kumimoji="1" lang="en-US" altLang="ja-JP" sz="1400" b="1" dirty="0"/>
          </a:p>
          <a:p>
            <a:r>
              <a:rPr kumimoji="1" lang="ja-JP" altLang="en-US" sz="1400" b="1" dirty="0" smtClean="0"/>
              <a:t>①②③を比較して低い金額を採択</a:t>
            </a:r>
            <a:endParaRPr kumimoji="1" lang="en-US" altLang="ja-JP" sz="1400" b="1" dirty="0" smtClean="0"/>
          </a:p>
          <a:p>
            <a:endParaRPr kumimoji="1" lang="en-US" altLang="ja-JP" sz="1400" b="1" dirty="0"/>
          </a:p>
          <a:p>
            <a:r>
              <a:rPr kumimoji="1" lang="ja-JP" altLang="en-US" sz="1400" b="1" dirty="0" smtClean="0"/>
              <a:t>補助率</a:t>
            </a:r>
            <a:r>
              <a:rPr kumimoji="1" lang="en-US" altLang="ja-JP" sz="1400" b="1" dirty="0" smtClean="0"/>
              <a:t>10</a:t>
            </a:r>
            <a:r>
              <a:rPr kumimoji="1" lang="ja-JP" altLang="en-US" sz="1400" b="1" dirty="0" smtClean="0"/>
              <a:t>／</a:t>
            </a:r>
            <a:r>
              <a:rPr kumimoji="1" lang="en-US" altLang="ja-JP" sz="1400" b="1" dirty="0" smtClean="0"/>
              <a:t>10</a:t>
            </a:r>
            <a:endParaRPr kumimoji="1" lang="ja-JP" altLang="en-US" sz="1400" b="1" dirty="0"/>
          </a:p>
        </p:txBody>
      </p:sp>
      <p:sp>
        <p:nvSpPr>
          <p:cNvPr id="56" name="テキスト ボックス 55"/>
          <p:cNvSpPr txBox="1"/>
          <p:nvPr/>
        </p:nvSpPr>
        <p:spPr>
          <a:xfrm>
            <a:off x="515155" y="4910855"/>
            <a:ext cx="8197087" cy="1600438"/>
          </a:xfrm>
          <a:prstGeom prst="rect">
            <a:avLst/>
          </a:prstGeom>
          <a:solidFill>
            <a:schemeClr val="accent4">
              <a:lumMod val="40000"/>
              <a:lumOff val="60000"/>
            </a:schemeClr>
          </a:solidFill>
          <a:ln w="28575">
            <a:solidFill>
              <a:schemeClr val="accent2">
                <a:lumMod val="75000"/>
              </a:schemeClr>
            </a:solidFill>
          </a:ln>
        </p:spPr>
        <p:txBody>
          <a:bodyPr wrap="square" rtlCol="0">
            <a:spAutoFit/>
          </a:bodyPr>
          <a:lstStyle/>
          <a:p>
            <a:r>
              <a:rPr kumimoji="1" lang="en-US" altLang="ja-JP" sz="1400" dirty="0" smtClean="0"/>
              <a:t>※</a:t>
            </a:r>
            <a:r>
              <a:rPr kumimoji="1" lang="ja-JP" altLang="en-US" sz="1400" dirty="0" smtClean="0"/>
              <a:t>当該補助金は、</a:t>
            </a:r>
            <a:r>
              <a:rPr kumimoji="1" lang="en-US" altLang="ja-JP" sz="1400" dirty="0" smtClean="0"/>
              <a:t>A</a:t>
            </a:r>
            <a:r>
              <a:rPr kumimoji="1" lang="ja-JP" altLang="en-US" sz="1400" dirty="0" smtClean="0"/>
              <a:t>医師の人件費を補助するものではなく、</a:t>
            </a:r>
            <a:r>
              <a:rPr kumimoji="1" lang="en-US" altLang="ja-JP" sz="1400" dirty="0" smtClean="0"/>
              <a:t>A</a:t>
            </a:r>
            <a:r>
              <a:rPr kumimoji="1" lang="ja-JP" altLang="en-US" sz="1400" dirty="0" smtClean="0"/>
              <a:t>医師を医療機関</a:t>
            </a:r>
            <a:r>
              <a:rPr kumimoji="1" lang="en-US" altLang="ja-JP" sz="1400" dirty="0" smtClean="0"/>
              <a:t>B</a:t>
            </a:r>
            <a:r>
              <a:rPr kumimoji="1" lang="ja-JP" altLang="en-US" sz="1400" dirty="0" smtClean="0"/>
              <a:t>に派遣することに</a:t>
            </a:r>
            <a:endParaRPr kumimoji="1" lang="en-US" altLang="ja-JP" sz="1400" dirty="0" smtClean="0"/>
          </a:p>
          <a:p>
            <a:r>
              <a:rPr kumimoji="1" lang="ja-JP" altLang="en-US" sz="1400" dirty="0" smtClean="0"/>
              <a:t>　より、医療機関</a:t>
            </a:r>
            <a:r>
              <a:rPr kumimoji="1" lang="en-US" altLang="ja-JP" sz="1400" dirty="0" smtClean="0"/>
              <a:t>A</a:t>
            </a:r>
            <a:r>
              <a:rPr kumimoji="1" lang="ja-JP" altLang="en-US" sz="1400" dirty="0" smtClean="0"/>
              <a:t>で発生する経費や</a:t>
            </a:r>
            <a:r>
              <a:rPr kumimoji="1" lang="en-US" altLang="ja-JP" sz="1400" dirty="0" smtClean="0"/>
              <a:t>A</a:t>
            </a:r>
            <a:r>
              <a:rPr kumimoji="1" lang="ja-JP" altLang="en-US" sz="1400" dirty="0" smtClean="0"/>
              <a:t>医師不在により医療機関</a:t>
            </a:r>
            <a:r>
              <a:rPr kumimoji="1" lang="en-US" altLang="ja-JP" sz="1400" dirty="0" smtClean="0"/>
              <a:t>A</a:t>
            </a:r>
            <a:r>
              <a:rPr kumimoji="1" lang="ja-JP" altLang="en-US" sz="1400" dirty="0" smtClean="0"/>
              <a:t>院内で生じる経費を補助するもの</a:t>
            </a:r>
            <a:endParaRPr kumimoji="1" lang="en-US" altLang="ja-JP" sz="1400" dirty="0" smtClean="0"/>
          </a:p>
          <a:p>
            <a:endParaRPr kumimoji="1" lang="en-US" altLang="ja-JP" sz="1400" dirty="0" smtClean="0"/>
          </a:p>
          <a:p>
            <a:r>
              <a:rPr kumimoji="1" lang="ja-JP" altLang="en-US" sz="1400" dirty="0" smtClean="0"/>
              <a:t>（対象経費の例）</a:t>
            </a:r>
            <a:endParaRPr kumimoji="1" lang="en-US" altLang="ja-JP" sz="1400" dirty="0" smtClean="0"/>
          </a:p>
          <a:p>
            <a:r>
              <a:rPr kumimoji="1" lang="ja-JP" altLang="en-US" sz="1400" dirty="0"/>
              <a:t>　</a:t>
            </a:r>
            <a:r>
              <a:rPr kumimoji="1" lang="ja-JP" altLang="en-US" sz="1400" dirty="0" smtClean="0"/>
              <a:t>　　・</a:t>
            </a:r>
            <a:r>
              <a:rPr kumimoji="1" lang="en-US" altLang="ja-JP" sz="1400" dirty="0" smtClean="0"/>
              <a:t>A</a:t>
            </a:r>
            <a:r>
              <a:rPr kumimoji="1" lang="ja-JP" altLang="en-US" sz="1400" dirty="0" smtClean="0"/>
              <a:t>医師が医療機関</a:t>
            </a:r>
            <a:r>
              <a:rPr kumimoji="1" lang="en-US" altLang="ja-JP" sz="1400" dirty="0" smtClean="0"/>
              <a:t>B</a:t>
            </a:r>
            <a:r>
              <a:rPr kumimoji="1" lang="ja-JP" altLang="en-US" sz="1400" dirty="0" smtClean="0"/>
              <a:t>へ派遣されることにより発生する</a:t>
            </a:r>
            <a:r>
              <a:rPr kumimoji="1" lang="en-US" altLang="ja-JP" sz="1400" dirty="0" smtClean="0"/>
              <a:t>A</a:t>
            </a:r>
            <a:r>
              <a:rPr kumimoji="1" lang="ja-JP" altLang="en-US" sz="1400" dirty="0" smtClean="0"/>
              <a:t>医師への交通費</a:t>
            </a:r>
            <a:endParaRPr kumimoji="1" lang="en-US" altLang="ja-JP" sz="1400" dirty="0" smtClean="0"/>
          </a:p>
          <a:p>
            <a:r>
              <a:rPr kumimoji="1" lang="ja-JP" altLang="en-US" sz="1400" dirty="0"/>
              <a:t>　</a:t>
            </a:r>
            <a:r>
              <a:rPr kumimoji="1" lang="ja-JP" altLang="en-US" sz="1400" dirty="0" smtClean="0"/>
              <a:t>　　・</a:t>
            </a:r>
            <a:r>
              <a:rPr kumimoji="1" lang="en-US" altLang="ja-JP" sz="1400" dirty="0" smtClean="0"/>
              <a:t>A</a:t>
            </a:r>
            <a:r>
              <a:rPr kumimoji="1" lang="ja-JP" altLang="en-US" sz="1400" dirty="0" smtClean="0"/>
              <a:t>医師不在によるマンパワー不足などを解消するための、事務等の外部委託、</a:t>
            </a:r>
            <a:endParaRPr kumimoji="1" lang="en-US" altLang="ja-JP" sz="1400" dirty="0" smtClean="0"/>
          </a:p>
          <a:p>
            <a:r>
              <a:rPr kumimoji="1" lang="ja-JP" altLang="en-US" sz="1400" dirty="0"/>
              <a:t>　</a:t>
            </a:r>
            <a:r>
              <a:rPr kumimoji="1" lang="ja-JP" altLang="en-US" sz="1400" dirty="0" smtClean="0"/>
              <a:t>　　　非常勤職員雇用の賃金、他病院（</a:t>
            </a:r>
            <a:r>
              <a:rPr kumimoji="1" lang="en-US" altLang="ja-JP" sz="1400" dirty="0"/>
              <a:t>X</a:t>
            </a:r>
            <a:r>
              <a:rPr kumimoji="1" lang="ja-JP" altLang="en-US" sz="1400" dirty="0" smtClean="0"/>
              <a:t>院）からの診療支援に対する謝金や報酬。</a:t>
            </a:r>
            <a:endParaRPr kumimoji="1" lang="en-US" altLang="ja-JP" sz="1400" dirty="0" smtClean="0"/>
          </a:p>
        </p:txBody>
      </p:sp>
    </p:spTree>
    <p:extLst>
      <p:ext uri="{BB962C8B-B14F-4D97-AF65-F5344CB8AC3E}">
        <p14:creationId xmlns:p14="http://schemas.microsoft.com/office/powerpoint/2010/main" val="721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73447" y="566675"/>
            <a:ext cx="8690248" cy="5460642"/>
          </a:xfrm>
          <a:prstGeom prst="rect">
            <a:avLst/>
          </a:prstGeom>
          <a:no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2000" tIns="34290" rIns="72000" bIns="34290" numCol="1" spcCol="0" rtlCol="0" fromWordArt="0" anchor="t" anchorCtr="0" forceAA="0" compatLnSpc="1">
            <a:prstTxWarp prst="textNoShape">
              <a:avLst/>
            </a:prstTxWarp>
            <a:noAutofit/>
          </a:bodyPr>
          <a:lstStyle/>
          <a:p>
            <a:endParaRPr lang="en-US" altLang="ja-JP" sz="1200" b="1" dirty="0" smtClean="0">
              <a:solidFill>
                <a:schemeClr val="tx1"/>
              </a:solidFill>
              <a:latin typeface="+mn-ea"/>
            </a:endParaRPr>
          </a:p>
          <a:p>
            <a:r>
              <a:rPr lang="ja-JP" altLang="en-US" sz="1300" b="1" dirty="0" smtClean="0">
                <a:solidFill>
                  <a:schemeClr val="tx1"/>
                </a:solidFill>
                <a:latin typeface="+mn-ea"/>
              </a:rPr>
              <a:t>■ 新型コロナウイルス感染症の影響に対応した医療機関の地域医療支援体制構築事業　</a:t>
            </a:r>
            <a:r>
              <a:rPr lang="en-US" altLang="ja-JP" sz="1300" b="1" dirty="0" smtClean="0">
                <a:solidFill>
                  <a:schemeClr val="tx1"/>
                </a:solidFill>
                <a:latin typeface="+mn-ea"/>
              </a:rPr>
              <a:t>【</a:t>
            </a:r>
            <a:r>
              <a:rPr lang="ja-JP" altLang="en-US" sz="1300" b="1" dirty="0" smtClean="0">
                <a:solidFill>
                  <a:schemeClr val="tx1"/>
                </a:solidFill>
                <a:latin typeface="+mn-ea"/>
              </a:rPr>
              <a:t>包括</a:t>
            </a:r>
            <a:r>
              <a:rPr lang="ja-JP" altLang="en-US" sz="1300" b="1" dirty="0">
                <a:solidFill>
                  <a:schemeClr val="tx1"/>
                </a:solidFill>
                <a:latin typeface="+mn-ea"/>
              </a:rPr>
              <a:t>交付</a:t>
            </a:r>
            <a:r>
              <a:rPr lang="ja-JP" altLang="en-US" sz="1300" b="1" dirty="0" smtClean="0">
                <a:solidFill>
                  <a:schemeClr val="tx1"/>
                </a:solidFill>
                <a:latin typeface="+mn-ea"/>
              </a:rPr>
              <a:t>金（１２）</a:t>
            </a:r>
            <a:r>
              <a:rPr lang="en-US" altLang="ja-JP" sz="1300" b="1" dirty="0" smtClean="0">
                <a:solidFill>
                  <a:schemeClr val="tx1"/>
                </a:solidFill>
                <a:latin typeface="+mn-ea"/>
              </a:rPr>
              <a:t>】</a:t>
            </a:r>
          </a:p>
          <a:p>
            <a:endParaRPr lang="en-US" altLang="ja-JP" sz="1200" dirty="0" smtClean="0">
              <a:solidFill>
                <a:schemeClr val="tx1"/>
              </a:solidFill>
              <a:latin typeface="+mn-ea"/>
            </a:endParaRPr>
          </a:p>
          <a:p>
            <a:pPr lvl="0" defTabSz="914400">
              <a:defRPr/>
            </a:pPr>
            <a:r>
              <a:rPr lang="en-US" altLang="ja-JP" sz="1200" b="1" dirty="0" smtClean="0">
                <a:solidFill>
                  <a:schemeClr val="tx1"/>
                </a:solidFill>
                <a:latin typeface="+mn-ea"/>
              </a:rPr>
              <a:t>【</a:t>
            </a:r>
            <a:r>
              <a:rPr lang="ja-JP" altLang="en-US" sz="1200" b="1" dirty="0" smtClean="0">
                <a:solidFill>
                  <a:schemeClr val="tx1"/>
                </a:solidFill>
                <a:latin typeface="+mn-ea"/>
              </a:rPr>
              <a:t>補助事業者</a:t>
            </a:r>
            <a:r>
              <a:rPr lang="en-US" altLang="ja-JP" sz="1200" b="1" dirty="0" smtClean="0">
                <a:solidFill>
                  <a:schemeClr val="tx1"/>
                </a:solidFill>
                <a:latin typeface="+mn-ea"/>
                <a:sym typeface="Wingdings" panose="05000000000000000000" pitchFamily="2" charset="2"/>
              </a:rPr>
              <a:t>】</a:t>
            </a:r>
          </a:p>
          <a:p>
            <a:pPr lvl="0" defTabSz="914400">
              <a:defRPr/>
            </a:pPr>
            <a:r>
              <a:rPr kumimoji="1" lang="ja-JP" altLang="en-US" sz="1200" dirty="0" smtClean="0">
                <a:solidFill>
                  <a:schemeClr val="tx1"/>
                </a:solidFill>
                <a:latin typeface="+mn-ea"/>
              </a:rPr>
              <a:t>　　　新型</a:t>
            </a:r>
            <a:r>
              <a:rPr kumimoji="1" lang="ja-JP" altLang="ja-JP" sz="1200" dirty="0" smtClean="0">
                <a:solidFill>
                  <a:schemeClr val="tx1"/>
                </a:solidFill>
                <a:latin typeface="+mn-ea"/>
              </a:rPr>
              <a:t>コロナ</a:t>
            </a:r>
            <a:r>
              <a:rPr kumimoji="1" lang="ja-JP" altLang="en-US" sz="1200" dirty="0" smtClean="0">
                <a:solidFill>
                  <a:schemeClr val="tx1"/>
                </a:solidFill>
                <a:latin typeface="+mn-ea"/>
              </a:rPr>
              <a:t>ウイルス感染症患者</a:t>
            </a:r>
            <a:r>
              <a:rPr kumimoji="1" lang="ja-JP" altLang="ja-JP" sz="1200" dirty="0" smtClean="0">
                <a:solidFill>
                  <a:schemeClr val="tx1"/>
                </a:solidFill>
                <a:latin typeface="+mn-ea"/>
              </a:rPr>
              <a:t>対応</a:t>
            </a:r>
            <a:r>
              <a:rPr kumimoji="1" lang="ja-JP" altLang="en-US" sz="1200" dirty="0">
                <a:solidFill>
                  <a:schemeClr val="tx1"/>
                </a:solidFill>
                <a:latin typeface="+mn-ea"/>
              </a:rPr>
              <a:t>で</a:t>
            </a:r>
            <a:r>
              <a:rPr kumimoji="1" lang="ja-JP" altLang="ja-JP" sz="1200" dirty="0">
                <a:solidFill>
                  <a:schemeClr val="tx1"/>
                </a:solidFill>
                <a:latin typeface="+mn-ea"/>
              </a:rPr>
              <a:t>厳しい診療状況となっている</a:t>
            </a:r>
            <a:r>
              <a:rPr kumimoji="1" lang="ja-JP" altLang="ja-JP" sz="1200" dirty="0" smtClean="0">
                <a:solidFill>
                  <a:schemeClr val="tx1"/>
                </a:solidFill>
                <a:latin typeface="+mn-ea"/>
              </a:rPr>
              <a:t>救急</a:t>
            </a:r>
            <a:r>
              <a:rPr kumimoji="1" lang="ja-JP" altLang="en-US" sz="1200" dirty="0" smtClean="0">
                <a:solidFill>
                  <a:schemeClr val="tx1"/>
                </a:solidFill>
                <a:latin typeface="+mn-ea"/>
              </a:rPr>
              <a:t>告示</a:t>
            </a:r>
            <a:r>
              <a:rPr kumimoji="1" lang="ja-JP" altLang="ja-JP" sz="1200" dirty="0" smtClean="0">
                <a:solidFill>
                  <a:schemeClr val="tx1"/>
                </a:solidFill>
                <a:latin typeface="+mn-ea"/>
              </a:rPr>
              <a:t>病院</a:t>
            </a:r>
            <a:r>
              <a:rPr kumimoji="1" lang="ja-JP" altLang="ja-JP" sz="1200" dirty="0">
                <a:solidFill>
                  <a:schemeClr val="tx1"/>
                </a:solidFill>
                <a:latin typeface="+mn-ea"/>
              </a:rPr>
              <a:t>等に医師等</a:t>
            </a:r>
            <a:r>
              <a:rPr kumimoji="1" lang="ja-JP" altLang="en-US" sz="1200" dirty="0">
                <a:solidFill>
                  <a:schemeClr val="tx1"/>
                </a:solidFill>
                <a:latin typeface="+mn-ea"/>
              </a:rPr>
              <a:t>を</a:t>
            </a:r>
            <a:r>
              <a:rPr kumimoji="1" lang="ja-JP" altLang="ja-JP" sz="1200" dirty="0">
                <a:solidFill>
                  <a:schemeClr val="tx1"/>
                </a:solidFill>
                <a:latin typeface="+mn-ea"/>
              </a:rPr>
              <a:t>派遣</a:t>
            </a:r>
            <a:r>
              <a:rPr kumimoji="1" lang="ja-JP" altLang="en-US" sz="1200" dirty="0">
                <a:solidFill>
                  <a:schemeClr val="tx1"/>
                </a:solidFill>
                <a:latin typeface="+mn-ea"/>
              </a:rPr>
              <a:t>する</a:t>
            </a:r>
            <a:r>
              <a:rPr kumimoji="1" lang="ja-JP" altLang="ja-JP" sz="1200" dirty="0">
                <a:solidFill>
                  <a:schemeClr val="tx1"/>
                </a:solidFill>
                <a:latin typeface="+mn-ea"/>
              </a:rPr>
              <a:t>医療機関</a:t>
            </a:r>
            <a:r>
              <a:rPr kumimoji="1" lang="en-US" altLang="ja-JP" sz="1200" dirty="0">
                <a:solidFill>
                  <a:schemeClr val="tx1"/>
                </a:solidFill>
                <a:latin typeface="+mn-ea"/>
              </a:rPr>
              <a:t> </a:t>
            </a:r>
            <a:endParaRPr kumimoji="1" lang="ja-JP" altLang="ja-JP" sz="1200" dirty="0">
              <a:solidFill>
                <a:schemeClr val="tx1"/>
              </a:solidFill>
              <a:latin typeface="+mn-ea"/>
            </a:endParaRPr>
          </a:p>
          <a:p>
            <a:r>
              <a:rPr lang="ja-JP" altLang="en-US" sz="1200" dirty="0" smtClean="0">
                <a:solidFill>
                  <a:schemeClr val="tx1"/>
                </a:solidFill>
                <a:latin typeface="+mn-ea"/>
                <a:sym typeface="Wingdings" panose="05000000000000000000" pitchFamily="2" charset="2"/>
              </a:rPr>
              <a:t>　</a:t>
            </a:r>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＜想定派遣先＞</a:t>
            </a:r>
            <a:endParaRPr lang="en-US" altLang="ja-JP" sz="1200" dirty="0">
              <a:solidFill>
                <a:schemeClr val="tx1"/>
              </a:solidFill>
              <a:latin typeface="+mn-ea"/>
              <a:sym typeface="Wingdings" panose="05000000000000000000" pitchFamily="2" charset="2"/>
            </a:endParaRPr>
          </a:p>
          <a:p>
            <a:r>
              <a:rPr lang="ja-JP" altLang="en-US" sz="1200" dirty="0" smtClean="0">
                <a:solidFill>
                  <a:schemeClr val="tx1"/>
                </a:solidFill>
                <a:latin typeface="+mn-ea"/>
                <a:sym typeface="Wingdings" panose="05000000000000000000" pitchFamily="2" charset="2"/>
              </a:rPr>
              <a:t>　　</a:t>
            </a:r>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道内に所在する救命救急センター</a:t>
            </a:r>
            <a:r>
              <a:rPr lang="en-US" altLang="ja-JP" sz="1200" dirty="0" smtClean="0">
                <a:solidFill>
                  <a:schemeClr val="tx1"/>
                </a:solidFill>
                <a:latin typeface="+mn-ea"/>
                <a:sym typeface="Wingdings" panose="05000000000000000000" pitchFamily="2" charset="2"/>
              </a:rPr>
              <a:t> / </a:t>
            </a:r>
            <a:r>
              <a:rPr lang="ja-JP" altLang="en-US" sz="1200" dirty="0" smtClean="0">
                <a:solidFill>
                  <a:schemeClr val="tx1"/>
                </a:solidFill>
                <a:latin typeface="+mn-ea"/>
                <a:sym typeface="Wingdings" panose="05000000000000000000" pitchFamily="2" charset="2"/>
              </a:rPr>
              <a:t>二次救急医療機関 </a:t>
            </a:r>
            <a:r>
              <a:rPr lang="en-US" altLang="ja-JP"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へき地診療拠点病院</a:t>
            </a:r>
            <a:r>
              <a:rPr lang="en-US" altLang="ja-JP" sz="1200" dirty="0" smtClean="0">
                <a:solidFill>
                  <a:schemeClr val="tx1"/>
                </a:solidFill>
                <a:latin typeface="+mn-ea"/>
                <a:sym typeface="Wingdings" panose="05000000000000000000" pitchFamily="2" charset="2"/>
              </a:rPr>
              <a:t> </a:t>
            </a:r>
            <a:r>
              <a:rPr lang="en-US" altLang="ja-JP"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総合周産期</a:t>
            </a:r>
            <a:r>
              <a:rPr lang="ja-JP" altLang="en-US" sz="1200" dirty="0">
                <a:solidFill>
                  <a:schemeClr val="tx1"/>
                </a:solidFill>
                <a:latin typeface="+mn-ea"/>
                <a:sym typeface="Wingdings" panose="05000000000000000000" pitchFamily="2" charset="2"/>
              </a:rPr>
              <a:t>母子</a:t>
            </a:r>
            <a:r>
              <a:rPr lang="ja-JP" altLang="en-US" sz="1200" dirty="0" smtClean="0">
                <a:solidFill>
                  <a:schemeClr val="tx1"/>
                </a:solidFill>
                <a:latin typeface="+mn-ea"/>
                <a:sym typeface="Wingdings" panose="05000000000000000000" pitchFamily="2" charset="2"/>
              </a:rPr>
              <a:t>医療センター</a:t>
            </a:r>
            <a:endParaRPr lang="en-US" altLang="ja-JP" sz="1200" dirty="0" smtClean="0">
              <a:solidFill>
                <a:schemeClr val="tx1"/>
              </a:solidFill>
              <a:latin typeface="+mn-ea"/>
              <a:sym typeface="Wingdings" panose="05000000000000000000" pitchFamily="2" charset="2"/>
            </a:endParaRPr>
          </a:p>
          <a:p>
            <a:r>
              <a:rPr lang="ja-JP" altLang="en-US" sz="1200" dirty="0" smtClean="0">
                <a:solidFill>
                  <a:schemeClr val="tx1"/>
                </a:solidFill>
                <a:latin typeface="+mn-ea"/>
                <a:sym typeface="Wingdings" panose="05000000000000000000" pitchFamily="2" charset="2"/>
              </a:rPr>
              <a:t>　　　地域周産期母子医療センター</a:t>
            </a:r>
            <a:r>
              <a:rPr lang="en-US" altLang="ja-JP" sz="1200" dirty="0" smtClean="0">
                <a:solidFill>
                  <a:schemeClr val="tx1"/>
                </a:solidFill>
                <a:latin typeface="+mn-ea"/>
                <a:sym typeface="Wingdings" panose="05000000000000000000" pitchFamily="2" charset="2"/>
              </a:rPr>
              <a:t> / </a:t>
            </a:r>
            <a:r>
              <a:rPr lang="ja-JP" altLang="en-US" sz="1200" dirty="0" smtClean="0">
                <a:solidFill>
                  <a:schemeClr val="tx1"/>
                </a:solidFill>
                <a:latin typeface="+mn-ea"/>
                <a:sym typeface="Wingdings" panose="05000000000000000000" pitchFamily="2" charset="2"/>
              </a:rPr>
              <a:t>小児地域医療センター </a:t>
            </a:r>
            <a:r>
              <a:rPr lang="en-US" altLang="ja-JP" sz="1200" dirty="0" smtClean="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小児地域支援病院</a:t>
            </a:r>
            <a:endParaRPr lang="en-US" altLang="ja-JP" sz="1200" dirty="0" smtClean="0">
              <a:solidFill>
                <a:schemeClr val="tx1"/>
              </a:solidFill>
              <a:latin typeface="+mn-ea"/>
              <a:sym typeface="Wingdings" panose="05000000000000000000" pitchFamily="2" charset="2"/>
            </a:endParaRPr>
          </a:p>
          <a:p>
            <a:endParaRPr lang="en-US" altLang="ja-JP" sz="1200" dirty="0" smtClean="0">
              <a:solidFill>
                <a:schemeClr val="tx1"/>
              </a:solidFill>
              <a:latin typeface="+mn-ea"/>
              <a:sym typeface="Wingdings" panose="05000000000000000000" pitchFamily="2" charset="2"/>
            </a:endParaRPr>
          </a:p>
          <a:p>
            <a:pPr lvl="0" defTabSz="914400">
              <a:defRPr/>
            </a:pPr>
            <a:r>
              <a:rPr lang="en-US" altLang="ja-JP" sz="1200" b="1" dirty="0" smtClean="0">
                <a:solidFill>
                  <a:schemeClr val="tx1"/>
                </a:solidFill>
                <a:latin typeface="+mn-ea"/>
                <a:sym typeface="Wingdings" panose="05000000000000000000" pitchFamily="2" charset="2"/>
              </a:rPr>
              <a:t>【</a:t>
            </a:r>
            <a:r>
              <a:rPr lang="ja-JP" altLang="en-US" sz="1200" b="1" dirty="0" smtClean="0">
                <a:solidFill>
                  <a:schemeClr val="tx1"/>
                </a:solidFill>
                <a:latin typeface="+mn-ea"/>
                <a:sym typeface="Wingdings" panose="05000000000000000000" pitchFamily="2" charset="2"/>
              </a:rPr>
              <a:t>補 助 事 業</a:t>
            </a:r>
            <a:r>
              <a:rPr lang="en-US" altLang="ja-JP" sz="1200" b="1" dirty="0" smtClean="0">
                <a:solidFill>
                  <a:schemeClr val="tx1"/>
                </a:solidFill>
                <a:latin typeface="+mn-ea"/>
                <a:sym typeface="Wingdings" panose="05000000000000000000" pitchFamily="2" charset="2"/>
              </a:rPr>
              <a:t>】</a:t>
            </a:r>
            <a:endParaRPr lang="en-US" altLang="ja-JP" sz="1200" b="1" dirty="0">
              <a:solidFill>
                <a:schemeClr val="tx1"/>
              </a:solidFill>
              <a:latin typeface="+mn-ea"/>
              <a:sym typeface="Wingdings" panose="05000000000000000000" pitchFamily="2" charset="2"/>
            </a:endParaRPr>
          </a:p>
          <a:p>
            <a:pPr lvl="0" defTabSz="914400">
              <a:defRPr/>
            </a:pPr>
            <a:r>
              <a:rPr kumimoji="1" lang="ja-JP" altLang="en-US" sz="1200" dirty="0" smtClean="0">
                <a:solidFill>
                  <a:schemeClr val="tx1"/>
                </a:solidFill>
                <a:latin typeface="+mn-ea"/>
                <a:sym typeface="Wingdings" panose="05000000000000000000" pitchFamily="2" charset="2"/>
              </a:rPr>
              <a:t>　　　新型</a:t>
            </a:r>
            <a:r>
              <a:rPr kumimoji="1" lang="ja-JP" altLang="ja-JP" sz="1200" dirty="0" smtClean="0">
                <a:solidFill>
                  <a:schemeClr val="tx1"/>
                </a:solidFill>
                <a:latin typeface="+mn-ea"/>
              </a:rPr>
              <a:t>コロナ</a:t>
            </a:r>
            <a:r>
              <a:rPr kumimoji="1" lang="ja-JP" altLang="ja-JP" sz="1200" dirty="0">
                <a:solidFill>
                  <a:schemeClr val="tx1"/>
                </a:solidFill>
                <a:latin typeface="+mn-ea"/>
              </a:rPr>
              <a:t>対応</a:t>
            </a:r>
            <a:r>
              <a:rPr kumimoji="1" lang="ja-JP" altLang="en-US" sz="1200" dirty="0">
                <a:solidFill>
                  <a:schemeClr val="tx1"/>
                </a:solidFill>
                <a:latin typeface="+mn-ea"/>
              </a:rPr>
              <a:t>への従事で</a:t>
            </a:r>
            <a:r>
              <a:rPr kumimoji="1" lang="ja-JP" altLang="ja-JP" sz="1200" dirty="0">
                <a:solidFill>
                  <a:schemeClr val="tx1"/>
                </a:solidFill>
                <a:latin typeface="+mn-ea"/>
              </a:rPr>
              <a:t>厳しい診療状況となっている</a:t>
            </a:r>
            <a:r>
              <a:rPr kumimoji="1" lang="ja-JP" altLang="ja-JP" sz="1200" dirty="0" smtClean="0">
                <a:solidFill>
                  <a:schemeClr val="tx1"/>
                </a:solidFill>
                <a:latin typeface="+mn-ea"/>
              </a:rPr>
              <a:t>救急</a:t>
            </a:r>
            <a:r>
              <a:rPr kumimoji="1" lang="ja-JP" altLang="en-US" sz="1200" dirty="0" smtClean="0">
                <a:solidFill>
                  <a:schemeClr val="tx1"/>
                </a:solidFill>
                <a:latin typeface="+mn-ea"/>
              </a:rPr>
              <a:t>告示</a:t>
            </a:r>
            <a:r>
              <a:rPr kumimoji="1" lang="ja-JP" altLang="ja-JP" sz="1200" dirty="0" smtClean="0">
                <a:solidFill>
                  <a:schemeClr val="tx1"/>
                </a:solidFill>
                <a:latin typeface="+mn-ea"/>
              </a:rPr>
              <a:t>病院</a:t>
            </a:r>
            <a:r>
              <a:rPr kumimoji="1" lang="ja-JP" altLang="ja-JP" sz="1200" dirty="0">
                <a:solidFill>
                  <a:schemeClr val="tx1"/>
                </a:solidFill>
                <a:latin typeface="+mn-ea"/>
              </a:rPr>
              <a:t>等に医師等</a:t>
            </a:r>
            <a:r>
              <a:rPr kumimoji="1" lang="ja-JP" altLang="en-US" sz="1200" dirty="0">
                <a:solidFill>
                  <a:schemeClr val="tx1"/>
                </a:solidFill>
                <a:latin typeface="+mn-ea"/>
              </a:rPr>
              <a:t>を</a:t>
            </a:r>
            <a:r>
              <a:rPr kumimoji="1" lang="ja-JP" altLang="ja-JP" sz="1200" dirty="0">
                <a:solidFill>
                  <a:schemeClr val="tx1"/>
                </a:solidFill>
                <a:latin typeface="+mn-ea"/>
              </a:rPr>
              <a:t>派遣</a:t>
            </a:r>
            <a:r>
              <a:rPr kumimoji="1" lang="ja-JP" altLang="en-US" sz="1200" dirty="0">
                <a:solidFill>
                  <a:schemeClr val="tx1"/>
                </a:solidFill>
                <a:latin typeface="+mn-ea"/>
              </a:rPr>
              <a:t>し、地域医療の維持</a:t>
            </a:r>
            <a:r>
              <a:rPr kumimoji="1" lang="ja-JP" altLang="en-US" sz="1200" dirty="0" smtClean="0">
                <a:solidFill>
                  <a:schemeClr val="tx1"/>
                </a:solidFill>
                <a:latin typeface="+mn-ea"/>
              </a:rPr>
              <a:t>のために</a:t>
            </a:r>
            <a:endParaRPr kumimoji="1" lang="en-US" altLang="ja-JP" sz="1200" dirty="0" smtClean="0">
              <a:solidFill>
                <a:schemeClr val="tx1"/>
              </a:solidFill>
              <a:latin typeface="+mn-ea"/>
            </a:endParaRPr>
          </a:p>
          <a:p>
            <a:pPr lvl="0" defTabSz="914400">
              <a:defRPr/>
            </a:pPr>
            <a:r>
              <a:rPr kumimoji="1" lang="ja-JP" altLang="en-US" sz="1200" dirty="0">
                <a:solidFill>
                  <a:schemeClr val="tx1"/>
                </a:solidFill>
                <a:latin typeface="+mn-ea"/>
              </a:rPr>
              <a:t>　</a:t>
            </a:r>
            <a:r>
              <a:rPr kumimoji="1" lang="ja-JP" altLang="en-US" sz="1200" dirty="0" smtClean="0">
                <a:solidFill>
                  <a:schemeClr val="tx1"/>
                </a:solidFill>
                <a:latin typeface="+mn-ea"/>
              </a:rPr>
              <a:t>　　従事</a:t>
            </a:r>
            <a:r>
              <a:rPr kumimoji="1" lang="ja-JP" altLang="en-US" sz="1200" dirty="0">
                <a:solidFill>
                  <a:schemeClr val="tx1"/>
                </a:solidFill>
                <a:latin typeface="+mn-ea"/>
              </a:rPr>
              <a:t>（勤務）させること</a:t>
            </a:r>
            <a:endParaRPr kumimoji="1" lang="ja-JP" altLang="en-US" sz="1200" dirty="0">
              <a:latin typeface="+mn-ea"/>
            </a:endParaRPr>
          </a:p>
          <a:p>
            <a:r>
              <a:rPr lang="ja-JP" altLang="en-US" sz="1200" dirty="0" smtClean="0">
                <a:solidFill>
                  <a:schemeClr val="tx1"/>
                </a:solidFill>
                <a:latin typeface="+mn-ea"/>
                <a:sym typeface="Wingdings" panose="05000000000000000000" pitchFamily="2" charset="2"/>
              </a:rPr>
              <a:t>　　</a:t>
            </a:r>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　</a:t>
            </a:r>
            <a:r>
              <a:rPr lang="en-US" altLang="ja-JP" sz="1200" dirty="0" smtClean="0">
                <a:solidFill>
                  <a:schemeClr val="tx1"/>
                </a:solidFill>
                <a:latin typeface="+mn-ea"/>
                <a:sym typeface="Wingdings" panose="05000000000000000000" pitchFamily="2" charset="2"/>
              </a:rPr>
              <a:t>※</a:t>
            </a:r>
            <a:r>
              <a:rPr lang="ja-JP" altLang="en-US" sz="1200" dirty="0">
                <a:solidFill>
                  <a:schemeClr val="tx1"/>
                </a:solidFill>
                <a:latin typeface="+mn-ea"/>
                <a:sym typeface="Wingdings" panose="05000000000000000000" pitchFamily="2" charset="2"/>
              </a:rPr>
              <a:t>同一法人内の派遣は</a:t>
            </a:r>
            <a:r>
              <a:rPr lang="ja-JP" altLang="en-US" sz="1200" dirty="0" smtClean="0">
                <a:solidFill>
                  <a:schemeClr val="tx1"/>
                </a:solidFill>
                <a:latin typeface="+mn-ea"/>
                <a:sym typeface="Wingdings" panose="05000000000000000000" pitchFamily="2" charset="2"/>
              </a:rPr>
              <a:t>除く</a:t>
            </a:r>
            <a:endParaRPr lang="en-US" altLang="ja-JP" sz="1200" dirty="0" smtClean="0">
              <a:solidFill>
                <a:schemeClr val="tx1"/>
              </a:solidFill>
              <a:latin typeface="+mn-ea"/>
              <a:sym typeface="Wingdings" panose="05000000000000000000" pitchFamily="2" charset="2"/>
            </a:endParaRPr>
          </a:p>
          <a:p>
            <a:pPr>
              <a:spcAft>
                <a:spcPts val="800"/>
              </a:spcAft>
            </a:pPr>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　</a:t>
            </a:r>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　</a:t>
            </a:r>
            <a:r>
              <a:rPr lang="en-US" altLang="ja-JP" sz="1200" dirty="0" smtClean="0">
                <a:solidFill>
                  <a:schemeClr val="tx1"/>
                </a:solidFill>
                <a:latin typeface="+mn-ea"/>
                <a:sym typeface="Wingdings" panose="05000000000000000000" pitchFamily="2" charset="2"/>
              </a:rPr>
              <a:t>※</a:t>
            </a:r>
            <a:r>
              <a:rPr lang="ja-JP" altLang="en-US" sz="1200" dirty="0" smtClean="0">
                <a:solidFill>
                  <a:schemeClr val="tx1"/>
                </a:solidFill>
                <a:latin typeface="+mn-ea"/>
                <a:sym typeface="Wingdings" panose="05000000000000000000" pitchFamily="2" charset="2"/>
              </a:rPr>
              <a:t>派遣する従事者は専門の知識・経験を有する者に限る</a:t>
            </a:r>
            <a:endParaRPr lang="en-US" altLang="ja-JP" sz="1200" dirty="0" smtClean="0">
              <a:solidFill>
                <a:schemeClr val="tx1"/>
              </a:solidFill>
              <a:latin typeface="+mn-ea"/>
              <a:sym typeface="Wingdings" panose="05000000000000000000" pitchFamily="2" charset="2"/>
            </a:endParaRPr>
          </a:p>
          <a:p>
            <a:r>
              <a:rPr lang="en-US" altLang="ja-JP" sz="1200" b="1" dirty="0" smtClean="0">
                <a:solidFill>
                  <a:schemeClr val="tx1"/>
                </a:solidFill>
                <a:latin typeface="+mn-ea"/>
                <a:sym typeface="Wingdings" panose="05000000000000000000" pitchFamily="2" charset="2"/>
              </a:rPr>
              <a:t>【</a:t>
            </a:r>
            <a:r>
              <a:rPr lang="ja-JP" altLang="en-US" sz="1200" b="1" dirty="0" smtClean="0">
                <a:solidFill>
                  <a:schemeClr val="tx1"/>
                </a:solidFill>
                <a:latin typeface="+mn-ea"/>
                <a:sym typeface="Wingdings" panose="05000000000000000000" pitchFamily="2" charset="2"/>
              </a:rPr>
              <a:t>対象従事者</a:t>
            </a:r>
            <a:r>
              <a:rPr lang="en-US" altLang="ja-JP" sz="1200" b="1" dirty="0" smtClean="0">
                <a:solidFill>
                  <a:schemeClr val="tx1"/>
                </a:solidFill>
                <a:latin typeface="+mn-ea"/>
                <a:sym typeface="Wingdings" panose="05000000000000000000" pitchFamily="2" charset="2"/>
              </a:rPr>
              <a:t>】</a:t>
            </a:r>
          </a:p>
          <a:p>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　　①医師</a:t>
            </a:r>
            <a:r>
              <a:rPr lang="ja-JP" altLang="en-US" sz="1200" dirty="0">
                <a:solidFill>
                  <a:schemeClr val="tx1"/>
                </a:solidFill>
                <a:latin typeface="+mn-ea"/>
                <a:sym typeface="Wingdings" panose="05000000000000000000" pitchFamily="2" charset="2"/>
              </a:rPr>
              <a:t>　</a:t>
            </a:r>
            <a:r>
              <a:rPr lang="en-US" altLang="ja-JP" sz="1200" dirty="0" smtClean="0">
                <a:solidFill>
                  <a:schemeClr val="tx1"/>
                </a:solidFill>
                <a:latin typeface="+mn-ea"/>
                <a:sym typeface="Wingdings" panose="05000000000000000000" pitchFamily="2" charset="2"/>
              </a:rPr>
              <a:t>※</a:t>
            </a:r>
            <a:r>
              <a:rPr lang="ja-JP" altLang="en-US" sz="1200" dirty="0">
                <a:solidFill>
                  <a:schemeClr val="tx1"/>
                </a:solidFill>
                <a:latin typeface="+mn-ea"/>
                <a:sym typeface="Wingdings" panose="05000000000000000000" pitchFamily="2" charset="2"/>
              </a:rPr>
              <a:t>常勤・非常勤を問わない</a:t>
            </a:r>
            <a:endParaRPr lang="en-US" altLang="ja-JP" sz="1200" dirty="0">
              <a:solidFill>
                <a:schemeClr val="tx1"/>
              </a:solidFill>
              <a:latin typeface="+mn-ea"/>
              <a:sym typeface="Wingdings" panose="05000000000000000000" pitchFamily="2" charset="2"/>
            </a:endParaRPr>
          </a:p>
          <a:p>
            <a:pPr>
              <a:spcAft>
                <a:spcPts val="800"/>
              </a:spcAft>
            </a:pPr>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②医師以外の医療従事者（看護師</a:t>
            </a:r>
            <a:r>
              <a:rPr lang="ja-JP" altLang="en-US" sz="1200" dirty="0">
                <a:solidFill>
                  <a:schemeClr val="tx1"/>
                </a:solidFill>
                <a:latin typeface="+mn-ea"/>
                <a:sym typeface="Wingdings" panose="05000000000000000000" pitchFamily="2" charset="2"/>
              </a:rPr>
              <a:t>、</a:t>
            </a:r>
            <a:r>
              <a:rPr lang="ja-JP" altLang="en-US" sz="1200" dirty="0" smtClean="0">
                <a:solidFill>
                  <a:schemeClr val="tx1"/>
                </a:solidFill>
                <a:latin typeface="+mn-ea"/>
                <a:sym typeface="Wingdings" panose="05000000000000000000" pitchFamily="2" charset="2"/>
              </a:rPr>
              <a:t>各種技士等）</a:t>
            </a:r>
            <a:r>
              <a:rPr lang="ja-JP" altLang="en-US" sz="1200" dirty="0">
                <a:solidFill>
                  <a:schemeClr val="tx1"/>
                </a:solidFill>
                <a:latin typeface="+mn-ea"/>
                <a:sym typeface="Wingdings" panose="05000000000000000000" pitchFamily="2" charset="2"/>
              </a:rPr>
              <a:t>　</a:t>
            </a:r>
            <a:r>
              <a:rPr lang="en-US" altLang="ja-JP" sz="1200" dirty="0" smtClean="0">
                <a:solidFill>
                  <a:schemeClr val="tx1"/>
                </a:solidFill>
                <a:latin typeface="+mn-ea"/>
                <a:sym typeface="Wingdings" panose="05000000000000000000" pitchFamily="2" charset="2"/>
              </a:rPr>
              <a:t>※</a:t>
            </a:r>
            <a:r>
              <a:rPr lang="ja-JP" altLang="en-US" sz="1200" dirty="0">
                <a:solidFill>
                  <a:schemeClr val="tx1"/>
                </a:solidFill>
                <a:latin typeface="+mn-ea"/>
                <a:sym typeface="Wingdings" panose="05000000000000000000" pitchFamily="2" charset="2"/>
              </a:rPr>
              <a:t>常勤・非常勤を</a:t>
            </a:r>
            <a:r>
              <a:rPr lang="ja-JP" altLang="en-US" sz="1200" dirty="0" smtClean="0">
                <a:solidFill>
                  <a:schemeClr val="tx1"/>
                </a:solidFill>
                <a:latin typeface="+mn-ea"/>
                <a:sym typeface="Wingdings" panose="05000000000000000000" pitchFamily="2" charset="2"/>
              </a:rPr>
              <a:t>問わない</a:t>
            </a:r>
            <a:endParaRPr lang="en-US" altLang="ja-JP" sz="1200" dirty="0">
              <a:solidFill>
                <a:schemeClr val="tx1"/>
              </a:solidFill>
              <a:latin typeface="+mn-ea"/>
              <a:sym typeface="Wingdings" panose="05000000000000000000" pitchFamily="2" charset="2"/>
            </a:endParaRPr>
          </a:p>
          <a:p>
            <a:r>
              <a:rPr lang="en-US" altLang="ja-JP" sz="1200" b="1" dirty="0" smtClean="0">
                <a:solidFill>
                  <a:schemeClr val="tx1"/>
                </a:solidFill>
                <a:latin typeface="+mn-ea"/>
                <a:sym typeface="Wingdings" panose="05000000000000000000" pitchFamily="2" charset="2"/>
              </a:rPr>
              <a:t>【</a:t>
            </a:r>
            <a:r>
              <a:rPr lang="ja-JP" altLang="en-US" sz="1200" b="1" dirty="0" smtClean="0">
                <a:solidFill>
                  <a:schemeClr val="tx1"/>
                </a:solidFill>
                <a:latin typeface="+mn-ea"/>
                <a:sym typeface="Wingdings" panose="05000000000000000000" pitchFamily="2" charset="2"/>
              </a:rPr>
              <a:t>補　助　額</a:t>
            </a:r>
            <a:r>
              <a:rPr lang="en-US" altLang="ja-JP" sz="1200" b="1" dirty="0" smtClean="0">
                <a:solidFill>
                  <a:schemeClr val="tx1"/>
                </a:solidFill>
                <a:latin typeface="+mn-ea"/>
                <a:sym typeface="Wingdings" panose="05000000000000000000" pitchFamily="2" charset="2"/>
              </a:rPr>
              <a:t>】</a:t>
            </a:r>
            <a:endParaRPr lang="en-US" altLang="ja-JP" sz="1200" b="1" dirty="0">
              <a:solidFill>
                <a:schemeClr val="tx1"/>
              </a:solidFill>
              <a:latin typeface="+mn-ea"/>
              <a:sym typeface="Wingdings" panose="05000000000000000000" pitchFamily="2" charset="2"/>
            </a:endParaRPr>
          </a:p>
          <a:p>
            <a:r>
              <a:rPr lang="ja-JP" altLang="en-US" sz="1200" dirty="0" smtClean="0">
                <a:solidFill>
                  <a:schemeClr val="tx1"/>
                </a:solidFill>
                <a:latin typeface="+mn-ea"/>
                <a:sym typeface="Wingdings" panose="05000000000000000000" pitchFamily="2" charset="2"/>
              </a:rPr>
              <a:t>　　　①医師（</a:t>
            </a:r>
            <a:r>
              <a:rPr lang="en-US" altLang="ja-JP" sz="1200" dirty="0" smtClean="0">
                <a:solidFill>
                  <a:schemeClr val="tx1"/>
                </a:solidFill>
                <a:latin typeface="+mn-ea"/>
                <a:sym typeface="Wingdings" panose="05000000000000000000" pitchFamily="2" charset="2"/>
              </a:rPr>
              <a:t>2,265</a:t>
            </a:r>
            <a:r>
              <a:rPr lang="ja-JP" altLang="en-US" sz="1200" dirty="0" smtClean="0">
                <a:solidFill>
                  <a:schemeClr val="tx1"/>
                </a:solidFill>
                <a:latin typeface="+mn-ea"/>
                <a:sym typeface="Wingdings" panose="05000000000000000000" pitchFamily="2" charset="2"/>
              </a:rPr>
              <a:t>円</a:t>
            </a:r>
            <a:r>
              <a:rPr lang="en-US" altLang="ja-JP" sz="1200" dirty="0" smtClean="0">
                <a:solidFill>
                  <a:schemeClr val="tx1"/>
                </a:solidFill>
                <a:latin typeface="+mn-ea"/>
                <a:sym typeface="Wingdings" panose="05000000000000000000" pitchFamily="2" charset="2"/>
              </a:rPr>
              <a:t>/H</a:t>
            </a:r>
            <a:r>
              <a:rPr lang="ja-JP" altLang="en-US" sz="1200" dirty="0" smtClean="0">
                <a:solidFill>
                  <a:schemeClr val="tx1"/>
                </a:solidFill>
                <a:latin typeface="+mn-ea"/>
                <a:sym typeface="Wingdings" panose="05000000000000000000" pitchFamily="2" charset="2"/>
              </a:rPr>
              <a:t>・人）</a:t>
            </a:r>
            <a:endParaRPr lang="en-US" altLang="ja-JP" sz="1200" dirty="0" smtClean="0">
              <a:solidFill>
                <a:schemeClr val="tx1"/>
              </a:solidFill>
              <a:latin typeface="+mn-ea"/>
              <a:sym typeface="Wingdings" panose="05000000000000000000" pitchFamily="2" charset="2"/>
            </a:endParaRPr>
          </a:p>
          <a:p>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　　②医師以外（</a:t>
            </a:r>
            <a:r>
              <a:rPr lang="en-US" altLang="ja-JP" sz="1200" dirty="0" smtClean="0">
                <a:solidFill>
                  <a:schemeClr val="tx1"/>
                </a:solidFill>
                <a:latin typeface="+mn-ea"/>
                <a:sym typeface="Wingdings" panose="05000000000000000000" pitchFamily="2" charset="2"/>
              </a:rPr>
              <a:t>562</a:t>
            </a:r>
            <a:r>
              <a:rPr lang="ja-JP" altLang="en-US" sz="1200" dirty="0" smtClean="0">
                <a:solidFill>
                  <a:schemeClr val="tx1"/>
                </a:solidFill>
                <a:latin typeface="+mn-ea"/>
                <a:sym typeface="Wingdings" panose="05000000000000000000" pitchFamily="2" charset="2"/>
              </a:rPr>
              <a:t>円</a:t>
            </a:r>
            <a:r>
              <a:rPr lang="en-US" altLang="ja-JP" sz="1200" dirty="0" smtClean="0">
                <a:solidFill>
                  <a:schemeClr val="tx1"/>
                </a:solidFill>
                <a:latin typeface="+mn-ea"/>
                <a:sym typeface="Wingdings" panose="05000000000000000000" pitchFamily="2" charset="2"/>
              </a:rPr>
              <a:t>/H</a:t>
            </a:r>
            <a:r>
              <a:rPr lang="ja-JP" altLang="en-US" sz="1200" dirty="0">
                <a:solidFill>
                  <a:schemeClr val="tx1"/>
                </a:solidFill>
                <a:latin typeface="+mn-ea"/>
                <a:sym typeface="Wingdings" panose="05000000000000000000" pitchFamily="2" charset="2"/>
              </a:rPr>
              <a:t>・</a:t>
            </a:r>
            <a:r>
              <a:rPr lang="ja-JP" altLang="en-US" sz="1200" dirty="0" smtClean="0">
                <a:solidFill>
                  <a:schemeClr val="tx1"/>
                </a:solidFill>
                <a:latin typeface="+mn-ea"/>
                <a:sym typeface="Wingdings" panose="05000000000000000000" pitchFamily="2" charset="2"/>
              </a:rPr>
              <a:t>人）</a:t>
            </a:r>
            <a:endParaRPr lang="en-US" altLang="ja-JP" sz="1200" dirty="0" smtClean="0">
              <a:solidFill>
                <a:schemeClr val="tx1"/>
              </a:solidFill>
              <a:latin typeface="+mn-ea"/>
              <a:sym typeface="Wingdings" panose="05000000000000000000" pitchFamily="2" charset="2"/>
            </a:endParaRPr>
          </a:p>
          <a:p>
            <a:pPr>
              <a:spcAft>
                <a:spcPts val="800"/>
              </a:spcAft>
            </a:pPr>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　</a:t>
            </a:r>
            <a:r>
              <a:rPr lang="en-US" altLang="ja-JP" sz="1200" dirty="0" smtClean="0">
                <a:solidFill>
                  <a:schemeClr val="tx1"/>
                </a:solidFill>
                <a:latin typeface="+mn-ea"/>
                <a:sym typeface="Wingdings" panose="05000000000000000000" pitchFamily="2" charset="2"/>
              </a:rPr>
              <a:t>※</a:t>
            </a:r>
            <a:r>
              <a:rPr lang="ja-JP" altLang="en-US" sz="1200" dirty="0" smtClean="0">
                <a:solidFill>
                  <a:schemeClr val="tx1"/>
                </a:solidFill>
                <a:latin typeface="+mn-ea"/>
                <a:sym typeface="Wingdings" panose="05000000000000000000" pitchFamily="2" charset="2"/>
              </a:rPr>
              <a:t>上記基準</a:t>
            </a:r>
            <a:r>
              <a:rPr lang="ja-JP" altLang="en-US" sz="1200" dirty="0">
                <a:solidFill>
                  <a:schemeClr val="tx1"/>
                </a:solidFill>
                <a:latin typeface="+mn-ea"/>
                <a:sym typeface="Wingdings" panose="05000000000000000000" pitchFamily="2" charset="2"/>
              </a:rPr>
              <a:t>額（上限額</a:t>
            </a:r>
            <a:r>
              <a:rPr lang="ja-JP" altLang="en-US" sz="1200" dirty="0" smtClean="0">
                <a:solidFill>
                  <a:schemeClr val="tx1"/>
                </a:solidFill>
                <a:latin typeface="+mn-ea"/>
                <a:sym typeface="Wingdings" panose="05000000000000000000" pitchFamily="2" charset="2"/>
              </a:rPr>
              <a:t>）と実支出額を比較して少ない方を選定：補助率１０／１０</a:t>
            </a:r>
            <a:r>
              <a:rPr lang="ja-JP" altLang="en-US" sz="1200" dirty="0">
                <a:solidFill>
                  <a:schemeClr val="tx1"/>
                </a:solidFill>
                <a:latin typeface="+mn-ea"/>
                <a:sym typeface="Wingdings" panose="05000000000000000000" pitchFamily="2" charset="2"/>
              </a:rPr>
              <a:t>　　　　</a:t>
            </a:r>
            <a:endParaRPr lang="en-US" altLang="ja-JP" sz="1200" dirty="0" smtClean="0">
              <a:solidFill>
                <a:schemeClr val="tx1"/>
              </a:solidFill>
              <a:latin typeface="+mn-ea"/>
              <a:sym typeface="Wingdings" panose="05000000000000000000" pitchFamily="2" charset="2"/>
            </a:endParaRPr>
          </a:p>
          <a:p>
            <a:r>
              <a:rPr lang="en-US" altLang="ja-JP" sz="1200" b="1" dirty="0" smtClean="0">
                <a:solidFill>
                  <a:schemeClr val="tx1"/>
                </a:solidFill>
                <a:latin typeface="+mn-ea"/>
                <a:sym typeface="Wingdings" panose="05000000000000000000" pitchFamily="2" charset="2"/>
              </a:rPr>
              <a:t>【</a:t>
            </a:r>
            <a:r>
              <a:rPr lang="ja-JP" altLang="en-US" sz="1200" b="1" dirty="0" smtClean="0">
                <a:solidFill>
                  <a:schemeClr val="tx1"/>
                </a:solidFill>
                <a:latin typeface="+mn-ea"/>
                <a:sym typeface="Wingdings" panose="05000000000000000000" pitchFamily="2" charset="2"/>
              </a:rPr>
              <a:t>対 象 期 間</a:t>
            </a:r>
            <a:r>
              <a:rPr lang="en-US" altLang="ja-JP" sz="1200" b="1" dirty="0" smtClean="0">
                <a:solidFill>
                  <a:schemeClr val="tx1"/>
                </a:solidFill>
                <a:latin typeface="+mn-ea"/>
                <a:sym typeface="Wingdings" panose="05000000000000000000" pitchFamily="2" charset="2"/>
              </a:rPr>
              <a:t>】</a:t>
            </a:r>
            <a:endParaRPr lang="en-US" altLang="ja-JP" sz="1200" b="1" dirty="0">
              <a:solidFill>
                <a:schemeClr val="tx1"/>
              </a:solidFill>
              <a:latin typeface="+mn-ea"/>
              <a:sym typeface="Wingdings" panose="05000000000000000000" pitchFamily="2" charset="2"/>
            </a:endParaRPr>
          </a:p>
          <a:p>
            <a:pPr>
              <a:spcAft>
                <a:spcPts val="800"/>
              </a:spcAft>
            </a:pPr>
            <a:r>
              <a:rPr lang="ja-JP" altLang="en-US" sz="1200" dirty="0" smtClean="0">
                <a:solidFill>
                  <a:schemeClr val="tx1"/>
                </a:solidFill>
                <a:latin typeface="+mn-ea"/>
                <a:sym typeface="Wingdings" panose="05000000000000000000" pitchFamily="2" charset="2"/>
              </a:rPr>
              <a:t>　　　令和</a:t>
            </a:r>
            <a:r>
              <a:rPr lang="en-US" altLang="ja-JP" sz="1200" dirty="0" smtClean="0">
                <a:solidFill>
                  <a:schemeClr val="tx1"/>
                </a:solidFill>
                <a:latin typeface="+mn-ea"/>
                <a:sym typeface="Wingdings" panose="05000000000000000000" pitchFamily="2" charset="2"/>
              </a:rPr>
              <a:t>2</a:t>
            </a:r>
            <a:r>
              <a:rPr lang="ja-JP" altLang="en-US" sz="1200" dirty="0" smtClean="0">
                <a:solidFill>
                  <a:schemeClr val="tx1"/>
                </a:solidFill>
                <a:latin typeface="+mn-ea"/>
                <a:sym typeface="Wingdings" panose="05000000000000000000" pitchFamily="2" charset="2"/>
              </a:rPr>
              <a:t>年</a:t>
            </a:r>
            <a:r>
              <a:rPr lang="en-US" altLang="ja-JP" sz="1200" dirty="0">
                <a:solidFill>
                  <a:schemeClr val="tx1"/>
                </a:solidFill>
                <a:latin typeface="+mn-ea"/>
                <a:sym typeface="Wingdings" panose="05000000000000000000" pitchFamily="2" charset="2"/>
              </a:rPr>
              <a:t>4</a:t>
            </a:r>
            <a:r>
              <a:rPr lang="ja-JP" altLang="en-US" sz="1200" dirty="0" smtClean="0">
                <a:solidFill>
                  <a:schemeClr val="tx1"/>
                </a:solidFill>
                <a:latin typeface="+mn-ea"/>
                <a:sym typeface="Wingdings" panose="05000000000000000000" pitchFamily="2" charset="2"/>
              </a:rPr>
              <a:t>月</a:t>
            </a:r>
            <a:r>
              <a:rPr lang="en-US" altLang="ja-JP" sz="1200" dirty="0" smtClean="0">
                <a:solidFill>
                  <a:schemeClr val="tx1"/>
                </a:solidFill>
                <a:latin typeface="+mn-ea"/>
                <a:sym typeface="Wingdings" panose="05000000000000000000" pitchFamily="2" charset="2"/>
              </a:rPr>
              <a:t>1</a:t>
            </a:r>
            <a:r>
              <a:rPr lang="ja-JP" altLang="en-US" sz="1200" dirty="0" smtClean="0">
                <a:solidFill>
                  <a:schemeClr val="tx1"/>
                </a:solidFill>
                <a:latin typeface="+mn-ea"/>
                <a:sym typeface="Wingdings" panose="05000000000000000000" pitchFamily="2" charset="2"/>
              </a:rPr>
              <a:t>日～令和</a:t>
            </a:r>
            <a:r>
              <a:rPr lang="en-US" altLang="ja-JP" sz="1200" dirty="0">
                <a:solidFill>
                  <a:schemeClr val="tx1"/>
                </a:solidFill>
                <a:latin typeface="+mn-ea"/>
                <a:sym typeface="Wingdings" panose="05000000000000000000" pitchFamily="2" charset="2"/>
              </a:rPr>
              <a:t>3</a:t>
            </a:r>
            <a:r>
              <a:rPr lang="ja-JP" altLang="en-US" sz="1200" dirty="0" smtClean="0">
                <a:solidFill>
                  <a:schemeClr val="tx1"/>
                </a:solidFill>
                <a:latin typeface="+mn-ea"/>
                <a:sym typeface="Wingdings" panose="05000000000000000000" pitchFamily="2" charset="2"/>
              </a:rPr>
              <a:t>年</a:t>
            </a:r>
            <a:r>
              <a:rPr lang="en-US" altLang="ja-JP" sz="1200" dirty="0" smtClean="0">
                <a:solidFill>
                  <a:schemeClr val="tx1"/>
                </a:solidFill>
                <a:latin typeface="+mn-ea"/>
                <a:sym typeface="Wingdings" panose="05000000000000000000" pitchFamily="2" charset="2"/>
              </a:rPr>
              <a:t>3</a:t>
            </a:r>
            <a:r>
              <a:rPr lang="ja-JP" altLang="en-US" sz="1200" dirty="0" smtClean="0">
                <a:solidFill>
                  <a:schemeClr val="tx1"/>
                </a:solidFill>
                <a:latin typeface="+mn-ea"/>
                <a:sym typeface="Wingdings" panose="05000000000000000000" pitchFamily="2" charset="2"/>
              </a:rPr>
              <a:t>月</a:t>
            </a:r>
            <a:r>
              <a:rPr lang="en-US" altLang="ja-JP" sz="1200" dirty="0" smtClean="0">
                <a:solidFill>
                  <a:schemeClr val="tx1"/>
                </a:solidFill>
                <a:latin typeface="+mn-ea"/>
                <a:sym typeface="Wingdings" panose="05000000000000000000" pitchFamily="2" charset="2"/>
              </a:rPr>
              <a:t>31</a:t>
            </a:r>
            <a:r>
              <a:rPr lang="ja-JP" altLang="en-US" sz="1200" dirty="0" smtClean="0">
                <a:solidFill>
                  <a:schemeClr val="tx1"/>
                </a:solidFill>
                <a:latin typeface="+mn-ea"/>
                <a:sym typeface="Wingdings" panose="05000000000000000000" pitchFamily="2" charset="2"/>
              </a:rPr>
              <a:t>日（予定）</a:t>
            </a:r>
            <a:r>
              <a:rPr lang="en-US" altLang="ja-JP" sz="1200" dirty="0" smtClean="0">
                <a:solidFill>
                  <a:schemeClr val="tx1"/>
                </a:solidFill>
                <a:latin typeface="+mn-ea"/>
                <a:sym typeface="Wingdings" panose="05000000000000000000" pitchFamily="2" charset="2"/>
              </a:rPr>
              <a:t>※</a:t>
            </a:r>
            <a:r>
              <a:rPr lang="ja-JP" altLang="en-US" sz="1200" dirty="0" smtClean="0">
                <a:solidFill>
                  <a:schemeClr val="tx1"/>
                </a:solidFill>
                <a:latin typeface="+mn-ea"/>
                <a:sym typeface="Wingdings" panose="05000000000000000000" pitchFamily="2" charset="2"/>
              </a:rPr>
              <a:t>派遣期間は上限２か月まで。（月延べ５日以上の派遣）</a:t>
            </a:r>
            <a:endParaRPr lang="en-US" altLang="ja-JP" sz="1200" dirty="0">
              <a:solidFill>
                <a:schemeClr val="tx1"/>
              </a:solidFill>
              <a:latin typeface="+mn-ea"/>
              <a:sym typeface="Wingdings" panose="05000000000000000000" pitchFamily="2" charset="2"/>
            </a:endParaRPr>
          </a:p>
          <a:p>
            <a:r>
              <a:rPr lang="en-US" altLang="ja-JP" sz="1200" b="1" dirty="0" smtClean="0">
                <a:solidFill>
                  <a:schemeClr val="tx1"/>
                </a:solidFill>
                <a:latin typeface="+mn-ea"/>
                <a:sym typeface="Wingdings" panose="05000000000000000000" pitchFamily="2" charset="2"/>
              </a:rPr>
              <a:t>【</a:t>
            </a:r>
            <a:r>
              <a:rPr lang="ja-JP" altLang="en-US" sz="1200" b="1" dirty="0" smtClean="0">
                <a:solidFill>
                  <a:schemeClr val="tx1"/>
                </a:solidFill>
                <a:latin typeface="+mn-ea"/>
                <a:sym typeface="Wingdings" panose="05000000000000000000" pitchFamily="2" charset="2"/>
              </a:rPr>
              <a:t>交付</a:t>
            </a:r>
            <a:r>
              <a:rPr lang="ja-JP" altLang="en-US" sz="1200" b="1" dirty="0">
                <a:solidFill>
                  <a:schemeClr val="tx1"/>
                </a:solidFill>
                <a:latin typeface="+mn-ea"/>
                <a:sym typeface="Wingdings" panose="05000000000000000000" pitchFamily="2" charset="2"/>
              </a:rPr>
              <a:t>申請</a:t>
            </a:r>
            <a:r>
              <a:rPr lang="ja-JP" altLang="en-US" sz="1200" b="1" dirty="0" smtClean="0">
                <a:solidFill>
                  <a:schemeClr val="tx1"/>
                </a:solidFill>
                <a:latin typeface="+mn-ea"/>
                <a:sym typeface="Wingdings" panose="05000000000000000000" pitchFamily="2" charset="2"/>
              </a:rPr>
              <a:t>時期</a:t>
            </a:r>
            <a:r>
              <a:rPr lang="en-US" altLang="ja-JP" sz="1200" b="1" dirty="0" smtClean="0">
                <a:solidFill>
                  <a:schemeClr val="tx1"/>
                </a:solidFill>
                <a:latin typeface="+mn-ea"/>
                <a:sym typeface="Wingdings" panose="05000000000000000000" pitchFamily="2" charset="2"/>
              </a:rPr>
              <a:t>】</a:t>
            </a:r>
          </a:p>
          <a:p>
            <a:r>
              <a:rPr lang="ja-JP" altLang="en-US" sz="1200" dirty="0">
                <a:solidFill>
                  <a:schemeClr val="tx1"/>
                </a:solidFill>
                <a:latin typeface="+mn-ea"/>
                <a:sym typeface="Wingdings" panose="05000000000000000000" pitchFamily="2" charset="2"/>
              </a:rPr>
              <a:t>　</a:t>
            </a:r>
            <a:r>
              <a:rPr lang="ja-JP" altLang="en-US" sz="1200" dirty="0" smtClean="0">
                <a:solidFill>
                  <a:schemeClr val="tx1"/>
                </a:solidFill>
                <a:latin typeface="+mn-ea"/>
                <a:sym typeface="Wingdings" panose="05000000000000000000" pitchFamily="2" charset="2"/>
              </a:rPr>
              <a:t>　　派遣元</a:t>
            </a:r>
            <a:r>
              <a:rPr lang="ja-JP" altLang="en-US" sz="1200" dirty="0">
                <a:solidFill>
                  <a:schemeClr val="tx1"/>
                </a:solidFill>
                <a:latin typeface="+mn-ea"/>
                <a:sym typeface="Wingdings" panose="05000000000000000000" pitchFamily="2" charset="2"/>
              </a:rPr>
              <a:t>・派遣先にて調整の上、派遣開始日までに交付決定（派遣元より申請）</a:t>
            </a:r>
            <a:r>
              <a:rPr lang="en-US" altLang="ja-JP" sz="1200" dirty="0">
                <a:solidFill>
                  <a:schemeClr val="tx1"/>
                </a:solidFill>
                <a:latin typeface="+mn-ea"/>
                <a:sym typeface="Wingdings" panose="05000000000000000000" pitchFamily="2" charset="2"/>
              </a:rPr>
              <a:t>※4</a:t>
            </a:r>
            <a:r>
              <a:rPr lang="ja-JP" altLang="en-US" sz="1200" dirty="0">
                <a:solidFill>
                  <a:schemeClr val="tx1"/>
                </a:solidFill>
                <a:latin typeface="+mn-ea"/>
                <a:sym typeface="Wingdings" panose="05000000000000000000" pitchFamily="2" charset="2"/>
              </a:rPr>
              <a:t>月</a:t>
            </a:r>
            <a:r>
              <a:rPr lang="en-US" altLang="ja-JP" sz="1200" dirty="0">
                <a:solidFill>
                  <a:schemeClr val="tx1"/>
                </a:solidFill>
                <a:latin typeface="+mn-ea"/>
                <a:sym typeface="Wingdings" panose="05000000000000000000" pitchFamily="2" charset="2"/>
              </a:rPr>
              <a:t>1</a:t>
            </a:r>
            <a:r>
              <a:rPr lang="ja-JP" altLang="en-US" sz="1200" dirty="0">
                <a:solidFill>
                  <a:schemeClr val="tx1"/>
                </a:solidFill>
                <a:latin typeface="+mn-ea"/>
                <a:sym typeface="Wingdings" panose="05000000000000000000" pitchFamily="2" charset="2"/>
              </a:rPr>
              <a:t>日までの遡及可。</a:t>
            </a:r>
            <a:endParaRPr lang="en-US" altLang="ja-JP" sz="1200" dirty="0">
              <a:solidFill>
                <a:schemeClr val="tx1"/>
              </a:solidFill>
              <a:latin typeface="+mn-ea"/>
              <a:sym typeface="Wingdings" panose="05000000000000000000" pitchFamily="2" charset="2"/>
            </a:endParaRPr>
          </a:p>
          <a:p>
            <a:pPr>
              <a:spcAft>
                <a:spcPts val="800"/>
              </a:spcAft>
            </a:pPr>
            <a:r>
              <a:rPr lang="ja-JP" altLang="en-US" sz="1200" dirty="0" smtClean="0">
                <a:solidFill>
                  <a:schemeClr val="tx1"/>
                </a:solidFill>
                <a:latin typeface="+mn-ea"/>
                <a:sym typeface="Wingdings" panose="05000000000000000000" pitchFamily="2" charset="2"/>
              </a:rPr>
              <a:t>　　　申請単位は </a:t>
            </a:r>
            <a:r>
              <a:rPr lang="ja-JP" altLang="en-US" sz="1200" dirty="0">
                <a:solidFill>
                  <a:schemeClr val="tx1"/>
                </a:solidFill>
                <a:latin typeface="+mn-ea"/>
                <a:sym typeface="Wingdings" panose="05000000000000000000" pitchFamily="2" charset="2"/>
              </a:rPr>
              <a:t>派遣期間ごと。</a:t>
            </a:r>
            <a:endParaRPr lang="en-US" altLang="ja-JP" sz="1200" dirty="0">
              <a:solidFill>
                <a:schemeClr val="tx1"/>
              </a:solidFill>
              <a:latin typeface="+mn-ea"/>
              <a:sym typeface="Wingdings" panose="05000000000000000000" pitchFamily="2" charset="2"/>
            </a:endParaRPr>
          </a:p>
          <a:p>
            <a:endParaRPr lang="ja-JP" altLang="en-US" sz="1200" dirty="0">
              <a:solidFill>
                <a:schemeClr val="tx1"/>
              </a:solidFill>
              <a:latin typeface="+mn-ea"/>
              <a:sym typeface="Wingdings" panose="05000000000000000000" pitchFamily="2" charset="2"/>
            </a:endParaRPr>
          </a:p>
        </p:txBody>
      </p:sp>
    </p:spTree>
    <p:extLst>
      <p:ext uri="{BB962C8B-B14F-4D97-AF65-F5344CB8AC3E}">
        <p14:creationId xmlns:p14="http://schemas.microsoft.com/office/powerpoint/2010/main" val="3637584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38100"/>
      </a:spPr>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defPPr algn="ctr">
          <a:defRPr kumimoji="1" sz="12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168</Words>
  <Application>Microsoft Office PowerPoint</Application>
  <PresentationFormat>画面に合わせる (4:3)</PresentationFormat>
  <Paragraphs>80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黒島＿誠（救急医療グループ）</cp:lastModifiedBy>
  <cp:revision>3</cp:revision>
  <cp:lastPrinted>2020-06-11T04:26:57Z</cp:lastPrinted>
  <dcterms:modified xsi:type="dcterms:W3CDTF">2020-06-11T04:26:59Z</dcterms:modified>
</cp:coreProperties>
</file>