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327" r:id="rId2"/>
    <p:sldId id="353" r:id="rId3"/>
    <p:sldId id="354" r:id="rId4"/>
    <p:sldId id="355" r:id="rId5"/>
    <p:sldId id="360" r:id="rId6"/>
    <p:sldId id="356" r:id="rId7"/>
    <p:sldId id="357" r:id="rId8"/>
    <p:sldId id="358" r:id="rId9"/>
    <p:sldId id="359" r:id="rId10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00"/>
    <a:srgbClr val="FF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92" autoAdjust="0"/>
  </p:normalViewPr>
  <p:slideViewPr>
    <p:cSldViewPr snapToGrid="0">
      <p:cViewPr varScale="1">
        <p:scale>
          <a:sx n="79" d="100"/>
          <a:sy n="79" d="100"/>
        </p:scale>
        <p:origin x="1734" y="90"/>
      </p:cViewPr>
      <p:guideLst>
        <p:guide orient="horz" pos="2160"/>
        <p:guide pos="2880"/>
      </p:guideLst>
    </p:cSldViewPr>
  </p:slid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100" d="100"/>
        <a:sy n="100" d="100"/>
      </p:scale>
      <p:origin x="0" y="7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17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0650" y="0"/>
            <a:ext cx="3076976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A794E949-DCE8-41A4-BEEC-7DE362163591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118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0824"/>
            <a:ext cx="3076977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19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0650" y="9720824"/>
            <a:ext cx="3076976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33B730E3-A964-495C-B972-ACFA9A0CE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47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10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3D9736A4-5650-4C25-B3C7-A386562BC414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111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ja-JP" altLang="en-US"/>
          </a:p>
        </p:txBody>
      </p:sp>
      <p:sp>
        <p:nvSpPr>
          <p:cNvPr id="1112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13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114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386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・暑くなってくると熱中症になる人が増えてきます。</a:t>
            </a:r>
          </a:p>
          <a:p>
            <a:r>
              <a:rPr lang="ja-JP" altLang="en-US" dirty="0" smtClean="0"/>
              <a:t>・熱中症を知って、しっかり予防しましょう。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39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・高い温度や湿度により体内の水分や塩分のバランスが崩れ、体温の調節機能が働かなくなり、様々な障害をおこす症状のことを「熱中症」と言います。</a:t>
            </a:r>
            <a:endParaRPr lang="en-US" altLang="ja-JP" dirty="0" smtClean="0"/>
          </a:p>
          <a:p>
            <a:r>
              <a:rPr lang="ja-JP" altLang="en-US" dirty="0" smtClean="0"/>
              <a:t>・熱中症は屋内でも発症しますので、自宅にいる時も注意が必要です。</a:t>
            </a:r>
          </a:p>
          <a:p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5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・熱中症の症状は最初はめまい、立ちくらみ、筋肉痛のような症状が出ます。</a:t>
            </a:r>
            <a:endParaRPr lang="en-US" altLang="ja-JP" dirty="0" smtClean="0"/>
          </a:p>
          <a:p>
            <a:r>
              <a:rPr lang="ja-JP" altLang="en-US" dirty="0" smtClean="0"/>
              <a:t>・続いて、頭痛、吐き気、倦怠感が現れます。</a:t>
            </a:r>
            <a:endParaRPr lang="en-US" altLang="ja-JP" dirty="0" smtClean="0"/>
          </a:p>
          <a:p>
            <a:r>
              <a:rPr lang="ja-JP" altLang="en-US" dirty="0" smtClean="0"/>
              <a:t>・更に酷くなると意識障害、けいれん、発熱の症状出てきます。</a:t>
            </a:r>
            <a:endParaRPr lang="en-US" altLang="ja-JP" dirty="0" smtClean="0"/>
          </a:p>
          <a:p>
            <a:r>
              <a:rPr lang="ja-JP" altLang="en-US" dirty="0" smtClean="0"/>
              <a:t>・最悪、死亡する場合もあるため、注意が必要です。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63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・熱中症がおきやすい場所として「競技場」、直射日光や輻射熱により気温が上がる「路上」があります。</a:t>
            </a:r>
            <a:endParaRPr lang="en-US" altLang="ja-JP" dirty="0" smtClean="0"/>
          </a:p>
          <a:p>
            <a:r>
              <a:rPr lang="ja-JP" altLang="en-US" dirty="0" smtClean="0"/>
              <a:t>・また「住宅」でも熱中症は発症します。</a:t>
            </a:r>
            <a:endParaRPr lang="en-US" altLang="ja-JP" dirty="0" smtClean="0"/>
          </a:p>
          <a:p>
            <a:r>
              <a:rPr lang="ja-JP" altLang="en-US" dirty="0" smtClean="0"/>
              <a:t>・意外と思われるかもしれませんが、熱中症の多くが「住宅」で起きておりますので、十分気をつけてください。</a:t>
            </a:r>
            <a:endParaRPr lang="en-US" altLang="ja-JP" dirty="0" smtClean="0"/>
          </a:p>
          <a:p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241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・熱中症になる方の大半が高齢者です。</a:t>
            </a:r>
            <a:endParaRPr lang="en-US" altLang="ja-JP" dirty="0" smtClean="0"/>
          </a:p>
          <a:p>
            <a:r>
              <a:rPr lang="ja-JP" altLang="en-US" dirty="0" smtClean="0"/>
              <a:t>・一般的に高齢者は「のどの渇きを感じにくい」「暑さを感じにくい」「汗をかきにくい」など、体温を下げるための体の反応が弱くなっております。</a:t>
            </a:r>
            <a:endParaRPr lang="en-US" altLang="ja-JP" dirty="0" smtClean="0"/>
          </a:p>
          <a:p>
            <a:r>
              <a:rPr lang="ja-JP" altLang="en-US" dirty="0" smtClean="0"/>
              <a:t>・そのため、「自覚がなく、気がついたら熱中症になっている」という危険性があります。</a:t>
            </a:r>
            <a:endParaRPr lang="en-US" altLang="ja-JP" dirty="0" smtClean="0"/>
          </a:p>
          <a:p>
            <a:r>
              <a:rPr lang="ja-JP" altLang="en-US" dirty="0" smtClean="0"/>
              <a:t>・高齢の方、またそのご家族はこの特徴に十分気をつけて下さい。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・熱中症は予防が大切です。</a:t>
            </a:r>
            <a:endParaRPr lang="en-US" altLang="ja-JP" dirty="0" smtClean="0"/>
          </a:p>
          <a:p>
            <a:r>
              <a:rPr lang="ja-JP" altLang="en-US" dirty="0" smtClean="0"/>
              <a:t>・熱中症にならないために、「こまめな水分補給」が重要です。</a:t>
            </a:r>
            <a:endParaRPr lang="en-US" altLang="ja-JP" dirty="0" smtClean="0"/>
          </a:p>
          <a:p>
            <a:r>
              <a:rPr lang="ja-JP" altLang="en-US" dirty="0" smtClean="0"/>
              <a:t>・特に高齢の方は、のどの渇きを感じにくいため、のどが渇いていていなくても、意識的に水分補給をしましょう。</a:t>
            </a:r>
            <a:endParaRPr lang="en-US" altLang="ja-JP" dirty="0" smtClean="0"/>
          </a:p>
          <a:p>
            <a:r>
              <a:rPr lang="ja-JP" altLang="en-US" dirty="0" smtClean="0"/>
              <a:t>・また、寝ている間にも汗などで水分は出ていきます。寝る前にも水分補給をしましょう。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446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・家の中でも熱中症になることがあります。</a:t>
            </a:r>
            <a:endParaRPr lang="en-US" altLang="ja-JP" dirty="0" smtClean="0"/>
          </a:p>
          <a:p>
            <a:r>
              <a:rPr lang="ja-JP" altLang="en-US" dirty="0" smtClean="0"/>
              <a:t>・扇風機やエアコンを使って、暑さを避けましょう。</a:t>
            </a:r>
            <a:endParaRPr lang="en-US" altLang="ja-JP" dirty="0" smtClean="0"/>
          </a:p>
          <a:p>
            <a:r>
              <a:rPr lang="ja-JP" altLang="en-US" dirty="0" smtClean="0"/>
              <a:t>・窓を開けて、風通しを良くしましょう。</a:t>
            </a:r>
            <a:endParaRPr lang="en-US" altLang="ja-JP" dirty="0" smtClean="0"/>
          </a:p>
          <a:p>
            <a:r>
              <a:rPr lang="ja-JP" altLang="en-US" dirty="0" smtClean="0"/>
              <a:t>・直射日光を避けるため、カーテンなどを閉めましょう。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810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・熱中症の予防には塩分を摂ることも重要です。</a:t>
            </a:r>
            <a:endParaRPr lang="en-US" altLang="ja-JP" dirty="0" smtClean="0"/>
          </a:p>
          <a:p>
            <a:r>
              <a:rPr lang="ja-JP" altLang="en-US" dirty="0" smtClean="0"/>
              <a:t>・汗をかいたら積極的に塩分を摂りましょう。</a:t>
            </a:r>
            <a:endParaRPr lang="en-US" altLang="ja-JP" dirty="0" smtClean="0"/>
          </a:p>
          <a:p>
            <a:r>
              <a:rPr lang="ja-JP" altLang="en-US" dirty="0" smtClean="0"/>
              <a:t>・体調が悪いと熱中症になりやすいため、栄養バランスの良い食事で体調をととのえましょう。</a:t>
            </a:r>
            <a:endParaRPr lang="en-US" altLang="ja-JP" dirty="0" smtClean="0"/>
          </a:p>
          <a:p>
            <a:r>
              <a:rPr lang="ja-JP" altLang="en-US" dirty="0" smtClean="0"/>
              <a:t>・体調に異変を感じた時は、早めに休息をとりましょう。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633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四角形 176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6" name="四角形 177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進行例</a:t>
            </a:r>
            <a:r>
              <a:rPr lang="en-US" altLang="ja-JP" dirty="0" smtClean="0"/>
              <a:t>】</a:t>
            </a:r>
          </a:p>
          <a:p>
            <a:r>
              <a:rPr lang="ja-JP" altLang="en-US" dirty="0" smtClean="0"/>
              <a:t>・熱中症になってしまった場合の応急手当として</a:t>
            </a:r>
            <a:endParaRPr lang="en-US" altLang="ja-JP" dirty="0" smtClean="0"/>
          </a:p>
          <a:p>
            <a:r>
              <a:rPr lang="ja-JP" altLang="en-US" dirty="0" smtClean="0"/>
              <a:t>・屋外ならば涼しい場所や日陰に移動、屋内ならばエアコン、扇風機などで体を冷やしましょう。</a:t>
            </a:r>
            <a:endParaRPr lang="en-US" altLang="ja-JP" dirty="0" smtClean="0"/>
          </a:p>
          <a:p>
            <a:r>
              <a:rPr lang="ja-JP" altLang="en-US" dirty="0" smtClean="0"/>
              <a:t>・また氷などで、首の周り、脇の下、太もものつけねなど、太い血管を冷やしましょう。</a:t>
            </a:r>
            <a:endParaRPr lang="en-US" altLang="ja-JP" dirty="0" smtClean="0"/>
          </a:p>
          <a:p>
            <a:r>
              <a:rPr lang="ja-JP" altLang="en-US" dirty="0" smtClean="0"/>
              <a:t>・飲めるようならば、水分をこまめに取りましょう。</a:t>
            </a:r>
            <a:endParaRPr dirty="0"/>
          </a:p>
        </p:txBody>
      </p:sp>
      <p:sp>
        <p:nvSpPr>
          <p:cNvPr id="1157" name="四角形 178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D17DF5C7-8E41-4D76-BD9B-6A316B1D107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94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 w="9525"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3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038" name="Date Placeholder 29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039" name="Footer Placeholder 18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40" name="Slide Number Placeholder 2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98" name="Vertical Text Placeholder 2"/>
          <p:cNvSpPr>
            <a:spLocks noGrp="1"/>
          </p:cNvSpPr>
          <p:nvPr>
            <p:ph type="body" orient="vert" idx="1"/>
          </p:nvPr>
        </p:nvSpPr>
        <p:spPr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99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100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01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1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05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106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10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4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44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04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4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 w="9525"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49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50" name="Date Placeholder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051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52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5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57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058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59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6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63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64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6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66" name="Date Placeholder 6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067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68" name="Slide Number Placeholder 8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71" name="Date Placeholder 2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072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73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Date Placeholder 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076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77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80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81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82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083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84" name="Slide Number Placeholder 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87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88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8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090" name="Date Placeholder 4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E44E8D65-294A-49C0-BE4A-808C2572D0F2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091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9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9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94" name="Freeform 9"/>
          <p:cNvSpPr/>
          <p:nvPr/>
        </p:nvSpPr>
        <p:spPr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95" name="Freeform 10"/>
          <p:cNvSpPr/>
          <p:nvPr/>
        </p:nvSpPr>
        <p:spPr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6"/>
          <p:cNvSpPr/>
          <p:nvPr/>
        </p:nvSpPr>
        <p:spPr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6" name="Freeform 7"/>
          <p:cNvSpPr/>
          <p:nvPr/>
        </p:nvSpPr>
        <p:spPr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028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29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4E8D65-294A-49C0-BE4A-808C2572D0F2}" type="datetimeFigureOut">
              <a:rPr kumimoji="1" lang="ja-JP" altLang="en-US" smtClean="0"/>
              <a:t>2020/9/9</a:t>
            </a:fld>
            <a:endParaRPr kumimoji="1" lang="ja-JP" altLang="en-US"/>
          </a:p>
        </p:txBody>
      </p:sp>
      <p:sp>
        <p:nvSpPr>
          <p:cNvPr id="103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3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4BF67C-6FE9-4FDD-BE44-268345425DA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03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033" name="Freeform 11"/>
            <p:cNvSpPr/>
            <p:nvPr/>
          </p:nvSpPr>
          <p:spPr>
            <a:xfrm rot="21435688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034" name="Freeform 12"/>
            <p:cNvSpPr/>
            <p:nvPr/>
          </p:nvSpPr>
          <p:spPr>
            <a:xfrm rot="21435688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角丸四角形 5"/>
          <p:cNvSpPr/>
          <p:nvPr/>
        </p:nvSpPr>
        <p:spPr>
          <a:xfrm>
            <a:off x="455696" y="1423555"/>
            <a:ext cx="8352928" cy="4738254"/>
          </a:xfrm>
          <a:prstGeom prst="roundRect">
            <a:avLst>
              <a:gd name="adj" fmla="val 6379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</a:t>
            </a:r>
            <a:endParaRPr lang="en-US" altLang="ja-JP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spc="-9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3600" spc="-9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149" name="テキスト ボックス 8"/>
          <p:cNvSpPr txBox="1"/>
          <p:nvPr/>
        </p:nvSpPr>
        <p:spPr>
          <a:xfrm>
            <a:off x="654148" y="218881"/>
            <a:ext cx="79560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 smtClean="0">
                <a:latin typeface="HGP創英角ｺﾞｼｯｸUB" pitchFamily="50" charset="-128"/>
                <a:ea typeface="HGP創英角ｺﾞｼｯｸUB" pitchFamily="50" charset="-128"/>
              </a:rPr>
              <a:t>にご注意ください！！</a:t>
            </a:r>
            <a:endParaRPr kumimoji="1" lang="ja-JP" altLang="en-US" sz="5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1" y="2425228"/>
            <a:ext cx="3338936" cy="273490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87" y="4487212"/>
            <a:ext cx="1019725" cy="150834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816517" y="1977370"/>
            <a:ext cx="4992106" cy="1508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暑くなってくると熱中症</a:t>
            </a:r>
            <a:r>
              <a:rPr lang="ja-JP" altLang="en-US" sz="38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になる</a:t>
            </a:r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人が増えてきます</a:t>
            </a:r>
            <a:r>
              <a:rPr lang="ja-JP" altLang="en-US" sz="38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816517" y="3486828"/>
            <a:ext cx="4992106" cy="1283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38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を知って、</a:t>
            </a:r>
            <a:r>
              <a:rPr lang="ja-JP" altLang="en-US" sz="38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しっかり</a:t>
            </a:r>
            <a:r>
              <a:rPr lang="ja-JP" altLang="en-US" sz="38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予防</a:t>
            </a:r>
            <a:r>
              <a:rPr lang="ja-JP" altLang="en-US" sz="38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しましょう。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813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" grpId="0" animBg="1"/>
      <p:bldP spid="1149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2147049" y="183873"/>
            <a:ext cx="49536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 smtClean="0">
                <a:latin typeface="HGP創英角ｺﾞｼｯｸUB" pitchFamily="50" charset="-128"/>
                <a:ea typeface="HGP創英角ｺﾞｼｯｸUB" pitchFamily="50" charset="-128"/>
              </a:rPr>
              <a:t>ってなに？</a:t>
            </a:r>
            <a:endParaRPr kumimoji="1" lang="ja-JP" altLang="en-US" sz="5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284116" y="1486037"/>
            <a:ext cx="5972412" cy="4182203"/>
          </a:xfrm>
          <a:prstGeom prst="wedgeRoundRectCallout">
            <a:avLst>
              <a:gd name="adj1" fmla="val 56587"/>
              <a:gd name="adj2" fmla="val 30609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99141" y="1585777"/>
            <a:ext cx="5857387" cy="164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ja-JP" altLang="en-US" sz="26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高い温度や湿度により体内の水分や塩分のバランスが崩れ、体温の調節機能が働かなくなり、様々な障害をおこす症状のことを</a:t>
            </a:r>
            <a:endParaRPr lang="en-US" altLang="ja-JP" sz="2600" spc="-9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99140" y="3256267"/>
            <a:ext cx="5857387" cy="513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ja-JP" altLang="en-US" sz="26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en-US" sz="2600" spc="-9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lang="ja-JP" altLang="en-US" sz="26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」といいます。</a:t>
            </a:r>
            <a:endParaRPr lang="en-US" altLang="ja-JP" sz="2600" spc="-9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9532" y="4017262"/>
            <a:ext cx="5857387" cy="1180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ja-JP" altLang="en-US" sz="26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en-US" sz="2600" spc="-9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lang="ja-JP" altLang="en-US" sz="26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」は屋外に限らず、屋内でも発症しますので、自宅にいる時も注意が必要です。</a:t>
            </a:r>
            <a:endParaRPr lang="en-US" altLang="ja-JP" sz="2600" spc="-9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35" y="3553690"/>
            <a:ext cx="2282447" cy="2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6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7" grpId="0" animBg="1"/>
      <p:bldP spid="5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1203798" y="243246"/>
            <a:ext cx="67281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 smtClean="0">
                <a:latin typeface="HGP創英角ｺﾞｼｯｸUB" pitchFamily="50" charset="-128"/>
                <a:ea typeface="HGP創英角ｺﾞｼｯｸUB" pitchFamily="50" charset="-128"/>
              </a:rPr>
              <a:t>ってどんな症状？</a:t>
            </a:r>
            <a:endParaRPr kumimoji="1" lang="ja-JP" altLang="en-US" sz="5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89285" y="1814273"/>
            <a:ext cx="5345969" cy="5539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AutoFit/>
          </a:bodyPr>
          <a:lstStyle/>
          <a:p>
            <a:pPr lvl="0"/>
            <a:r>
              <a:rPr lang="ja-JP" altLang="en-US" sz="30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①めまい、立ちくらみ、筋肉痛</a:t>
            </a:r>
            <a:endParaRPr lang="en-US" altLang="ja-JP" sz="3000" spc="-9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89284" y="2542687"/>
            <a:ext cx="5345971" cy="5539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AutoFit/>
          </a:bodyPr>
          <a:lstStyle/>
          <a:p>
            <a:pPr lvl="0"/>
            <a:r>
              <a:rPr lang="ja-JP" altLang="en-US" sz="30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②頭痛、吐き気、倦怠感</a:t>
            </a:r>
            <a:endParaRPr lang="en-US" altLang="ja-JP" sz="3000" spc="-9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89283" y="3301225"/>
            <a:ext cx="5345971" cy="5539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AutoFit/>
          </a:bodyPr>
          <a:lstStyle/>
          <a:p>
            <a:pPr lvl="0"/>
            <a:r>
              <a:rPr lang="ja-JP" altLang="en-US" sz="30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③意識障害、けいれん、発熱</a:t>
            </a:r>
            <a:endParaRPr lang="en-US" altLang="ja-JP" sz="3000" spc="-9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星 32 3"/>
          <p:cNvSpPr/>
          <p:nvPr/>
        </p:nvSpPr>
        <p:spPr>
          <a:xfrm>
            <a:off x="186945" y="4248834"/>
            <a:ext cx="5550646" cy="1979103"/>
          </a:xfrm>
          <a:prstGeom prst="star32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0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最悪・・・</a:t>
            </a:r>
            <a:endParaRPr lang="en-US" altLang="ja-JP" sz="3000" spc="-9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3000" spc="-9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死亡</a:t>
            </a:r>
            <a:r>
              <a:rPr lang="ja-JP" altLang="en-US" sz="3000" spc="-90" dirty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の場合も・・</a:t>
            </a:r>
            <a:r>
              <a:rPr lang="ja-JP" altLang="en-US" sz="30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endParaRPr kumimoji="1" lang="ja-JP" altLang="en-US" sz="3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40" y="2819686"/>
            <a:ext cx="29241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5" grpId="0" animBg="1"/>
      <p:bldP spid="13" grpId="0" animBg="1"/>
      <p:bldP spid="14" grpId="0" animBg="1"/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563084" y="176638"/>
            <a:ext cx="80650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 smtClean="0">
                <a:latin typeface="HGP創英角ｺﾞｼｯｸUB" pitchFamily="50" charset="-128"/>
                <a:ea typeface="HGP創英角ｺﾞｼｯｸUB" pitchFamily="50" charset="-128"/>
              </a:rPr>
              <a:t>がおきやすい場所は？</a:t>
            </a:r>
            <a:endParaRPr kumimoji="1" lang="ja-JP" altLang="en-US" sz="5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16" y="4966572"/>
            <a:ext cx="3953853" cy="1549170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499360" y="3124673"/>
            <a:ext cx="4159893" cy="784830"/>
            <a:chOff x="3121169" y="3262902"/>
            <a:chExt cx="3538086" cy="784830"/>
          </a:xfrm>
        </p:grpSpPr>
        <p:sp>
          <p:nvSpPr>
            <p:cNvPr id="13" name="正方形/長方形 12"/>
            <p:cNvSpPr/>
            <p:nvPr/>
          </p:nvSpPr>
          <p:spPr>
            <a:xfrm>
              <a:off x="3121169" y="3262902"/>
              <a:ext cx="3538086" cy="7848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spAutoFit/>
            </a:bodyPr>
            <a:lstStyle/>
            <a:p>
              <a:pPr lvl="0" algn="ctr"/>
              <a:r>
                <a:rPr lang="ja-JP" altLang="en-US" sz="45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路　　上</a:t>
              </a:r>
              <a:endParaRPr lang="en-US" altLang="ja-JP" sz="4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156" y="3337167"/>
              <a:ext cx="840067" cy="679404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2499360" y="3983362"/>
            <a:ext cx="4159895" cy="784830"/>
            <a:chOff x="2531941" y="4110958"/>
            <a:chExt cx="4127314" cy="784830"/>
          </a:xfrm>
        </p:grpSpPr>
        <p:sp>
          <p:nvSpPr>
            <p:cNvPr id="14" name="正方形/長方形 13"/>
            <p:cNvSpPr/>
            <p:nvPr/>
          </p:nvSpPr>
          <p:spPr>
            <a:xfrm>
              <a:off x="2531941" y="4110958"/>
              <a:ext cx="4127314" cy="7848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spAutoFit/>
            </a:bodyPr>
            <a:lstStyle/>
            <a:p>
              <a:pPr lvl="0" algn="ctr"/>
              <a:r>
                <a:rPr lang="ja-JP" altLang="en-US" sz="45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競技場等</a:t>
              </a:r>
              <a:endParaRPr lang="en-US" altLang="ja-JP" sz="4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0156" y="4152946"/>
              <a:ext cx="854132" cy="673696"/>
            </a:xfrm>
            <a:prstGeom prst="rect">
              <a:avLst/>
            </a:prstGeom>
          </p:spPr>
        </p:pic>
      </p:grpSp>
      <p:grpSp>
        <p:nvGrpSpPr>
          <p:cNvPr id="2" name="グループ化 1"/>
          <p:cNvGrpSpPr/>
          <p:nvPr/>
        </p:nvGrpSpPr>
        <p:grpSpPr>
          <a:xfrm>
            <a:off x="353414" y="4811641"/>
            <a:ext cx="3852826" cy="1752127"/>
            <a:chOff x="130995" y="2348213"/>
            <a:chExt cx="6207508" cy="1961643"/>
          </a:xfrm>
        </p:grpSpPr>
        <p:sp>
          <p:nvSpPr>
            <p:cNvPr id="11" name="角丸四角形吹き出し 10"/>
            <p:cNvSpPr/>
            <p:nvPr/>
          </p:nvSpPr>
          <p:spPr>
            <a:xfrm>
              <a:off x="130995" y="2467903"/>
              <a:ext cx="5972413" cy="1841953"/>
            </a:xfrm>
            <a:prstGeom prst="wedgeRoundRectCallout">
              <a:avLst>
                <a:gd name="adj1" fmla="val 62542"/>
                <a:gd name="adj2" fmla="val 1772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46020" y="2348213"/>
              <a:ext cx="6092483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500" spc="-90" dirty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住宅</a:t>
              </a:r>
              <a:r>
                <a:rPr lang="ja-JP" altLang="en-US" sz="35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でも熱中症</a:t>
              </a:r>
              <a:r>
                <a:rPr lang="ja-JP" altLang="en-US" sz="35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はおきるので注意</a:t>
              </a:r>
              <a:r>
                <a:rPr lang="en-US" altLang="ja-JP" sz="35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‼</a:t>
              </a:r>
              <a:endParaRPr lang="en-US" altLang="ja-JP" sz="3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17" name="星 32 16"/>
          <p:cNvSpPr/>
          <p:nvPr/>
        </p:nvSpPr>
        <p:spPr>
          <a:xfrm>
            <a:off x="1822158" y="1084746"/>
            <a:ext cx="5550646" cy="1979103"/>
          </a:xfrm>
          <a:prstGeom prst="star32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0" spc="-9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住　宅</a:t>
            </a:r>
            <a:endParaRPr kumimoji="1" lang="ja-JP" altLang="en-US" sz="7000" dirty="0">
              <a:solidFill>
                <a:srgbClr val="FF0000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56" y="1631319"/>
            <a:ext cx="1020821" cy="90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-4.81481E-6 L 2.22222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2448190" y="0"/>
            <a:ext cx="39837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5000" dirty="0" smtClean="0">
                <a:latin typeface="HGP創英角ｺﾞｼｯｸUB" pitchFamily="50" charset="-128"/>
                <a:ea typeface="HGP創英角ｺﾞｼｯｸUB" pitchFamily="50" charset="-128"/>
              </a:rPr>
              <a:t>高齢者の特徴</a:t>
            </a:r>
            <a:endParaRPr kumimoji="1" lang="ja-JP" altLang="en-US" sz="5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08226" y="1101437"/>
            <a:ext cx="2675960" cy="1302776"/>
            <a:chOff x="130995" y="2348213"/>
            <a:chExt cx="5972412" cy="1961643"/>
          </a:xfrm>
        </p:grpSpPr>
        <p:sp>
          <p:nvSpPr>
            <p:cNvPr id="10" name="角丸四角形吹き出し 9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39513"/>
                <a:gd name="adj2" fmla="val 64762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46020" y="2348213"/>
              <a:ext cx="5857387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5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のどの渇きを</a:t>
              </a:r>
              <a:endParaRPr lang="en-US" altLang="ja-JP" sz="3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lvl="0"/>
              <a:r>
                <a:rPr lang="ja-JP" altLang="en-US" sz="35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感じにくい</a:t>
              </a:r>
              <a:endParaRPr lang="en-US" altLang="ja-JP" sz="3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86" y="1962185"/>
            <a:ext cx="2961741" cy="2391606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6045927" y="1071134"/>
            <a:ext cx="2421565" cy="1302776"/>
            <a:chOff x="130995" y="2348213"/>
            <a:chExt cx="5972412" cy="1961643"/>
          </a:xfrm>
        </p:grpSpPr>
        <p:sp>
          <p:nvSpPr>
            <p:cNvPr id="14" name="角丸四角形吹き出し 13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-55622"/>
                <a:gd name="adj2" fmla="val 68160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46020" y="2348213"/>
              <a:ext cx="5857387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5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暑さを</a:t>
              </a:r>
              <a:endParaRPr lang="en-US" altLang="ja-JP" sz="3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lvl="0"/>
              <a:r>
                <a:rPr lang="ja-JP" altLang="en-US" sz="35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感じにくい</a:t>
              </a:r>
              <a:endParaRPr lang="en-US" altLang="ja-JP" sz="3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408226" y="2769364"/>
            <a:ext cx="2421565" cy="1302776"/>
            <a:chOff x="130995" y="2348213"/>
            <a:chExt cx="5972412" cy="1961643"/>
          </a:xfrm>
        </p:grpSpPr>
        <p:sp>
          <p:nvSpPr>
            <p:cNvPr id="17" name="角丸四角形吹き出し 16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62380"/>
                <a:gd name="adj2" fmla="val 25689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246020" y="2348213"/>
              <a:ext cx="5857387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5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汗を</a:t>
              </a:r>
              <a:endParaRPr lang="en-US" altLang="ja-JP" sz="3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lvl="0"/>
              <a:r>
                <a:rPr lang="ja-JP" altLang="en-US" sz="35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かきにくい</a:t>
              </a:r>
              <a:endParaRPr lang="en-US" altLang="ja-JP" sz="3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sp>
        <p:nvSpPr>
          <p:cNvPr id="19" name="正方形/長方形 18"/>
          <p:cNvSpPr/>
          <p:nvPr/>
        </p:nvSpPr>
        <p:spPr>
          <a:xfrm>
            <a:off x="454864" y="4484706"/>
            <a:ext cx="8397515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>
            <a:spAutoFit/>
          </a:bodyPr>
          <a:lstStyle/>
          <a:p>
            <a:pPr lvl="0"/>
            <a:r>
              <a:rPr lang="ja-JP" altLang="en-US" sz="40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体温を下げるための体の反応が弱くなっており、自覚がないのに</a:t>
            </a:r>
            <a:r>
              <a:rPr lang="ja-JP" altLang="en-US" sz="4000" spc="-9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lang="ja-JP" altLang="en-US" sz="40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rPr>
              <a:t>になる危険がある</a:t>
            </a:r>
            <a:endParaRPr lang="en-US" altLang="ja-JP" sz="4000" spc="-90" dirty="0" smtClea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60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811100" y="246829"/>
            <a:ext cx="73597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 smtClean="0">
                <a:latin typeface="HGP創英角ｺﾞｼｯｸUB" pitchFamily="50" charset="-128"/>
                <a:ea typeface="HGP創英角ｺﾞｼｯｸUB" pitchFamily="50" charset="-128"/>
              </a:rPr>
              <a:t>にならないために①</a:t>
            </a:r>
            <a:endParaRPr kumimoji="1" lang="ja-JP" altLang="en-US" sz="5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" y="1264318"/>
            <a:ext cx="2880000" cy="291808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95" y="1264318"/>
            <a:ext cx="2880000" cy="257204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95" y="3949549"/>
            <a:ext cx="2880000" cy="28321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" y="4338116"/>
            <a:ext cx="2880000" cy="235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811100" y="246829"/>
            <a:ext cx="73597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 smtClean="0">
                <a:latin typeface="HGP創英角ｺﾞｼｯｸUB" pitchFamily="50" charset="-128"/>
                <a:ea typeface="HGP創英角ｺﾞｼｯｸUB" pitchFamily="50" charset="-128"/>
              </a:rPr>
              <a:t>にならないために②</a:t>
            </a:r>
            <a:endParaRPr kumimoji="1" lang="ja-JP" altLang="en-US" sz="5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" y="1264318"/>
            <a:ext cx="2880000" cy="291808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22" y="3978000"/>
            <a:ext cx="2944110" cy="288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75" y="1307107"/>
            <a:ext cx="3286833" cy="267089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523" y="4202541"/>
            <a:ext cx="275773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811100" y="246829"/>
            <a:ext cx="73597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 smtClean="0">
                <a:latin typeface="HGP創英角ｺﾞｼｯｸUB" pitchFamily="50" charset="-128"/>
                <a:ea typeface="HGP創英角ｺﾞｼｯｸUB" pitchFamily="50" charset="-128"/>
              </a:rPr>
              <a:t>にならないために③</a:t>
            </a:r>
            <a:endParaRPr kumimoji="1" lang="ja-JP" altLang="en-US" sz="5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" y="1264318"/>
            <a:ext cx="2880000" cy="291808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8" y="3988603"/>
            <a:ext cx="2870384" cy="288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788" y="1054965"/>
            <a:ext cx="2733248" cy="288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0" y="3881327"/>
            <a:ext cx="316640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テキスト ボックス 8"/>
          <p:cNvSpPr txBox="1"/>
          <p:nvPr/>
        </p:nvSpPr>
        <p:spPr>
          <a:xfrm>
            <a:off x="1844750" y="198674"/>
            <a:ext cx="52661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50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熱中症</a:t>
            </a:r>
            <a:r>
              <a:rPr kumimoji="1" lang="ja-JP" altLang="en-US" sz="5000" dirty="0" smtClean="0">
                <a:latin typeface="HGP創英角ｺﾞｼｯｸUB" pitchFamily="50" charset="-128"/>
                <a:ea typeface="HGP創英角ｺﾞｼｯｸUB" pitchFamily="50" charset="-128"/>
              </a:rPr>
              <a:t>の応急手当</a:t>
            </a:r>
            <a:endParaRPr kumimoji="1" lang="ja-JP" altLang="en-US" sz="5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84" y="1371210"/>
            <a:ext cx="3915515" cy="4493645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18617" y="1278082"/>
            <a:ext cx="2675960" cy="1302776"/>
            <a:chOff x="130995" y="2348213"/>
            <a:chExt cx="5972412" cy="1961643"/>
          </a:xfrm>
        </p:grpSpPr>
        <p:sp>
          <p:nvSpPr>
            <p:cNvPr id="8" name="角丸四角形吹き出し 7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39513"/>
                <a:gd name="adj2" fmla="val 64762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246020" y="2348213"/>
              <a:ext cx="5857387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5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涼しい場所や日陰へ移動</a:t>
              </a:r>
              <a:endParaRPr lang="en-US" altLang="ja-JP" sz="3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858064" y="1969214"/>
            <a:ext cx="4787172" cy="1302776"/>
            <a:chOff x="130995" y="2348213"/>
            <a:chExt cx="5972412" cy="1961643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-27290"/>
                <a:gd name="adj2" fmla="val 97889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46020" y="2348213"/>
              <a:ext cx="5857387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5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エアコン、扇風機、うちわなどで体を冷やす</a:t>
              </a:r>
              <a:endParaRPr lang="en-US" altLang="ja-JP" sz="35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310447" y="3823855"/>
            <a:ext cx="2675960" cy="2442312"/>
            <a:chOff x="130995" y="2348213"/>
            <a:chExt cx="5972412" cy="1961643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67859"/>
                <a:gd name="adj2" fmla="val 4626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46019" y="2348213"/>
              <a:ext cx="5857388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1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首の周り、脇の下、太もものつけねなど太い血管を冷やす</a:t>
              </a:r>
              <a:endParaRPr lang="en-US" altLang="ja-JP" sz="31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6297749" y="3823855"/>
            <a:ext cx="2675960" cy="2442312"/>
            <a:chOff x="130995" y="2348213"/>
            <a:chExt cx="5972412" cy="1961643"/>
          </a:xfrm>
        </p:grpSpPr>
        <p:sp>
          <p:nvSpPr>
            <p:cNvPr id="19" name="角丸四角形吹き出し 18"/>
            <p:cNvSpPr/>
            <p:nvPr/>
          </p:nvSpPr>
          <p:spPr>
            <a:xfrm>
              <a:off x="130995" y="2467903"/>
              <a:ext cx="5972412" cy="1841953"/>
            </a:xfrm>
            <a:prstGeom prst="wedgeRoundRectCallout">
              <a:avLst>
                <a:gd name="adj1" fmla="val -64942"/>
                <a:gd name="adj2" fmla="val 12329"/>
                <a:gd name="adj3" fmla="val 1666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46019" y="2348213"/>
              <a:ext cx="5857388" cy="1961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ja-JP" altLang="en-US" sz="3100" spc="-90" dirty="0" smtClean="0">
                  <a:solidFill>
                    <a:prstClr val="black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飲めるようであれば水分をこまめに取らせる</a:t>
              </a:r>
              <a:endParaRPr lang="en-US" altLang="ja-JP" sz="3100" spc="-90" dirty="0" smtClean="0">
                <a:solidFill>
                  <a:prstClr val="black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0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  <a:tileRect/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  <a:tileRect/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/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4397</TotalTime>
  <Words>830</Words>
  <Application>Microsoft Office PowerPoint</Application>
  <PresentationFormat>画面に合わせる (4:3)</PresentationFormat>
  <Paragraphs>85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HGP創英角ｺﾞｼｯｸUB</vt:lpstr>
      <vt:lpstr>HGP明朝E</vt:lpstr>
      <vt:lpstr>ＭＳ Ｐゴシック</vt:lpstr>
      <vt:lpstr>Calibri</vt:lpstr>
      <vt:lpstr>Constantia</vt:lpstr>
      <vt:lpstr>Wingdings 2</vt:lpstr>
      <vt:lpstr>リゾート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紺野　崇</cp:lastModifiedBy>
  <cp:revision>1</cp:revision>
  <cp:lastPrinted>2014-06-20T02:48:43Z</cp:lastPrinted>
  <dcterms:created xsi:type="dcterms:W3CDTF">2014-04-21T08:19:29Z</dcterms:created>
  <dcterms:modified xsi:type="dcterms:W3CDTF">2020-09-09T01:17:43Z</dcterms:modified>
</cp:coreProperties>
</file>