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327" r:id="rId2"/>
    <p:sldId id="384" r:id="rId3"/>
    <p:sldId id="354" r:id="rId4"/>
    <p:sldId id="380" r:id="rId5"/>
    <p:sldId id="385" r:id="rId6"/>
    <p:sldId id="386" r:id="rId7"/>
    <p:sldId id="387" r:id="rId8"/>
    <p:sldId id="388" r:id="rId9"/>
    <p:sldId id="383" r:id="rId10"/>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FF00"/>
    <a:srgbClr val="FF33C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82413" autoAdjust="0"/>
  </p:normalViewPr>
  <p:slideViewPr>
    <p:cSldViewPr snapToGrid="0">
      <p:cViewPr varScale="1">
        <p:scale>
          <a:sx n="76" d="100"/>
          <a:sy n="76" d="100"/>
        </p:scale>
        <p:origin x="1860" y="108"/>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70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6" name="ヘッダー プレースホルダー 1"/>
          <p:cNvSpPr>
            <a:spLocks noGrp="1"/>
          </p:cNvSpPr>
          <p:nvPr>
            <p:ph type="hdr" sz="quarter"/>
          </p:nvPr>
        </p:nvSpPr>
        <p:spPr>
          <a:xfrm>
            <a:off x="1" y="0"/>
            <a:ext cx="3076977" cy="512143"/>
          </a:xfrm>
          <a:prstGeom prst="rect">
            <a:avLst/>
          </a:prstGeom>
        </p:spPr>
        <p:txBody>
          <a:bodyPr vert="horz" lIns="95463" tIns="47732" rIns="95463" bIns="47732" rtlCol="0"/>
          <a:lstStyle>
            <a:lvl1pPr algn="l">
              <a:defRPr sz="1300"/>
            </a:lvl1pPr>
          </a:lstStyle>
          <a:p>
            <a:endParaRPr kumimoji="1" lang="ja-JP" altLang="en-US"/>
          </a:p>
        </p:txBody>
      </p:sp>
      <p:sp>
        <p:nvSpPr>
          <p:cNvPr id="1117" name="日付プレースホルダー 2"/>
          <p:cNvSpPr>
            <a:spLocks noGrp="1"/>
          </p:cNvSpPr>
          <p:nvPr>
            <p:ph type="dt" sz="quarter" idx="1"/>
          </p:nvPr>
        </p:nvSpPr>
        <p:spPr>
          <a:xfrm>
            <a:off x="4020650" y="0"/>
            <a:ext cx="3076976" cy="512143"/>
          </a:xfrm>
          <a:prstGeom prst="rect">
            <a:avLst/>
          </a:prstGeom>
        </p:spPr>
        <p:txBody>
          <a:bodyPr vert="horz" lIns="95463" tIns="47732" rIns="95463" bIns="47732" rtlCol="0"/>
          <a:lstStyle>
            <a:lvl1pPr algn="r">
              <a:defRPr sz="1300"/>
            </a:lvl1pPr>
          </a:lstStyle>
          <a:p>
            <a:fld id="{A794E949-DCE8-41A4-BEEC-7DE362163591}" type="datetimeFigureOut">
              <a:rPr kumimoji="1" lang="ja-JP" altLang="en-US" smtClean="0"/>
              <a:t>2020/6/24</a:t>
            </a:fld>
            <a:endParaRPr kumimoji="1" lang="ja-JP" altLang="en-US"/>
          </a:p>
        </p:txBody>
      </p:sp>
      <p:sp>
        <p:nvSpPr>
          <p:cNvPr id="1118" name="フッター プレースホルダー 3"/>
          <p:cNvSpPr>
            <a:spLocks noGrp="1"/>
          </p:cNvSpPr>
          <p:nvPr>
            <p:ph type="ftr" sz="quarter" idx="2"/>
          </p:nvPr>
        </p:nvSpPr>
        <p:spPr>
          <a:xfrm>
            <a:off x="1" y="9720824"/>
            <a:ext cx="3076977" cy="512142"/>
          </a:xfrm>
          <a:prstGeom prst="rect">
            <a:avLst/>
          </a:prstGeom>
        </p:spPr>
        <p:txBody>
          <a:bodyPr vert="horz" lIns="95463" tIns="47732" rIns="95463" bIns="47732" rtlCol="0" anchor="b"/>
          <a:lstStyle>
            <a:lvl1pPr algn="l">
              <a:defRPr sz="1300"/>
            </a:lvl1pPr>
          </a:lstStyle>
          <a:p>
            <a:endParaRPr kumimoji="1" lang="ja-JP" altLang="en-US"/>
          </a:p>
        </p:txBody>
      </p:sp>
      <p:sp>
        <p:nvSpPr>
          <p:cNvPr id="1119" name="スライド番号プレースホルダー 4"/>
          <p:cNvSpPr>
            <a:spLocks noGrp="1"/>
          </p:cNvSpPr>
          <p:nvPr>
            <p:ph type="sldNum" sz="quarter" idx="3"/>
          </p:nvPr>
        </p:nvSpPr>
        <p:spPr>
          <a:xfrm>
            <a:off x="4020650" y="9720824"/>
            <a:ext cx="3076976" cy="512142"/>
          </a:xfrm>
          <a:prstGeom prst="rect">
            <a:avLst/>
          </a:prstGeom>
        </p:spPr>
        <p:txBody>
          <a:bodyPr vert="horz" lIns="95463" tIns="47732" rIns="95463" bIns="47732" rtlCol="0" anchor="b"/>
          <a:lstStyle>
            <a:lvl1pPr algn="r">
              <a:defRPr sz="1300"/>
            </a:lvl1pPr>
          </a:lstStyle>
          <a:p>
            <a:fld id="{33B730E3-A964-495C-B972-ACFA9A0CE451}" type="slidenum">
              <a:rPr kumimoji="1" lang="ja-JP" altLang="en-US" smtClean="0"/>
              <a:t>‹#›</a:t>
            </a:fld>
            <a:endParaRPr kumimoji="1" lang="ja-JP" altLang="en-US"/>
          </a:p>
        </p:txBody>
      </p:sp>
    </p:spTree>
    <p:extLst>
      <p:ext uri="{BB962C8B-B14F-4D97-AF65-F5344CB8AC3E}">
        <p14:creationId xmlns:p14="http://schemas.microsoft.com/office/powerpoint/2010/main" val="173347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9" name="ヘッダー プレースホルダー 1"/>
          <p:cNvSpPr>
            <a:spLocks noGrp="1"/>
          </p:cNvSpPr>
          <p:nvPr>
            <p:ph type="hdr" sz="quarter"/>
          </p:nvPr>
        </p:nvSpPr>
        <p:spPr>
          <a:xfrm>
            <a:off x="0" y="0"/>
            <a:ext cx="3076364" cy="511731"/>
          </a:xfrm>
          <a:prstGeom prst="rect">
            <a:avLst/>
          </a:prstGeom>
        </p:spPr>
        <p:txBody>
          <a:bodyPr vert="horz" lIns="95463" tIns="47732" rIns="95463" bIns="47732" rtlCol="0"/>
          <a:lstStyle>
            <a:lvl1pPr algn="l">
              <a:defRPr sz="1300"/>
            </a:lvl1pPr>
          </a:lstStyle>
          <a:p>
            <a:endParaRPr kumimoji="1" lang="ja-JP" altLang="en-US"/>
          </a:p>
        </p:txBody>
      </p:sp>
      <p:sp>
        <p:nvSpPr>
          <p:cNvPr id="1110" name="日付プレースホルダー 2"/>
          <p:cNvSpPr>
            <a:spLocks noGrp="1"/>
          </p:cNvSpPr>
          <p:nvPr>
            <p:ph type="dt" idx="1"/>
          </p:nvPr>
        </p:nvSpPr>
        <p:spPr>
          <a:xfrm>
            <a:off x="4021294" y="0"/>
            <a:ext cx="3076364" cy="511731"/>
          </a:xfrm>
          <a:prstGeom prst="rect">
            <a:avLst/>
          </a:prstGeom>
        </p:spPr>
        <p:txBody>
          <a:bodyPr vert="horz" lIns="95463" tIns="47732" rIns="95463" bIns="47732" rtlCol="0"/>
          <a:lstStyle>
            <a:lvl1pPr algn="r">
              <a:defRPr sz="1300"/>
            </a:lvl1pPr>
          </a:lstStyle>
          <a:p>
            <a:fld id="{3D9736A4-5650-4C25-B3C7-A386562BC414}" type="datetimeFigureOut">
              <a:rPr kumimoji="1" lang="ja-JP" altLang="en-US" smtClean="0"/>
              <a:t>2020/6/24</a:t>
            </a:fld>
            <a:endParaRPr kumimoji="1" lang="ja-JP" altLang="en-US"/>
          </a:p>
        </p:txBody>
      </p:sp>
      <p:sp>
        <p:nvSpPr>
          <p:cNvPr id="1111" name="スライド イメージ プレースホルダー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5463" tIns="47732" rIns="95463" bIns="47732" rtlCol="0" anchor="ctr"/>
          <a:lstStyle/>
          <a:p>
            <a:endParaRPr lang="ja-JP" altLang="en-US"/>
          </a:p>
        </p:txBody>
      </p:sp>
      <p:sp>
        <p:nvSpPr>
          <p:cNvPr id="1112" name="ノート プレースホルダー 4"/>
          <p:cNvSpPr>
            <a:spLocks noGrp="1"/>
          </p:cNvSpPr>
          <p:nvPr>
            <p:ph type="body" sz="quarter" idx="3"/>
          </p:nvPr>
        </p:nvSpPr>
        <p:spPr>
          <a:xfrm>
            <a:off x="709931" y="4861442"/>
            <a:ext cx="5679440" cy="4605576"/>
          </a:xfrm>
          <a:prstGeom prst="rect">
            <a:avLst/>
          </a:prstGeom>
        </p:spPr>
        <p:txBody>
          <a:bodyPr vert="horz" lIns="95463" tIns="47732" rIns="95463" bIns="4773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13" name="フッター プレースホルダー 5"/>
          <p:cNvSpPr>
            <a:spLocks noGrp="1"/>
          </p:cNvSpPr>
          <p:nvPr>
            <p:ph type="ftr" sz="quarter" idx="4"/>
          </p:nvPr>
        </p:nvSpPr>
        <p:spPr>
          <a:xfrm>
            <a:off x="0" y="9721106"/>
            <a:ext cx="3076364" cy="511731"/>
          </a:xfrm>
          <a:prstGeom prst="rect">
            <a:avLst/>
          </a:prstGeom>
        </p:spPr>
        <p:txBody>
          <a:bodyPr vert="horz" lIns="95463" tIns="47732" rIns="95463" bIns="47732" rtlCol="0" anchor="b"/>
          <a:lstStyle>
            <a:lvl1pPr algn="l">
              <a:defRPr sz="1300"/>
            </a:lvl1pPr>
          </a:lstStyle>
          <a:p>
            <a:endParaRPr kumimoji="1" lang="ja-JP" altLang="en-US"/>
          </a:p>
        </p:txBody>
      </p:sp>
      <p:sp>
        <p:nvSpPr>
          <p:cNvPr id="1114" name="スライド番号プレースホルダー 6"/>
          <p:cNvSpPr>
            <a:spLocks noGrp="1"/>
          </p:cNvSpPr>
          <p:nvPr>
            <p:ph type="sldNum" sz="quarter" idx="5"/>
          </p:nvPr>
        </p:nvSpPr>
        <p:spPr>
          <a:xfrm>
            <a:off x="4021294" y="9721106"/>
            <a:ext cx="3076364" cy="511731"/>
          </a:xfrm>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a:t>
            </a:fld>
            <a:endParaRPr kumimoji="1" lang="ja-JP" altLang="en-US"/>
          </a:p>
        </p:txBody>
      </p:sp>
    </p:spTree>
    <p:extLst>
      <p:ext uri="{BB962C8B-B14F-4D97-AF65-F5344CB8AC3E}">
        <p14:creationId xmlns:p14="http://schemas.microsoft.com/office/powerpoint/2010/main" val="31093863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・皆さんはこのようなマークを見たことがありますか。</a:t>
            </a:r>
            <a:endParaRPr lang="en-US" altLang="ja-JP" dirty="0" smtClean="0"/>
          </a:p>
          <a:p>
            <a:r>
              <a:rPr lang="ja-JP" altLang="en-US" dirty="0" smtClean="0"/>
              <a:t>・このマークは</a:t>
            </a:r>
            <a:r>
              <a:rPr lang="en-US" altLang="ja-JP" dirty="0" smtClean="0"/>
              <a:t>AED</a:t>
            </a:r>
            <a:r>
              <a:rPr lang="ja-JP" altLang="en-US" dirty="0" smtClean="0"/>
              <a:t>（自動体外式除細動器）が設置されていることを示しています。</a:t>
            </a:r>
            <a:endParaRPr lang="en-US" altLang="ja-JP" dirty="0" smtClean="0"/>
          </a:p>
          <a:p>
            <a:r>
              <a:rPr lang="ja-JP" altLang="en-US" dirty="0" smtClean="0"/>
              <a:t>・皆さんは</a:t>
            </a:r>
            <a:r>
              <a:rPr lang="en-US" altLang="ja-JP" dirty="0" smtClean="0"/>
              <a:t>AED</a:t>
            </a:r>
            <a:r>
              <a:rPr lang="ja-JP" altLang="en-US" dirty="0" smtClean="0"/>
              <a:t>の使い方について知っていますか。</a:t>
            </a:r>
            <a:endParaRPr lang="en-US" altLang="ja-JP" dirty="0" smtClean="0"/>
          </a:p>
          <a:p>
            <a:r>
              <a:rPr lang="ja-JP" altLang="en-US" dirty="0" smtClean="0"/>
              <a:t>・ここでは</a:t>
            </a:r>
            <a:r>
              <a:rPr lang="en-US" altLang="ja-JP" dirty="0" smtClean="0"/>
              <a:t>AED</a:t>
            </a:r>
            <a:r>
              <a:rPr lang="ja-JP" altLang="en-US" dirty="0" smtClean="0"/>
              <a:t>の使い方についてお伝えします。</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1</a:t>
            </a:fld>
            <a:endParaRPr kumimoji="1" lang="ja-JP" altLang="en-US"/>
          </a:p>
        </p:txBody>
      </p:sp>
    </p:spTree>
    <p:extLst>
      <p:ext uri="{BB962C8B-B14F-4D97-AF65-F5344CB8AC3E}">
        <p14:creationId xmlns:p14="http://schemas.microsoft.com/office/powerpoint/2010/main" val="1321399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・心臓が細かく震える「心室細動（しんしつさいどう）」により、心臓が突然止まってしまうことがあります。</a:t>
            </a:r>
            <a:endParaRPr lang="en-US" altLang="ja-JP" dirty="0" smtClean="0"/>
          </a:p>
          <a:p>
            <a:r>
              <a:rPr lang="ja-JP" altLang="en-US" dirty="0" smtClean="0"/>
              <a:t>・この場合、早急に振動に電気ショックを与え、震えを取り除く「除細動（じょさいどう）」が非常に重要になります。</a:t>
            </a:r>
            <a:endParaRPr lang="en-US" altLang="ja-JP" dirty="0" smtClean="0"/>
          </a:p>
          <a:p>
            <a:r>
              <a:rPr lang="ja-JP" altLang="en-US" dirty="0" smtClean="0"/>
              <a:t>・</a:t>
            </a:r>
            <a:r>
              <a:rPr lang="en-US" altLang="ja-JP" dirty="0" smtClean="0"/>
              <a:t>AED</a:t>
            </a:r>
            <a:r>
              <a:rPr lang="ja-JP" altLang="en-US" dirty="0" smtClean="0"/>
              <a:t>（自動体外式除細動器）とは、この電気ショックを行うための機器です。</a:t>
            </a:r>
            <a:endParaRPr lang="en-US" altLang="ja-JP" dirty="0" smtClean="0"/>
          </a:p>
          <a:p>
            <a:r>
              <a:rPr lang="ja-JP" altLang="en-US" dirty="0" smtClean="0"/>
              <a:t>・コンピューターにより自動的に心臓の動きを調べて、電気ショックが必要かどうかを決定し、音声メッセージで指示してくれますので、誰でも簡単に操作することが出来ます。</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2</a:t>
            </a:fld>
            <a:endParaRPr kumimoji="1" lang="ja-JP" altLang="en-US"/>
          </a:p>
        </p:txBody>
      </p:sp>
    </p:spTree>
    <p:extLst>
      <p:ext uri="{BB962C8B-B14F-4D97-AF65-F5344CB8AC3E}">
        <p14:creationId xmlns:p14="http://schemas.microsoft.com/office/powerpoint/2010/main" val="2490404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a:t>
            </a:r>
            <a:r>
              <a:rPr lang="en-US" altLang="ja-JP" dirty="0" smtClean="0"/>
              <a:t>AED</a:t>
            </a:r>
            <a:r>
              <a:rPr lang="ja-JP" altLang="en-US" dirty="0" err="1" smtClean="0"/>
              <a:t>には</a:t>
            </a:r>
            <a:r>
              <a:rPr lang="ja-JP" altLang="en-US" dirty="0" smtClean="0"/>
              <a:t>いくつかの種類がありますが、基本的にどの機種も同じ手順で使用できるよう設計されています。</a:t>
            </a:r>
            <a:endParaRPr lang="en-US" altLang="ja-JP" dirty="0" smtClean="0"/>
          </a:p>
          <a:p>
            <a:r>
              <a:rPr lang="ja-JP" altLang="en-US" dirty="0" smtClean="0"/>
              <a:t>・まずは傷病者の近くに</a:t>
            </a:r>
            <a:r>
              <a:rPr lang="en-US" altLang="ja-JP" dirty="0" smtClean="0"/>
              <a:t>AED</a:t>
            </a:r>
            <a:r>
              <a:rPr lang="ja-JP" altLang="en-US" dirty="0" err="1" smtClean="0"/>
              <a:t>を置</a:t>
            </a:r>
            <a:r>
              <a:rPr lang="ja-JP" altLang="en-US" dirty="0" smtClean="0"/>
              <a:t>き、ケースのふたを開けます。</a:t>
            </a:r>
            <a:endParaRPr lang="en-US" altLang="ja-JP" dirty="0" smtClean="0"/>
          </a:p>
          <a:p>
            <a:r>
              <a:rPr lang="ja-JP" altLang="en-US" dirty="0" smtClean="0"/>
              <a:t>・次に電源ボタンを押します。中にはふたを開けると、自動的に電源が入る機種もあります。</a:t>
            </a:r>
            <a:endParaRPr lang="en-US" altLang="ja-JP" dirty="0" smtClean="0"/>
          </a:p>
          <a:p>
            <a:r>
              <a:rPr lang="ja-JP" altLang="en-US" dirty="0" smtClean="0"/>
              <a:t>・電源を入れたら、音声メッセージと点滅するランプに従って操作します。</a:t>
            </a:r>
            <a:endParaRPr lang="en-US" altLang="ja-JP" dirty="0" smtClean="0"/>
          </a:p>
          <a:p>
            <a:r>
              <a:rPr lang="ja-JP" altLang="en-US" dirty="0" smtClean="0"/>
              <a:t>・電極パッドを貼り付ける際には、傷病者の衣服を取り除き、胸部を露出します。</a:t>
            </a:r>
            <a:endParaRPr lang="en-US" altLang="ja-JP" dirty="0" smtClean="0"/>
          </a:p>
          <a:p>
            <a:r>
              <a:rPr lang="ja-JP" altLang="en-US" dirty="0" smtClean="0"/>
              <a:t>・電極パッドは袋に入っておりますので、開封し、シールからはがして粘着面を傷病者の胸にしっかりと貼り付けます。</a:t>
            </a:r>
            <a:endParaRPr lang="en-US" altLang="ja-JP" dirty="0" smtClean="0"/>
          </a:p>
          <a:p>
            <a:r>
              <a:rPr lang="ja-JP" altLang="en-US" dirty="0" smtClean="0"/>
              <a:t>・なお、貼り付ける位置は電極パッドにイラストで示されております。</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3</a:t>
            </a:fld>
            <a:endParaRPr kumimoji="1" lang="ja-JP" altLang="en-US"/>
          </a:p>
        </p:txBody>
      </p:sp>
    </p:spTree>
    <p:extLst>
      <p:ext uri="{BB962C8B-B14F-4D97-AF65-F5344CB8AC3E}">
        <p14:creationId xmlns:p14="http://schemas.microsoft.com/office/powerpoint/2010/main" val="989636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・電極パッドは胸の右上（鎖骨の下）、左下（脇の</a:t>
            </a:r>
            <a:r>
              <a:rPr lang="en-US" altLang="ja-JP" dirty="0" smtClean="0"/>
              <a:t>5</a:t>
            </a:r>
            <a:r>
              <a:rPr lang="ja-JP" altLang="en-US" dirty="0" smtClean="0"/>
              <a:t>～</a:t>
            </a:r>
            <a:r>
              <a:rPr lang="en-US" altLang="ja-JP" dirty="0" smtClean="0"/>
              <a:t>8cm</a:t>
            </a:r>
            <a:r>
              <a:rPr lang="ja-JP" altLang="en-US" dirty="0" smtClean="0"/>
              <a:t>下）に貼り付けます。</a:t>
            </a:r>
            <a:endParaRPr lang="en-US" altLang="ja-JP" dirty="0" smtClean="0"/>
          </a:p>
          <a:p>
            <a:r>
              <a:rPr lang="ja-JP" altLang="en-US" dirty="0" smtClean="0"/>
              <a:t>・電極パッドを貼り付ける際にも、可能であれば胸骨圧迫を継続してください。</a:t>
            </a:r>
          </a:p>
          <a:p>
            <a:r>
              <a:rPr lang="ja-JP" altLang="en-US" dirty="0" smtClean="0"/>
              <a:t>・電極パッドと、肌にすき間を作らないよう、しっかりと貼り付けます。</a:t>
            </a:r>
            <a:endParaRPr lang="en-US" altLang="ja-JP" dirty="0" smtClean="0"/>
          </a:p>
          <a:p>
            <a:r>
              <a:rPr lang="ja-JP" altLang="en-US" dirty="0" smtClean="0"/>
              <a:t>・アクセサリーなどの上から貼らないように注意します。</a:t>
            </a:r>
          </a:p>
          <a:p>
            <a:r>
              <a:rPr lang="ja-JP" altLang="en-US" dirty="0" smtClean="0"/>
              <a:t>・成人用と小児用の</a:t>
            </a:r>
            <a:r>
              <a:rPr lang="en-US" altLang="ja-JP" dirty="0" smtClean="0"/>
              <a:t>2</a:t>
            </a:r>
            <a:r>
              <a:rPr lang="ja-JP" altLang="en-US" dirty="0" smtClean="0"/>
              <a:t>種類の電極パッドが入っている場合があります。その場合、小学生以上には、成人用の電極パッド、未就学児には小児用の電極パッドを使用してください。</a:t>
            </a:r>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4</a:t>
            </a:fld>
            <a:endParaRPr kumimoji="1" lang="ja-JP" altLang="en-US"/>
          </a:p>
        </p:txBody>
      </p:sp>
    </p:spTree>
    <p:extLst>
      <p:ext uri="{BB962C8B-B14F-4D97-AF65-F5344CB8AC3E}">
        <p14:creationId xmlns:p14="http://schemas.microsoft.com/office/powerpoint/2010/main" val="525540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・電極パッドを貼り付けると「体に触れないでください」などと音声メッセージが流れ、自動的に心電図の解析が始まります。</a:t>
            </a:r>
            <a:endParaRPr lang="en-US" altLang="ja-JP" dirty="0" smtClean="0"/>
          </a:p>
          <a:p>
            <a:r>
              <a:rPr lang="ja-JP" altLang="en-US" dirty="0" smtClean="0"/>
              <a:t>・このとき、「みなさん、離れて！！」と注意を促し、誰も傷病者に触れていないことを確認します。</a:t>
            </a:r>
          </a:p>
          <a:p>
            <a:r>
              <a:rPr lang="ja-JP" altLang="en-US" dirty="0" smtClean="0"/>
              <a:t>・一部の機種には、心電図の解析を始めるために、音声メッセージに従って解析ボタンを押すことが必要なものがあります。</a:t>
            </a:r>
          </a:p>
          <a:p>
            <a:r>
              <a:rPr lang="ja-JP" altLang="en-US" dirty="0" smtClean="0"/>
              <a:t>・「ショックは不要です」などの音声メッセージが流れた場合は、ただちに胸骨圧迫を再開します。</a:t>
            </a:r>
            <a:endParaRPr lang="en-US" altLang="ja-JP" dirty="0" smtClean="0"/>
          </a:p>
          <a:p>
            <a:r>
              <a:rPr lang="ja-JP" altLang="en-US" dirty="0" smtClean="0"/>
              <a:t>・</a:t>
            </a:r>
            <a:r>
              <a:rPr lang="en-US" altLang="ja-JP" dirty="0" smtClean="0"/>
              <a:t>AED</a:t>
            </a:r>
            <a:r>
              <a:rPr lang="ja-JP" altLang="en-US" dirty="0" smtClean="0"/>
              <a:t>の電源は切らず電極パッドも貼ったまま、胸骨圧迫を再開してください。</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5</a:t>
            </a:fld>
            <a:endParaRPr kumimoji="1" lang="ja-JP" altLang="en-US"/>
          </a:p>
        </p:txBody>
      </p:sp>
    </p:spTree>
    <p:extLst>
      <p:ext uri="{BB962C8B-B14F-4D97-AF65-F5344CB8AC3E}">
        <p14:creationId xmlns:p14="http://schemas.microsoft.com/office/powerpoint/2010/main" val="2045502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a:t>
            </a:r>
            <a:r>
              <a:rPr lang="en-US" altLang="ja-JP" dirty="0" smtClean="0"/>
              <a:t>AED</a:t>
            </a:r>
            <a:r>
              <a:rPr lang="ja-JP" altLang="en-US" dirty="0" smtClean="0"/>
              <a:t>が電気ショックを加える必要があると判断すると「ショックが必要です」などの音声メッセージが流れ、自動的に充電が始まります。充電には数秒かかります。</a:t>
            </a:r>
          </a:p>
          <a:p>
            <a:r>
              <a:rPr lang="ja-JP" altLang="en-US" dirty="0" smtClean="0"/>
              <a:t>・充電が完了すると「ショックボタンを押してください」などの音声メッセージが出て、ショックボタンが点灯します。</a:t>
            </a:r>
          </a:p>
          <a:p>
            <a:r>
              <a:rPr lang="ja-JP" altLang="en-US" dirty="0" smtClean="0"/>
              <a:t>・ショックボタンを押す前に「ショックを行います、皆さん離れて！」と注意を促します。</a:t>
            </a:r>
            <a:endParaRPr lang="en-US" altLang="ja-JP" dirty="0" smtClean="0"/>
          </a:p>
          <a:p>
            <a:r>
              <a:rPr lang="ja-JP" altLang="en-US" dirty="0" smtClean="0"/>
              <a:t>・自分も含め、誰も傷病者に触れていないことを確認し、ショックボタンを押します。</a:t>
            </a:r>
            <a:endParaRPr lang="en-US" altLang="ja-JP" dirty="0" smtClean="0"/>
          </a:p>
          <a:p>
            <a:r>
              <a:rPr lang="ja-JP" altLang="en-US" dirty="0" smtClean="0"/>
              <a:t>・電気ショックが加わると、傷病者の腕や全身の筋肉が一瞬けいれんしたようにビクッと動きます。</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6</a:t>
            </a:fld>
            <a:endParaRPr kumimoji="1" lang="ja-JP" altLang="en-US"/>
          </a:p>
        </p:txBody>
      </p:sp>
    </p:spTree>
    <p:extLst>
      <p:ext uri="{BB962C8B-B14F-4D97-AF65-F5344CB8AC3E}">
        <p14:creationId xmlns:p14="http://schemas.microsoft.com/office/powerpoint/2010/main" val="570192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・電気ショックが完了すると「ただちに胸骨圧迫を開始してください」などの音声メッセージが流れますので、これに従って胸骨圧迫を再開します。</a:t>
            </a:r>
            <a:endParaRPr lang="en-US" altLang="ja-JP" dirty="0" smtClean="0"/>
          </a:p>
          <a:p>
            <a:r>
              <a:rPr lang="ja-JP" altLang="en-US" dirty="0" smtClean="0"/>
              <a:t>・</a:t>
            </a:r>
            <a:r>
              <a:rPr lang="en-US" altLang="ja-JP" dirty="0" smtClean="0"/>
              <a:t>AED</a:t>
            </a:r>
            <a:r>
              <a:rPr lang="ja-JP" altLang="en-US" dirty="0" smtClean="0"/>
              <a:t>を使用する場合でも、胸骨圧迫の中断をできるだけ短くすることが重要です。</a:t>
            </a:r>
            <a:endParaRPr lang="en-US" altLang="ja-JP" dirty="0" smtClean="0"/>
          </a:p>
          <a:p>
            <a:r>
              <a:rPr lang="ja-JP" altLang="en-US" dirty="0" smtClean="0"/>
              <a:t>・心肺蘇生を再開して</a:t>
            </a:r>
            <a:r>
              <a:rPr lang="en-US" altLang="ja-JP" dirty="0" smtClean="0"/>
              <a:t>2</a:t>
            </a:r>
            <a:r>
              <a:rPr lang="ja-JP" altLang="en-US" dirty="0" smtClean="0"/>
              <a:t>分ほど経過すると、再び、</a:t>
            </a:r>
            <a:r>
              <a:rPr lang="en-US" altLang="ja-JP" dirty="0" smtClean="0"/>
              <a:t>AED</a:t>
            </a:r>
            <a:r>
              <a:rPr lang="ja-JP" altLang="en-US" dirty="0" smtClean="0"/>
              <a:t>が自動的に心電図の解析を行います。</a:t>
            </a:r>
            <a:endParaRPr lang="en-US" altLang="ja-JP" dirty="0" smtClean="0"/>
          </a:p>
          <a:p>
            <a:r>
              <a:rPr lang="ja-JP" altLang="en-US" dirty="0" smtClean="0"/>
              <a:t>・音声メッセージに従って傷病者から手を離し、周りの人も、傷病者から離れ、電気ショックを実施します。</a:t>
            </a:r>
          </a:p>
          <a:p>
            <a:r>
              <a:rPr lang="ja-JP" altLang="en-US" dirty="0" smtClean="0"/>
              <a:t>・以後は、「心電図の解析」「電気ショック」「心肺蘇生の再開」の手順を、約</a:t>
            </a:r>
            <a:r>
              <a:rPr lang="en-US" altLang="ja-JP" dirty="0" smtClean="0"/>
              <a:t>2</a:t>
            </a:r>
            <a:r>
              <a:rPr lang="ja-JP" altLang="en-US" dirty="0" smtClean="0"/>
              <a:t>分間おきに繰り返します。</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7</a:t>
            </a:fld>
            <a:endParaRPr kumimoji="1" lang="ja-JP" altLang="en-US"/>
          </a:p>
        </p:txBody>
      </p:sp>
    </p:spTree>
    <p:extLst>
      <p:ext uri="{BB962C8B-B14F-4D97-AF65-F5344CB8AC3E}">
        <p14:creationId xmlns:p14="http://schemas.microsoft.com/office/powerpoint/2010/main" val="2160680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・救急隊が到着し、救急隊の指示があるまで心肺蘇生は継続します。</a:t>
            </a:r>
            <a:endParaRPr lang="en-US" altLang="ja-JP" dirty="0" smtClean="0"/>
          </a:p>
          <a:p>
            <a:r>
              <a:rPr lang="ja-JP" altLang="en-US" dirty="0" smtClean="0"/>
              <a:t>・いつでも電気ショックが行えるよう、</a:t>
            </a:r>
            <a:r>
              <a:rPr lang="en-US" altLang="ja-JP" dirty="0" smtClean="0"/>
              <a:t>AED</a:t>
            </a:r>
            <a:r>
              <a:rPr lang="ja-JP" altLang="en-US" dirty="0" smtClean="0"/>
              <a:t>の電源は切らず、電極パッドも貼ったままにしておきます。</a:t>
            </a:r>
          </a:p>
          <a:p>
            <a:r>
              <a:rPr lang="ja-JP" altLang="en-US" dirty="0" smtClean="0"/>
              <a:t>・傷病者を救急隊に引き継ぎ後は、傷病者の倒れていた状況、実施した救命処置などを伝えます。</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8</a:t>
            </a:fld>
            <a:endParaRPr kumimoji="1" lang="ja-JP" altLang="en-US"/>
          </a:p>
        </p:txBody>
      </p:sp>
    </p:spTree>
    <p:extLst>
      <p:ext uri="{BB962C8B-B14F-4D97-AF65-F5344CB8AC3E}">
        <p14:creationId xmlns:p14="http://schemas.microsoft.com/office/powerpoint/2010/main" val="1351122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・今まで</a:t>
            </a:r>
            <a:r>
              <a:rPr lang="en-US" altLang="ja-JP" dirty="0" smtClean="0"/>
              <a:t>AED</a:t>
            </a:r>
            <a:r>
              <a:rPr lang="ja-JP" altLang="en-US" dirty="0" smtClean="0"/>
              <a:t>使用方法の全体的な流れについてお伝えしてきましたが、このような時はどう対処したらいいでしょうか。</a:t>
            </a:r>
            <a:endParaRPr lang="en-US" altLang="ja-JP" dirty="0" smtClean="0"/>
          </a:p>
          <a:p>
            <a:r>
              <a:rPr lang="ja-JP" altLang="en-US" dirty="0" smtClean="0"/>
              <a:t>・電極パッドを貼り付ける時に、傷病者の胸が濡れている場合は、しっかりふき取りましょう。</a:t>
            </a:r>
            <a:endParaRPr lang="en-US" altLang="ja-JP" dirty="0" smtClean="0"/>
          </a:p>
          <a:p>
            <a:r>
              <a:rPr lang="ja-JP" altLang="en-US" dirty="0" smtClean="0"/>
              <a:t>・濡れたままだと、電気が体の表面の水を伝わって流れてしまうため、十分なショックを与えることが出来ません。</a:t>
            </a:r>
            <a:endParaRPr lang="en-US" altLang="ja-JP" dirty="0" smtClean="0"/>
          </a:p>
          <a:p>
            <a:r>
              <a:rPr lang="ja-JP" altLang="en-US" dirty="0" smtClean="0"/>
              <a:t>・心臓ペースメーカー等が胸に植込まれている場合は、胸の皮膚が盛り上がっており、皮膚下に固いものが触れるので、そこを避けて電極パッドを貼ります。</a:t>
            </a:r>
            <a:endParaRPr lang="en-US" altLang="ja-JP" dirty="0" smtClean="0"/>
          </a:p>
          <a:p>
            <a:r>
              <a:rPr lang="ja-JP" altLang="en-US" dirty="0" smtClean="0"/>
              <a:t>・また、シップなどの貼り薬の上から電極パッドを貼り付けてしまうと、電気ショックの効果が弱まったり、やけどを起こす可能性がありますので、これらを剥がし、残っている薬剤をふき取ってから電極パッドを貼り付けてください。</a:t>
            </a:r>
            <a:endParaRPr lang="en-US" altLang="ja-JP" dirty="0" smtClean="0"/>
          </a:p>
          <a:p>
            <a:r>
              <a:rPr lang="ja-JP" altLang="en-US" dirty="0" smtClean="0"/>
              <a:t>・「電気ショックは不要です」＝「心臓が動いている！回復した！」ではありません。</a:t>
            </a:r>
            <a:endParaRPr lang="en-US" altLang="ja-JP" dirty="0" smtClean="0"/>
          </a:p>
          <a:p>
            <a:r>
              <a:rPr lang="ja-JP" altLang="en-US" dirty="0" smtClean="0"/>
              <a:t>・倒れている人に反応がなかったら、必ず胸骨圧迫を行って下さい。</a:t>
            </a:r>
            <a:endParaRPr lang="en-US" altLang="ja-JP" dirty="0" smtClean="0"/>
          </a:p>
          <a:p>
            <a:r>
              <a:rPr lang="ja-JP" altLang="en-US" dirty="0" smtClean="0"/>
              <a:t>・</a:t>
            </a:r>
            <a:r>
              <a:rPr lang="en-US" altLang="ja-JP" dirty="0" smtClean="0"/>
              <a:t>AED</a:t>
            </a:r>
            <a:r>
              <a:rPr lang="ja-JP" altLang="en-US" dirty="0" smtClean="0"/>
              <a:t>の機種によっては、このテキストに記載している手順と異なる音声メッセージが流れるものがあります。</a:t>
            </a:r>
            <a:endParaRPr lang="en-US" altLang="ja-JP" dirty="0" smtClean="0"/>
          </a:p>
          <a:p>
            <a:r>
              <a:rPr lang="ja-JP" altLang="en-US" dirty="0" smtClean="0"/>
              <a:t>・その場合には、その機種の音声メッセージに従ってください。</a:t>
            </a:r>
          </a:p>
          <a:p>
            <a:r>
              <a:rPr lang="ja-JP" altLang="en-US" dirty="0" smtClean="0"/>
              <a:t>・機種や手順にいくらかの違いがあっても、大切なことはその機種のメッセージに従って、電気ショックを行うことです。</a:t>
            </a:r>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9</a:t>
            </a:fld>
            <a:endParaRPr kumimoji="1" lang="ja-JP" altLang="en-US"/>
          </a:p>
        </p:txBody>
      </p:sp>
    </p:spTree>
    <p:extLst>
      <p:ext uri="{BB962C8B-B14F-4D97-AF65-F5344CB8AC3E}">
        <p14:creationId xmlns:p14="http://schemas.microsoft.com/office/powerpoint/2010/main" val="230378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1036" name="Title 8"/>
          <p:cNvSpPr>
            <a:spLocks noGrp="1"/>
          </p:cNvSpPr>
          <p:nvPr>
            <p:ph type="ctrTitle"/>
          </p:nvPr>
        </p:nvSpPr>
        <p:spPr>
          <a:xfrm>
            <a:off x="533400" y="1371600"/>
            <a:ext cx="7851648" cy="1828800"/>
          </a:xfrm>
          <a:prstGeom prst="rect">
            <a:avLst/>
          </a:prstGeom>
          <a:ln w="9525">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037" name="Subtitle 16"/>
          <p:cNvSpPr>
            <a:spLocks noGrp="1"/>
          </p:cNvSpPr>
          <p:nvPr>
            <p:ph type="subTitle" idx="1"/>
          </p:nvPr>
        </p:nvSpPr>
        <p:spPr>
          <a:xfrm>
            <a:off x="533400" y="3228536"/>
            <a:ext cx="7854696" cy="1752600"/>
          </a:xfrm>
          <a:prstGeom prst="rect">
            <a:avLst/>
          </a:prstGeo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1038" name="Date Placeholder 29"/>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39" name="Footer Placeholder 18"/>
          <p:cNvSpPr>
            <a:spLocks noGrp="1"/>
          </p:cNvSpPr>
          <p:nvPr>
            <p:ph type="ftr" sz="quarter" idx="11"/>
          </p:nvPr>
        </p:nvSpPr>
        <p:spPr>
          <a:prstGeom prst="rect">
            <a:avLst/>
          </a:prstGeom>
        </p:spPr>
        <p:txBody>
          <a:bodyPr/>
          <a:lstStyle/>
          <a:p>
            <a:endParaRPr kumimoji="1" lang="ja-JP" altLang="en-US"/>
          </a:p>
        </p:txBody>
      </p:sp>
      <p:sp>
        <p:nvSpPr>
          <p:cNvPr id="1040" name="Slide Number Placeholder 26"/>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97" name="Title 1"/>
          <p:cNvSpPr>
            <a:spLocks noGrp="1"/>
          </p:cNvSpPr>
          <p:nvPr>
            <p:ph type="title"/>
          </p:nvPr>
        </p:nvSpPr>
        <p:spPr>
          <a:prstGeom prst="rect">
            <a:avLst/>
          </a:prstGeom>
        </p:spPr>
        <p:txBody>
          <a:bodyPr/>
          <a:lstStyle/>
          <a:p>
            <a:r>
              <a:rPr kumimoji="0" lang="ja-JP" altLang="en-US" smtClean="0"/>
              <a:t>マスター タイトルの書式設定</a:t>
            </a:r>
            <a:endParaRPr kumimoji="0" lang="en-US"/>
          </a:p>
        </p:txBody>
      </p:sp>
      <p:sp>
        <p:nvSpPr>
          <p:cNvPr id="1098" name="Vertical Text Placeholder 2"/>
          <p:cNvSpPr>
            <a:spLocks noGrp="1"/>
          </p:cNvSpPr>
          <p:nvPr>
            <p:ph type="body" orient="vert" idx="1"/>
          </p:nvPr>
        </p:nvSpPr>
        <p:spPr>
          <a:prstGeom prst="rect">
            <a:avLst/>
          </a:prstGeo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99"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100" name="Footer Placeholder 4"/>
          <p:cNvSpPr>
            <a:spLocks noGrp="1"/>
          </p:cNvSpPr>
          <p:nvPr>
            <p:ph type="ftr" sz="quarter" idx="11"/>
          </p:nvPr>
        </p:nvSpPr>
        <p:spPr>
          <a:prstGeom prst="rect">
            <a:avLst/>
          </a:prstGeom>
        </p:spPr>
        <p:txBody>
          <a:bodyPr/>
          <a:lstStyle/>
          <a:p>
            <a:endParaRPr kumimoji="1" lang="ja-JP" altLang="en-US"/>
          </a:p>
        </p:txBody>
      </p:sp>
      <p:sp>
        <p:nvSpPr>
          <p:cNvPr id="1101"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103" name="Vertical Title 1"/>
          <p:cNvSpPr>
            <a:spLocks noGrp="1"/>
          </p:cNvSpPr>
          <p:nvPr>
            <p:ph type="title" orient="vert"/>
          </p:nvPr>
        </p:nvSpPr>
        <p:spPr>
          <a:xfrm>
            <a:off x="6629400" y="914401"/>
            <a:ext cx="2057400" cy="5211763"/>
          </a:xfrm>
          <a:prstGeom prst="rect">
            <a:avLst/>
          </a:prstGeom>
        </p:spPr>
        <p:txBody>
          <a:bodyPr vert="eaVert"/>
          <a:lstStyle/>
          <a:p>
            <a:r>
              <a:rPr kumimoji="0" lang="ja-JP" altLang="en-US" smtClean="0"/>
              <a:t>マスター タイトルの書式設定</a:t>
            </a:r>
            <a:endParaRPr kumimoji="0" lang="en-US"/>
          </a:p>
        </p:txBody>
      </p:sp>
      <p:sp>
        <p:nvSpPr>
          <p:cNvPr id="1104" name="Vertical Text Placeholder 2"/>
          <p:cNvSpPr>
            <a:spLocks noGrp="1"/>
          </p:cNvSpPr>
          <p:nvPr>
            <p:ph type="body" orient="vert" idx="1"/>
          </p:nvPr>
        </p:nvSpPr>
        <p:spPr>
          <a:xfrm>
            <a:off x="457200" y="914401"/>
            <a:ext cx="6019800" cy="5211763"/>
          </a:xfrm>
          <a:prstGeom prst="rect">
            <a:avLst/>
          </a:prstGeo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05"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106" name="Footer Placeholder 4"/>
          <p:cNvSpPr>
            <a:spLocks noGrp="1"/>
          </p:cNvSpPr>
          <p:nvPr>
            <p:ph type="ftr" sz="quarter" idx="11"/>
          </p:nvPr>
        </p:nvSpPr>
        <p:spPr>
          <a:prstGeom prst="rect">
            <a:avLst/>
          </a:prstGeom>
        </p:spPr>
        <p:txBody>
          <a:bodyPr/>
          <a:lstStyle/>
          <a:p>
            <a:endParaRPr kumimoji="1" lang="ja-JP" altLang="en-US"/>
          </a:p>
        </p:txBody>
      </p:sp>
      <p:sp>
        <p:nvSpPr>
          <p:cNvPr id="1107"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2" name="Title 1"/>
          <p:cNvSpPr>
            <a:spLocks noGrp="1"/>
          </p:cNvSpPr>
          <p:nvPr>
            <p:ph type="title"/>
          </p:nvPr>
        </p:nvSpPr>
        <p:spPr>
          <a:prstGeom prst="rect">
            <a:avLst/>
          </a:prstGeom>
        </p:spPr>
        <p:txBody>
          <a:bodyPr/>
          <a:lstStyle/>
          <a:p>
            <a:r>
              <a:rPr kumimoji="0" lang="ja-JP" altLang="en-US" smtClean="0"/>
              <a:t>マスター タイトルの書式設定</a:t>
            </a:r>
            <a:endParaRPr kumimoji="0" lang="en-US"/>
          </a:p>
        </p:txBody>
      </p:sp>
      <p:sp>
        <p:nvSpPr>
          <p:cNvPr id="1043" name="Content Placeholder 2"/>
          <p:cNvSpPr>
            <a:spLocks noGrp="1"/>
          </p:cNvSpPr>
          <p:nvPr>
            <p:ph idx="1"/>
          </p:nvPr>
        </p:nvSpPr>
        <p:spPr>
          <a:prstGeom prst="rect">
            <a:avLst/>
          </a:prstGeo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44"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45" name="Footer Placeholder 4"/>
          <p:cNvSpPr>
            <a:spLocks noGrp="1"/>
          </p:cNvSpPr>
          <p:nvPr>
            <p:ph type="ftr" sz="quarter" idx="11"/>
          </p:nvPr>
        </p:nvSpPr>
        <p:spPr>
          <a:prstGeom prst="rect">
            <a:avLst/>
          </a:prstGeom>
        </p:spPr>
        <p:txBody>
          <a:bodyPr/>
          <a:lstStyle/>
          <a:p>
            <a:endParaRPr kumimoji="1" lang="ja-JP" altLang="en-US"/>
          </a:p>
        </p:txBody>
      </p:sp>
      <p:sp>
        <p:nvSpPr>
          <p:cNvPr id="1046"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1048" name="Title 1"/>
          <p:cNvSpPr>
            <a:spLocks noGrp="1"/>
          </p:cNvSpPr>
          <p:nvPr>
            <p:ph type="title"/>
          </p:nvPr>
        </p:nvSpPr>
        <p:spPr>
          <a:xfrm>
            <a:off x="530352" y="1316736"/>
            <a:ext cx="7772400" cy="1362456"/>
          </a:xfrm>
          <a:prstGeom prst="rect">
            <a:avLst/>
          </a:prstGeom>
          <a:ln w="9525">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049" name="Text Placeholder 2"/>
          <p:cNvSpPr>
            <a:spLocks noGrp="1"/>
          </p:cNvSpPr>
          <p:nvPr>
            <p:ph type="body" idx="1"/>
          </p:nvPr>
        </p:nvSpPr>
        <p:spPr>
          <a:xfrm>
            <a:off x="530352" y="2704664"/>
            <a:ext cx="7772400" cy="1509712"/>
          </a:xfrm>
          <a:prstGeom prst="rect">
            <a:avLst/>
          </a:prstGeo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1050"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51" name="Footer Placeholder 4"/>
          <p:cNvSpPr>
            <a:spLocks noGrp="1"/>
          </p:cNvSpPr>
          <p:nvPr>
            <p:ph type="ftr" sz="quarter" idx="11"/>
          </p:nvPr>
        </p:nvSpPr>
        <p:spPr>
          <a:prstGeom prst="rect">
            <a:avLst/>
          </a:prstGeom>
        </p:spPr>
        <p:txBody>
          <a:bodyPr/>
          <a:lstStyle/>
          <a:p>
            <a:endParaRPr kumimoji="1" lang="ja-JP" altLang="en-US"/>
          </a:p>
        </p:txBody>
      </p:sp>
      <p:sp>
        <p:nvSpPr>
          <p:cNvPr id="1052"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4" name="Title 1"/>
          <p:cNvSpPr>
            <a:spLocks noGrp="1"/>
          </p:cNvSpPr>
          <p:nvPr>
            <p:ph type="title"/>
          </p:nvPr>
        </p:nvSpPr>
        <p:spPr>
          <a:xfrm>
            <a:off x="457200" y="704088"/>
            <a:ext cx="8229600" cy="1143000"/>
          </a:xfrm>
          <a:prstGeom prst="rect">
            <a:avLst/>
          </a:prstGeom>
        </p:spPr>
        <p:txBody>
          <a:bodyPr/>
          <a:lstStyle/>
          <a:p>
            <a:r>
              <a:rPr kumimoji="0" lang="ja-JP" altLang="en-US" smtClean="0"/>
              <a:t>マスター タイトルの書式設定</a:t>
            </a:r>
            <a:endParaRPr kumimoji="0" lang="en-US"/>
          </a:p>
        </p:txBody>
      </p:sp>
      <p:sp>
        <p:nvSpPr>
          <p:cNvPr id="1055" name="Content Placeholder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56" name="Content Placeholder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57" name="Date Placeholder 4"/>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58" name="Footer Placeholder 5"/>
          <p:cNvSpPr>
            <a:spLocks noGrp="1"/>
          </p:cNvSpPr>
          <p:nvPr>
            <p:ph type="ftr" sz="quarter" idx="11"/>
          </p:nvPr>
        </p:nvSpPr>
        <p:spPr>
          <a:prstGeom prst="rect">
            <a:avLst/>
          </a:prstGeom>
        </p:spPr>
        <p:txBody>
          <a:bodyPr/>
          <a:lstStyle/>
          <a:p>
            <a:endParaRPr kumimoji="1" lang="ja-JP" altLang="en-US"/>
          </a:p>
        </p:txBody>
      </p:sp>
      <p:sp>
        <p:nvSpPr>
          <p:cNvPr id="1059" name="Slide Number Placeholder 6"/>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1" name="Title 1"/>
          <p:cNvSpPr>
            <a:spLocks noGrp="1"/>
          </p:cNvSpPr>
          <p:nvPr>
            <p:ph type="title"/>
          </p:nvPr>
        </p:nvSpPr>
        <p:spPr>
          <a:xfrm>
            <a:off x="457200" y="704088"/>
            <a:ext cx="8229600" cy="1143000"/>
          </a:xfrm>
          <a:prstGeom prst="rect">
            <a:avLst/>
          </a:prstGeom>
        </p:spPr>
        <p:txBody>
          <a:bodyPr tIns="45720" anchor="b"/>
          <a:lstStyle>
            <a:lvl1pPr>
              <a:defRPr/>
            </a:lvl1pPr>
          </a:lstStyle>
          <a:p>
            <a:r>
              <a:rPr kumimoji="0" lang="ja-JP" altLang="en-US" smtClean="0"/>
              <a:t>マスター タイトルの書式設定</a:t>
            </a:r>
            <a:endParaRPr kumimoji="0" lang="en-US"/>
          </a:p>
        </p:txBody>
      </p:sp>
      <p:sp>
        <p:nvSpPr>
          <p:cNvPr id="1062" name="Text Placeholder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1063" name="Text Placeholder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1064" name="Content Placeholder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65" name="Content Placeholder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66" name="Date Placeholder 6"/>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67" name="Footer Placeholder 7"/>
          <p:cNvSpPr>
            <a:spLocks noGrp="1"/>
          </p:cNvSpPr>
          <p:nvPr>
            <p:ph type="ftr" sz="quarter" idx="11"/>
          </p:nvPr>
        </p:nvSpPr>
        <p:spPr>
          <a:prstGeom prst="rect">
            <a:avLst/>
          </a:prstGeom>
        </p:spPr>
        <p:txBody>
          <a:bodyPr/>
          <a:lstStyle/>
          <a:p>
            <a:endParaRPr kumimoji="1" lang="ja-JP" altLang="en-US"/>
          </a:p>
        </p:txBody>
      </p:sp>
      <p:sp>
        <p:nvSpPr>
          <p:cNvPr id="1068" name="Slide Number Placeholder 8"/>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0" name="Title 1"/>
          <p:cNvSpPr>
            <a:spLocks noGrp="1"/>
          </p:cNvSpPr>
          <p:nvPr>
            <p:ph type="title"/>
          </p:nvPr>
        </p:nvSpPr>
        <p:spPr>
          <a:xfrm>
            <a:off x="457200" y="704088"/>
            <a:ext cx="8305800" cy="1143000"/>
          </a:xfrm>
          <a:prstGeom prst="rect">
            <a:avLst/>
          </a:prstGeo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1071" name="Date Placeholder 2"/>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72" name="Footer Placeholder 3"/>
          <p:cNvSpPr>
            <a:spLocks noGrp="1"/>
          </p:cNvSpPr>
          <p:nvPr>
            <p:ph type="ftr" sz="quarter" idx="11"/>
          </p:nvPr>
        </p:nvSpPr>
        <p:spPr>
          <a:prstGeom prst="rect">
            <a:avLst/>
          </a:prstGeom>
        </p:spPr>
        <p:txBody>
          <a:bodyPr/>
          <a:lstStyle/>
          <a:p>
            <a:endParaRPr kumimoji="1" lang="ja-JP" altLang="en-US"/>
          </a:p>
        </p:txBody>
      </p:sp>
      <p:sp>
        <p:nvSpPr>
          <p:cNvPr id="1073" name="Slide Number Placeholder 4"/>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5" name="Date Placeholder 1"/>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76" name="Footer Placeholder 2"/>
          <p:cNvSpPr>
            <a:spLocks noGrp="1"/>
          </p:cNvSpPr>
          <p:nvPr>
            <p:ph type="ftr" sz="quarter" idx="11"/>
          </p:nvPr>
        </p:nvSpPr>
        <p:spPr>
          <a:prstGeom prst="rect">
            <a:avLst/>
          </a:prstGeom>
        </p:spPr>
        <p:txBody>
          <a:bodyPr/>
          <a:lstStyle/>
          <a:p>
            <a:endParaRPr kumimoji="1" lang="ja-JP" altLang="en-US"/>
          </a:p>
        </p:txBody>
      </p:sp>
      <p:sp>
        <p:nvSpPr>
          <p:cNvPr id="1077" name="Slide Number Placeholder 3"/>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9" name="Title 1"/>
          <p:cNvSpPr>
            <a:spLocks noGrp="1"/>
          </p:cNvSpPr>
          <p:nvPr>
            <p:ph type="title"/>
          </p:nvPr>
        </p:nvSpPr>
        <p:spPr>
          <a:xfrm>
            <a:off x="685800" y="514352"/>
            <a:ext cx="2743200" cy="1162050"/>
          </a:xfrm>
          <a:prstGeom prst="rect">
            <a:avLst/>
          </a:prstGeo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1080" name="Text Placeholder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1081" name="Content Placeholder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82" name="Date Placeholder 4"/>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83" name="Footer Placeholder 5"/>
          <p:cNvSpPr>
            <a:spLocks noGrp="1"/>
          </p:cNvSpPr>
          <p:nvPr>
            <p:ph type="ftr" sz="quarter" idx="11"/>
          </p:nvPr>
        </p:nvSpPr>
        <p:spPr>
          <a:prstGeom prst="rect">
            <a:avLst/>
          </a:prstGeom>
        </p:spPr>
        <p:txBody>
          <a:bodyPr/>
          <a:lstStyle/>
          <a:p>
            <a:endParaRPr kumimoji="1" lang="ja-JP" altLang="en-US"/>
          </a:p>
        </p:txBody>
      </p:sp>
      <p:sp>
        <p:nvSpPr>
          <p:cNvPr id="1084" name="Slide Number Placeholder 6"/>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086"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87"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88" name="Title 1"/>
          <p:cNvSpPr>
            <a:spLocks noGrp="1"/>
          </p:cNvSpPr>
          <p:nvPr>
            <p:ph type="title"/>
          </p:nvPr>
        </p:nvSpPr>
        <p:spPr>
          <a:xfrm>
            <a:off x="609600" y="1176996"/>
            <a:ext cx="2212848" cy="1582621"/>
          </a:xfrm>
          <a:prstGeom prst="rect">
            <a:avLst/>
          </a:prstGeo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1089" name="Text Placeholder 3"/>
          <p:cNvSpPr>
            <a:spLocks noGrp="1"/>
          </p:cNvSpPr>
          <p:nvPr>
            <p:ph type="body" sz="half" idx="2"/>
          </p:nvPr>
        </p:nvSpPr>
        <p:spPr>
          <a:xfrm>
            <a:off x="609600" y="2828785"/>
            <a:ext cx="2209800" cy="2179320"/>
          </a:xfrm>
          <a:prstGeom prst="rect">
            <a:avLst/>
          </a:prstGeo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90" name="Date Placeholder 4"/>
          <p:cNvSpPr>
            <a:spLocks noGrp="1"/>
          </p:cNvSpPr>
          <p:nvPr>
            <p:ph type="dt" sz="half" idx="10"/>
          </p:nvPr>
        </p:nvSpPr>
        <p:spPr>
          <a:prstGeom prst="rect">
            <a:avLst/>
          </a:prstGeom>
        </p:spPr>
        <p:txBody>
          <a:bodyPr/>
          <a:lstStyle/>
          <a:p>
            <a:fld id="{E44E8D65-294A-49C0-BE4A-808C2572D0F2}" type="datetimeFigureOut">
              <a:rPr kumimoji="1" lang="ja-JP" altLang="en-US" smtClean="0"/>
              <a:t>2020/6/24</a:t>
            </a:fld>
            <a:endParaRPr kumimoji="1" lang="ja-JP" altLang="en-US"/>
          </a:p>
        </p:txBody>
      </p:sp>
      <p:sp>
        <p:nvSpPr>
          <p:cNvPr id="1091" name="Footer Placeholder 5"/>
          <p:cNvSpPr>
            <a:spLocks noGrp="1"/>
          </p:cNvSpPr>
          <p:nvPr>
            <p:ph type="ftr" sz="quarter" idx="11"/>
          </p:nvPr>
        </p:nvSpPr>
        <p:spPr>
          <a:prstGeom prst="rect">
            <a:avLst/>
          </a:prstGeom>
        </p:spPr>
        <p:txBody>
          <a:bodyPr/>
          <a:lstStyle/>
          <a:p>
            <a:endParaRPr kumimoji="1" lang="ja-JP" altLang="en-US"/>
          </a:p>
        </p:txBody>
      </p:sp>
      <p:sp>
        <p:nvSpPr>
          <p:cNvPr id="1092" name="Slide Number Placeholder 6"/>
          <p:cNvSpPr>
            <a:spLocks noGrp="1"/>
          </p:cNvSpPr>
          <p:nvPr>
            <p:ph type="sldNum" sz="quarter" idx="12"/>
          </p:nvPr>
        </p:nvSpPr>
        <p:spPr>
          <a:xfrm>
            <a:off x="8077200" y="6356350"/>
            <a:ext cx="609600" cy="365125"/>
          </a:xfrm>
          <a:prstGeom prst="rect">
            <a:avLst/>
          </a:prstGeom>
        </p:spPr>
        <p:txBody>
          <a:bodyPr/>
          <a:lstStyle/>
          <a:p>
            <a:fld id="{B84BF67C-6FE9-4FDD-BE44-268345425DAF}" type="slidenum">
              <a:rPr kumimoji="1" lang="ja-JP" altLang="en-US" smtClean="0"/>
              <a:t>‹#›</a:t>
            </a:fld>
            <a:endParaRPr kumimoji="1" lang="ja-JP" altLang="en-US"/>
          </a:p>
        </p:txBody>
      </p:sp>
      <p:sp>
        <p:nvSpPr>
          <p:cNvPr id="109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94" name="Freeform 9"/>
          <p:cNvSpPr/>
          <p:nvPr/>
        </p:nvSpPr>
        <p:spPr>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95" name="Freeform 10"/>
          <p:cNvSpPr/>
          <p:nvPr/>
        </p:nvSpPr>
        <p:spPr>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5" name="Freeform 6"/>
          <p:cNvSpPr/>
          <p:nvPr/>
        </p:nvSpPr>
        <p:spPr>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26" name="Freeform 7"/>
          <p:cNvSpPr/>
          <p:nvPr/>
        </p:nvSpPr>
        <p:spPr>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27"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1028"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29"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4E8D65-294A-49C0-BE4A-808C2572D0F2}" type="datetimeFigureOut">
              <a:rPr kumimoji="1" lang="ja-JP" altLang="en-US" smtClean="0"/>
              <a:t>2020/6/24</a:t>
            </a:fld>
            <a:endParaRPr kumimoji="1" lang="ja-JP" altLang="en-US"/>
          </a:p>
        </p:txBody>
      </p:sp>
      <p:sp>
        <p:nvSpPr>
          <p:cNvPr id="1030"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031"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4BF67C-6FE9-4FDD-BE44-268345425DAF}" type="slidenum">
              <a:rPr kumimoji="1" lang="ja-JP" altLang="en-US" smtClean="0"/>
              <a:t>‹#›</a:t>
            </a:fld>
            <a:endParaRPr kumimoji="1" lang="ja-JP" altLang="en-US"/>
          </a:p>
        </p:txBody>
      </p:sp>
      <p:grpSp>
        <p:nvGrpSpPr>
          <p:cNvPr id="1032" name="Group 1"/>
          <p:cNvGrpSpPr/>
          <p:nvPr/>
        </p:nvGrpSpPr>
        <p:grpSpPr>
          <a:xfrm>
            <a:off x="-19017" y="202408"/>
            <a:ext cx="9180548" cy="649224"/>
            <a:chOff x="-19045" y="216550"/>
            <a:chExt cx="9180548" cy="649224"/>
          </a:xfrm>
        </p:grpSpPr>
        <p:sp>
          <p:nvSpPr>
            <p:cNvPr id="1033" name="Freeform 11"/>
            <p:cNvSpPr/>
            <p:nvPr/>
          </p:nvSpPr>
          <p:spPr>
            <a:xfrm rot="21435688">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34" name="Freeform 12"/>
            <p:cNvSpPr/>
            <p:nvPr/>
          </p:nvSpPr>
          <p:spPr>
            <a:xfrm rot="21435688">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角丸四角形 5"/>
          <p:cNvSpPr/>
          <p:nvPr/>
        </p:nvSpPr>
        <p:spPr>
          <a:xfrm>
            <a:off x="413165" y="1132114"/>
            <a:ext cx="8352928" cy="5452619"/>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49" name="テキスト ボックス 8"/>
          <p:cNvSpPr txBox="1"/>
          <p:nvPr/>
        </p:nvSpPr>
        <p:spPr>
          <a:xfrm>
            <a:off x="529011" y="236411"/>
            <a:ext cx="8121236" cy="707886"/>
          </a:xfrm>
          <a:prstGeom prst="rect">
            <a:avLst/>
          </a:prstGeom>
          <a:noFill/>
        </p:spPr>
        <p:txBody>
          <a:bodyPr wrap="square" rtlCol="0">
            <a:spAutoFit/>
          </a:bodyPr>
          <a:lstStyle/>
          <a:p>
            <a:pPr algn="ctr"/>
            <a:r>
              <a:rPr kumimoji="1" lang="ja-JP" altLang="en-US" sz="4000" dirty="0" smtClean="0">
                <a:latin typeface="HGP創英角ｺﾞｼｯｸUB" pitchFamily="50" charset="-128"/>
                <a:ea typeface="HGP創英角ｺﾞｼｯｸUB" pitchFamily="50" charset="-128"/>
              </a:rPr>
              <a:t>知っていますか？ＡＥＤの使い方</a:t>
            </a:r>
            <a:endParaRPr kumimoji="1" lang="ja-JP" altLang="en-US" sz="4000" dirty="0">
              <a:latin typeface="HGP創英角ｺﾞｼｯｸUB" pitchFamily="50" charset="-128"/>
              <a:ea typeface="HGP創英角ｺﾞｼｯｸUB" pitchFamily="50" charset="-128"/>
            </a:endParaRPr>
          </a:p>
        </p:txBody>
      </p:sp>
      <p:sp>
        <p:nvSpPr>
          <p:cNvPr id="7" name="正方形/長方形 6"/>
          <p:cNvSpPr/>
          <p:nvPr/>
        </p:nvSpPr>
        <p:spPr>
          <a:xfrm>
            <a:off x="574839" y="1501717"/>
            <a:ext cx="5622761" cy="685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皆さんはこのようなマークを</a:t>
            </a:r>
            <a:endParaRPr kumimoji="1" lang="ja-JP" altLang="en-US" dirty="0"/>
          </a:p>
        </p:txBody>
      </p:sp>
      <p:sp>
        <p:nvSpPr>
          <p:cNvPr id="17" name="正方形/長方形 16"/>
          <p:cNvSpPr/>
          <p:nvPr/>
        </p:nvSpPr>
        <p:spPr>
          <a:xfrm>
            <a:off x="573066" y="2727905"/>
            <a:ext cx="7186633" cy="13300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a:solidFill>
                  <a:prstClr val="black"/>
                </a:solidFill>
                <a:latin typeface="HGP創英角ｺﾞｼｯｸUB" pitchFamily="50" charset="-128"/>
                <a:ea typeface="HGP創英角ｺﾞｼｯｸUB" pitchFamily="50" charset="-128"/>
              </a:rPr>
              <a:t>これは</a:t>
            </a:r>
            <a:r>
              <a:rPr lang="ja-JP" altLang="en-US" sz="3800" spc="-90" dirty="0" smtClean="0">
                <a:solidFill>
                  <a:srgbClr val="FF0000"/>
                </a:solidFill>
                <a:latin typeface="HGP創英角ｺﾞｼｯｸUB" pitchFamily="50" charset="-128"/>
                <a:ea typeface="HGP創英角ｺﾞｼｯｸUB" pitchFamily="50" charset="-128"/>
              </a:rPr>
              <a:t>ＡＥＤ</a:t>
            </a:r>
            <a:endParaRPr lang="en-US" altLang="ja-JP" sz="3800" spc="-90" dirty="0" smtClean="0">
              <a:solidFill>
                <a:srgbClr val="FF0000"/>
              </a:solidFill>
              <a:latin typeface="HGP創英角ｺﾞｼｯｸUB" pitchFamily="50" charset="-128"/>
              <a:ea typeface="HGP創英角ｺﾞｼｯｸUB" pitchFamily="50" charset="-128"/>
            </a:endParaRPr>
          </a:p>
          <a:p>
            <a:pPr lvl="0"/>
            <a:r>
              <a:rPr lang="ja-JP" altLang="en-US" sz="3800" spc="-90" dirty="0" smtClean="0">
                <a:solidFill>
                  <a:prstClr val="black"/>
                </a:solidFill>
                <a:latin typeface="HGP創英角ｺﾞｼｯｸUB" pitchFamily="50" charset="-128"/>
                <a:ea typeface="HGP創英角ｺﾞｼｯｸUB" pitchFamily="50" charset="-128"/>
              </a:rPr>
              <a:t>（自動体外式除細動器）</a:t>
            </a:r>
            <a:endParaRPr kumimoji="1" lang="ja-JP" altLang="en-US" dirty="0"/>
          </a:p>
        </p:txBody>
      </p:sp>
      <p:sp>
        <p:nvSpPr>
          <p:cNvPr id="18" name="正方形/長方形 17"/>
          <p:cNvSpPr/>
          <p:nvPr/>
        </p:nvSpPr>
        <p:spPr>
          <a:xfrm>
            <a:off x="573066" y="2080362"/>
            <a:ext cx="5301862" cy="8042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見たことがありますか？</a:t>
            </a:r>
            <a:endParaRPr kumimoji="1" lang="ja-JP" altLang="en-US" dirty="0"/>
          </a:p>
        </p:txBody>
      </p:sp>
      <p:sp>
        <p:nvSpPr>
          <p:cNvPr id="20" name="正方形/長方形 19"/>
          <p:cNvSpPr/>
          <p:nvPr/>
        </p:nvSpPr>
        <p:spPr>
          <a:xfrm>
            <a:off x="573066" y="4009817"/>
            <a:ext cx="7871180" cy="729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が設置されていることを示しています。</a:t>
            </a:r>
            <a:endParaRPr kumimoji="1" lang="ja-JP" altLang="en-US" dirty="0"/>
          </a:p>
        </p:txBody>
      </p:sp>
      <p:sp>
        <p:nvSpPr>
          <p:cNvPr id="21" name="正方形/長方形 20"/>
          <p:cNvSpPr/>
          <p:nvPr/>
        </p:nvSpPr>
        <p:spPr>
          <a:xfrm>
            <a:off x="573066" y="4747007"/>
            <a:ext cx="7871180" cy="1273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ここ</a:t>
            </a:r>
            <a:r>
              <a:rPr lang="ja-JP" altLang="en-US" sz="3800" spc="-90" dirty="0">
                <a:solidFill>
                  <a:prstClr val="black"/>
                </a:solidFill>
                <a:latin typeface="HGP創英角ｺﾞｼｯｸUB" pitchFamily="50" charset="-128"/>
                <a:ea typeface="HGP創英角ｺﾞｼｯｸUB" pitchFamily="50" charset="-128"/>
              </a:rPr>
              <a:t>では</a:t>
            </a:r>
            <a:r>
              <a:rPr lang="ja-JP" altLang="en-US" sz="3800" spc="-90" dirty="0" smtClean="0">
                <a:solidFill>
                  <a:prstClr val="black"/>
                </a:solidFill>
                <a:latin typeface="HGP創英角ｺﾞｼｯｸUB" pitchFamily="50" charset="-128"/>
                <a:ea typeface="HGP創英角ｺﾞｼｯｸUB" pitchFamily="50" charset="-128"/>
              </a:rPr>
              <a:t>ＡＥＤの使い方について、</a:t>
            </a:r>
            <a:endParaRPr lang="en-US" altLang="ja-JP" sz="3800" spc="-90" dirty="0" smtClean="0">
              <a:solidFill>
                <a:prstClr val="black"/>
              </a:solidFill>
              <a:latin typeface="HGP創英角ｺﾞｼｯｸUB" pitchFamily="50" charset="-128"/>
              <a:ea typeface="HGP創英角ｺﾞｼｯｸUB" pitchFamily="50" charset="-128"/>
            </a:endParaRPr>
          </a:p>
          <a:p>
            <a:pPr lvl="0"/>
            <a:r>
              <a:rPr lang="ja-JP" altLang="en-US" sz="3800" spc="-90" dirty="0" smtClean="0">
                <a:solidFill>
                  <a:prstClr val="black"/>
                </a:solidFill>
                <a:latin typeface="HGP創英角ｺﾞｼｯｸUB" pitchFamily="50" charset="-128"/>
                <a:ea typeface="HGP創英角ｺﾞｼｯｸUB" pitchFamily="50" charset="-128"/>
              </a:rPr>
              <a:t>お伝えします。</a:t>
            </a:r>
            <a:endParaRPr kumimoji="1" lang="ja-JP" altLang="en-US" dirty="0"/>
          </a:p>
        </p:txBody>
      </p:sp>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28484" y="4969166"/>
            <a:ext cx="851124" cy="1258954"/>
          </a:xfrm>
          <a:prstGeom prst="rect">
            <a:avLst/>
          </a:prstGeom>
        </p:spPr>
      </p:pic>
      <p:pic>
        <p:nvPicPr>
          <p:cNvPr id="2" name="図 1"/>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332548" y="1361183"/>
            <a:ext cx="2079375" cy="2561794"/>
          </a:xfrm>
          <a:prstGeom prst="rect">
            <a:avLst/>
          </a:prstGeom>
        </p:spPr>
      </p:pic>
    </p:spTree>
    <p:extLst>
      <p:ext uri="{BB962C8B-B14F-4D97-AF65-F5344CB8AC3E}">
        <p14:creationId xmlns:p14="http://schemas.microsoft.com/office/powerpoint/2010/main" val="96813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2000"/>
                                        <p:tgtEl>
                                          <p:spTgt spid="1149"/>
                                        </p:tgtEl>
                                      </p:cBhvr>
                                    </p:animEffect>
                                    <p:anim calcmode="lin" valueType="num">
                                      <p:cBhvr>
                                        <p:cTn id="8" dur="2000" fill="hold"/>
                                        <p:tgtEl>
                                          <p:spTgt spid="1149"/>
                                        </p:tgtEl>
                                        <p:attrNameLst>
                                          <p:attrName>ppt_x</p:attrName>
                                        </p:attrNameLst>
                                      </p:cBhvr>
                                      <p:tavLst>
                                        <p:tav tm="0">
                                          <p:val>
                                            <p:strVal val="#ppt_x"/>
                                          </p:val>
                                        </p:tav>
                                        <p:tav tm="100000">
                                          <p:val>
                                            <p:strVal val="#ppt_x"/>
                                          </p:val>
                                        </p:tav>
                                      </p:tavLst>
                                    </p:anim>
                                    <p:anim calcmode="lin" valueType="num">
                                      <p:cBhvr>
                                        <p:cTn id="9" dur="2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48"/>
                                        </p:tgtEl>
                                        <p:attrNameLst>
                                          <p:attrName>style.visibility</p:attrName>
                                        </p:attrNameLst>
                                      </p:cBhvr>
                                      <p:to>
                                        <p:strVal val="visible"/>
                                      </p:to>
                                    </p:set>
                                    <p:animEffect transition="in" filter="fade">
                                      <p:cBhvr>
                                        <p:cTn id="14" dur="500"/>
                                        <p:tgtEl>
                                          <p:spTgt spid="11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2000"/>
                                        <p:tgtEl>
                                          <p:spTgt spid="22"/>
                                        </p:tgtEl>
                                      </p:cBhvr>
                                    </p:animEffect>
                                    <p:anim calcmode="lin" valueType="num">
                                      <p:cBhvr>
                                        <p:cTn id="50" dur="2000" fill="hold"/>
                                        <p:tgtEl>
                                          <p:spTgt spid="22"/>
                                        </p:tgtEl>
                                        <p:attrNameLst>
                                          <p:attrName>ppt_w</p:attrName>
                                        </p:attrNameLst>
                                      </p:cBhvr>
                                      <p:tavLst>
                                        <p:tav tm="0" fmla="#ppt_w*sin(2.5*pi*$)">
                                          <p:val>
                                            <p:fltVal val="0"/>
                                          </p:val>
                                        </p:tav>
                                        <p:tav tm="100000">
                                          <p:val>
                                            <p:fltVal val="1"/>
                                          </p:val>
                                        </p:tav>
                                      </p:tavLst>
                                    </p:anim>
                                    <p:anim calcmode="lin" valueType="num">
                                      <p:cBhvr>
                                        <p:cTn id="51" dur="20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8" grpId="0" animBg="1"/>
      <p:bldP spid="1149" grpId="0"/>
      <p:bldP spid="7" grpId="0"/>
      <p:bldP spid="17" grpId="0"/>
      <p:bldP spid="18"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角丸四角形 5"/>
          <p:cNvSpPr/>
          <p:nvPr/>
        </p:nvSpPr>
        <p:spPr>
          <a:xfrm>
            <a:off x="413165" y="1132114"/>
            <a:ext cx="8352928" cy="5452619"/>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49" name="テキスト ボックス 8"/>
          <p:cNvSpPr txBox="1"/>
          <p:nvPr/>
        </p:nvSpPr>
        <p:spPr>
          <a:xfrm>
            <a:off x="529011" y="236411"/>
            <a:ext cx="8121236" cy="707886"/>
          </a:xfrm>
          <a:prstGeom prst="rect">
            <a:avLst/>
          </a:prstGeom>
          <a:noFill/>
        </p:spPr>
        <p:txBody>
          <a:bodyPr wrap="square" rtlCol="0">
            <a:spAutoFit/>
          </a:bodyPr>
          <a:lstStyle/>
          <a:p>
            <a:pPr algn="ctr"/>
            <a:r>
              <a:rPr kumimoji="1" lang="ja-JP" altLang="en-US" sz="4000" dirty="0" smtClean="0">
                <a:latin typeface="HGP創英角ｺﾞｼｯｸUB" pitchFamily="50" charset="-128"/>
                <a:ea typeface="HGP創英角ｺﾞｼｯｸUB" pitchFamily="50" charset="-128"/>
              </a:rPr>
              <a:t>ＡＥＤってなに？</a:t>
            </a:r>
            <a:endParaRPr kumimoji="1" lang="ja-JP" altLang="en-US" sz="4000" dirty="0">
              <a:latin typeface="HGP創英角ｺﾞｼｯｸUB" pitchFamily="50" charset="-128"/>
              <a:ea typeface="HGP創英角ｺﾞｼｯｸUB" pitchFamily="50" charset="-128"/>
            </a:endParaRPr>
          </a:p>
        </p:txBody>
      </p:sp>
      <p:sp>
        <p:nvSpPr>
          <p:cNvPr id="7" name="正方形/長方形 6"/>
          <p:cNvSpPr/>
          <p:nvPr/>
        </p:nvSpPr>
        <p:spPr>
          <a:xfrm>
            <a:off x="573066" y="2370144"/>
            <a:ext cx="5257807" cy="1602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心臓が突然止まってしまうことがあります。</a:t>
            </a:r>
            <a:endParaRPr kumimoji="1" lang="ja-JP" altLang="en-US" dirty="0"/>
          </a:p>
        </p:txBody>
      </p:sp>
      <p:sp>
        <p:nvSpPr>
          <p:cNvPr id="17" name="正方形/長方形 16"/>
          <p:cNvSpPr/>
          <p:nvPr/>
        </p:nvSpPr>
        <p:spPr>
          <a:xfrm>
            <a:off x="509882" y="1961456"/>
            <a:ext cx="7186633" cy="735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srgbClr val="FF0000"/>
                </a:solidFill>
                <a:latin typeface="HGP創英角ｺﾞｼｯｸUB" pitchFamily="50" charset="-128"/>
                <a:ea typeface="HGP創英角ｺﾞｼｯｸUB" pitchFamily="50" charset="-128"/>
              </a:rPr>
              <a:t>「心室細動」</a:t>
            </a:r>
            <a:r>
              <a:rPr lang="ja-JP" altLang="en-US" sz="3800" spc="-90" dirty="0" smtClean="0">
                <a:solidFill>
                  <a:schemeClr val="tx1"/>
                </a:solidFill>
                <a:latin typeface="HGP創英角ｺﾞｼｯｸUB" pitchFamily="50" charset="-128"/>
                <a:ea typeface="HGP創英角ｺﾞｼｯｸUB" pitchFamily="50" charset="-128"/>
              </a:rPr>
              <a:t>により</a:t>
            </a:r>
            <a:endParaRPr kumimoji="1" lang="ja-JP" altLang="en-US" dirty="0">
              <a:solidFill>
                <a:schemeClr val="tx1"/>
              </a:solidFill>
            </a:endParaRPr>
          </a:p>
        </p:txBody>
      </p:sp>
      <p:sp>
        <p:nvSpPr>
          <p:cNvPr id="18" name="正方形/長方形 17"/>
          <p:cNvSpPr/>
          <p:nvPr/>
        </p:nvSpPr>
        <p:spPr>
          <a:xfrm>
            <a:off x="529011" y="1342280"/>
            <a:ext cx="5301862" cy="8042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a:solidFill>
                  <a:prstClr val="black"/>
                </a:solidFill>
                <a:latin typeface="HGP創英角ｺﾞｼｯｸUB" pitchFamily="50" charset="-128"/>
                <a:ea typeface="HGP創英角ｺﾞｼｯｸUB" pitchFamily="50" charset="-128"/>
              </a:rPr>
              <a:t>心臓が細かく震える</a:t>
            </a:r>
            <a:endParaRPr lang="ja-JP" altLang="en-US" sz="3800" dirty="0"/>
          </a:p>
        </p:txBody>
      </p:sp>
      <p:sp>
        <p:nvSpPr>
          <p:cNvPr id="20" name="正方形/長方形 19"/>
          <p:cNvSpPr/>
          <p:nvPr/>
        </p:nvSpPr>
        <p:spPr>
          <a:xfrm>
            <a:off x="573066" y="3704214"/>
            <a:ext cx="7871180" cy="12395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この場合、心臓に電気ショックを与え、震えを取り除く</a:t>
            </a:r>
            <a:r>
              <a:rPr lang="ja-JP" altLang="en-US" sz="3800" spc="-90" dirty="0" smtClean="0">
                <a:solidFill>
                  <a:srgbClr val="FF0000"/>
                </a:solidFill>
                <a:latin typeface="HGP創英角ｺﾞｼｯｸUB" pitchFamily="50" charset="-128"/>
                <a:ea typeface="HGP創英角ｺﾞｼｯｸUB" pitchFamily="50" charset="-128"/>
              </a:rPr>
              <a:t>「除細動」</a:t>
            </a:r>
            <a:r>
              <a:rPr lang="ja-JP" altLang="en-US" sz="3800" spc="-90" dirty="0" smtClean="0">
                <a:solidFill>
                  <a:schemeClr val="tx1"/>
                </a:solidFill>
                <a:latin typeface="HGP創英角ｺﾞｼｯｸUB" pitchFamily="50" charset="-128"/>
                <a:ea typeface="HGP創英角ｺﾞｼｯｸUB" pitchFamily="50" charset="-128"/>
              </a:rPr>
              <a:t>が重要です。</a:t>
            </a:r>
            <a:endParaRPr kumimoji="1" lang="ja-JP" altLang="en-US" dirty="0"/>
          </a:p>
        </p:txBody>
      </p:sp>
      <p:sp>
        <p:nvSpPr>
          <p:cNvPr id="21" name="正方形/長方形 20"/>
          <p:cNvSpPr/>
          <p:nvPr/>
        </p:nvSpPr>
        <p:spPr>
          <a:xfrm>
            <a:off x="573066" y="4936049"/>
            <a:ext cx="7871180" cy="10516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ＡＥＤとはこの電気ショックを行うための機器です。</a:t>
            </a:r>
            <a:endParaRPr kumimoji="1" lang="ja-JP" altLang="en-US" dirty="0"/>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6719" y="1342280"/>
            <a:ext cx="2318827" cy="2424918"/>
          </a:xfrm>
          <a:prstGeom prst="rect">
            <a:avLst/>
          </a:prstGeom>
        </p:spPr>
      </p:pic>
    </p:spTree>
    <p:extLst>
      <p:ext uri="{BB962C8B-B14F-4D97-AF65-F5344CB8AC3E}">
        <p14:creationId xmlns:p14="http://schemas.microsoft.com/office/powerpoint/2010/main" val="321388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anim calcmode="lin" valueType="num">
                                      <p:cBhvr>
                                        <p:cTn id="8" dur="1000" fill="hold"/>
                                        <p:tgtEl>
                                          <p:spTgt spid="1149"/>
                                        </p:tgtEl>
                                        <p:attrNameLst>
                                          <p:attrName>ppt_x</p:attrName>
                                        </p:attrNameLst>
                                      </p:cBhvr>
                                      <p:tavLst>
                                        <p:tav tm="0">
                                          <p:val>
                                            <p:strVal val="#ppt_x"/>
                                          </p:val>
                                        </p:tav>
                                        <p:tav tm="100000">
                                          <p:val>
                                            <p:strVal val="#ppt_x"/>
                                          </p:val>
                                        </p:tav>
                                      </p:tavLst>
                                    </p:anim>
                                    <p:anim calcmode="lin" valueType="num">
                                      <p:cBhvr>
                                        <p:cTn id="9" dur="1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48"/>
                                        </p:tgtEl>
                                        <p:attrNameLst>
                                          <p:attrName>style.visibility</p:attrName>
                                        </p:attrNameLst>
                                      </p:cBhvr>
                                      <p:to>
                                        <p:strVal val="visible"/>
                                      </p:to>
                                    </p:set>
                                    <p:animEffect transition="in" filter="fade">
                                      <p:cBhvr>
                                        <p:cTn id="14" dur="500"/>
                                        <p:tgtEl>
                                          <p:spTgt spid="11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nodeType="clickEffect">
                                  <p:stCondLst>
                                    <p:cond delay="0"/>
                                  </p:stCondLst>
                                  <p:childTnLst>
                                    <p:animMotion origin="layout" path="M 4.44444E-6 2.77556E-17 L 0.01302 0.00139 L 0.00104 -0.00833 L 0.0125 -0.00833 L 0.00277 0.00856 L 0.01128 0.00856 L -0.00278 -0.00139 L 0.01597 -0.00278 L 0.01597 -0.00255 " pathEditMode="relative" rAng="0" ptsTypes="AAAAAAAAA">
                                      <p:cBhvr>
                                        <p:cTn id="33" dur="250" fill="hold"/>
                                        <p:tgtEl>
                                          <p:spTgt spid="3"/>
                                        </p:tgtEl>
                                        <p:attrNameLst>
                                          <p:attrName>ppt_x</p:attrName>
                                          <p:attrName>ppt_y</p:attrName>
                                        </p:attrNameLst>
                                      </p:cBhvr>
                                      <p:rCtr x="660" y="0"/>
                                    </p:animMotion>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8" grpId="0" animBg="1"/>
      <p:bldP spid="1149" grpId="0"/>
      <p:bldP spid="7" grpId="0"/>
      <p:bldP spid="17" grpId="0"/>
      <p:bldP spid="18" grpId="0"/>
      <p:bldP spid="20"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 name="テキスト ボックス 8"/>
          <p:cNvSpPr txBox="1"/>
          <p:nvPr/>
        </p:nvSpPr>
        <p:spPr>
          <a:xfrm>
            <a:off x="93519" y="6355"/>
            <a:ext cx="8854718" cy="830997"/>
          </a:xfrm>
          <a:prstGeom prst="rect">
            <a:avLst/>
          </a:prstGeom>
          <a:noFill/>
        </p:spPr>
        <p:txBody>
          <a:bodyPr wrap="square" rtlCol="0">
            <a:spAutoFit/>
          </a:bodyPr>
          <a:lstStyle/>
          <a:p>
            <a:pPr algn="ctr"/>
            <a:r>
              <a:rPr lang="ja-JP" altLang="en-US" sz="4800" dirty="0">
                <a:latin typeface="HGP創英角ｺﾞｼｯｸUB" pitchFamily="50" charset="-128"/>
                <a:ea typeface="HGP創英角ｺﾞｼｯｸUB" pitchFamily="50" charset="-128"/>
              </a:rPr>
              <a:t>ＡＥＤ</a:t>
            </a:r>
            <a:r>
              <a:rPr lang="ja-JP" altLang="en-US" sz="4500" dirty="0" smtClean="0">
                <a:latin typeface="HGP創英角ｺﾞｼｯｸUB" pitchFamily="50" charset="-128"/>
                <a:ea typeface="HGP創英角ｺﾞｼｯｸUB" pitchFamily="50" charset="-128"/>
              </a:rPr>
              <a:t>の使用手順①</a:t>
            </a:r>
            <a:endParaRPr kumimoji="1" lang="ja-JP" altLang="en-US" sz="4500" dirty="0">
              <a:latin typeface="HGP創英角ｺﾞｼｯｸUB" pitchFamily="50" charset="-128"/>
              <a:ea typeface="HGP創英角ｺﾞｼｯｸUB" pitchFamily="50" charset="-128"/>
            </a:endParaRPr>
          </a:p>
        </p:txBody>
      </p:sp>
      <p:sp>
        <p:nvSpPr>
          <p:cNvPr id="13" name="角丸四角形 5"/>
          <p:cNvSpPr/>
          <p:nvPr/>
        </p:nvSpPr>
        <p:spPr>
          <a:xfrm>
            <a:off x="93519" y="791185"/>
            <a:ext cx="8963395" cy="5956835"/>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44" name="角丸四角形 5"/>
          <p:cNvSpPr/>
          <p:nvPr/>
        </p:nvSpPr>
        <p:spPr>
          <a:xfrm>
            <a:off x="261766" y="1042198"/>
            <a:ext cx="4271045" cy="2620741"/>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3600" spc="-90" dirty="0">
              <a:solidFill>
                <a:schemeClr val="tx1"/>
              </a:solidFill>
              <a:latin typeface="HGP創英角ｺﾞｼｯｸUB" pitchFamily="50" charset="-128"/>
              <a:ea typeface="HGP創英角ｺﾞｼｯｸUB" pitchFamily="50" charset="-128"/>
            </a:endParaRPr>
          </a:p>
        </p:txBody>
      </p:sp>
      <p:sp>
        <p:nvSpPr>
          <p:cNvPr id="32" name="正方形/長方形 31"/>
          <p:cNvSpPr/>
          <p:nvPr/>
        </p:nvSpPr>
        <p:spPr>
          <a:xfrm>
            <a:off x="1041512" y="1073161"/>
            <a:ext cx="2711549" cy="5633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傷病者の近くに置き、ケースのふたを開ける。</a:t>
            </a:r>
            <a:endParaRPr kumimoji="1" lang="ja-JP" altLang="en-US" dirty="0">
              <a:latin typeface="HGP創英角ｺﾞｼｯｸUB" panose="020B0900000000000000" pitchFamily="50" charset="-128"/>
              <a:ea typeface="HGP創英角ｺﾞｼｯｸUB" panose="020B0900000000000000" pitchFamily="50"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1151" y="1667503"/>
            <a:ext cx="2572273" cy="1905090"/>
          </a:xfrm>
          <a:prstGeom prst="rect">
            <a:avLst/>
          </a:prstGeom>
        </p:spPr>
      </p:pic>
      <p:sp>
        <p:nvSpPr>
          <p:cNvPr id="20" name="角丸四角形 5"/>
          <p:cNvSpPr/>
          <p:nvPr/>
        </p:nvSpPr>
        <p:spPr>
          <a:xfrm>
            <a:off x="4659340" y="1031366"/>
            <a:ext cx="4271045" cy="2620741"/>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3600" spc="-90" dirty="0">
              <a:solidFill>
                <a:schemeClr val="tx1"/>
              </a:solidFill>
              <a:latin typeface="HGP創英角ｺﾞｼｯｸUB" pitchFamily="50" charset="-128"/>
              <a:ea typeface="HGP創英角ｺﾞｼｯｸUB" pitchFamily="50" charset="-128"/>
            </a:endParaRPr>
          </a:p>
        </p:txBody>
      </p:sp>
      <p:sp>
        <p:nvSpPr>
          <p:cNvPr id="21" name="正方形/長方形 20"/>
          <p:cNvSpPr/>
          <p:nvPr/>
        </p:nvSpPr>
        <p:spPr>
          <a:xfrm>
            <a:off x="4853356" y="1026543"/>
            <a:ext cx="3883012" cy="757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AED</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の電源ボタンを押す。</a:t>
            </a: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rPr>
              <a:t>（ふたを開けると自動的に電源が入る機種もある。）</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3" name="正方形/長方形 22"/>
          <p:cNvSpPr/>
          <p:nvPr/>
        </p:nvSpPr>
        <p:spPr>
          <a:xfrm>
            <a:off x="7126060" y="2128446"/>
            <a:ext cx="1833299" cy="983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音声メッセージと点滅するランプに従って操作する。</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4" name="角丸四角形 5"/>
          <p:cNvSpPr/>
          <p:nvPr/>
        </p:nvSpPr>
        <p:spPr>
          <a:xfrm>
            <a:off x="249833" y="3852787"/>
            <a:ext cx="8680552" cy="2620741"/>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3600" spc="-90" dirty="0">
              <a:solidFill>
                <a:schemeClr val="tx1"/>
              </a:solidFill>
              <a:latin typeface="HGP創英角ｺﾞｼｯｸUB" pitchFamily="50" charset="-128"/>
              <a:ea typeface="HGP創英角ｺﾞｼｯｸUB" pitchFamily="50" charset="-128"/>
            </a:endParaRPr>
          </a:p>
        </p:txBody>
      </p:sp>
      <p:pic>
        <p:nvPicPr>
          <p:cNvPr id="4" name="図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1854" y="3914285"/>
            <a:ext cx="3098900" cy="2475160"/>
          </a:xfrm>
          <a:prstGeom prst="rect">
            <a:avLst/>
          </a:prstGeom>
        </p:spPr>
      </p:pic>
      <p:sp>
        <p:nvSpPr>
          <p:cNvPr id="25" name="正方形/長方形 24"/>
          <p:cNvSpPr/>
          <p:nvPr/>
        </p:nvSpPr>
        <p:spPr>
          <a:xfrm>
            <a:off x="4163778" y="3940525"/>
            <a:ext cx="4337746" cy="378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傷病者の衣服を取り除き、胸部を露出する。</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6" name="正方形/長方形 25"/>
          <p:cNvSpPr/>
          <p:nvPr/>
        </p:nvSpPr>
        <p:spPr>
          <a:xfrm>
            <a:off x="4163778" y="4184711"/>
            <a:ext cx="4337746" cy="1046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電極パッドの袋を開封し、電極パッドをシールからはがし、粘着面を傷病者の胸にしっかりと貼り付ける。</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2" name="円形吹き出し 11"/>
          <p:cNvSpPr/>
          <p:nvPr/>
        </p:nvSpPr>
        <p:spPr>
          <a:xfrm>
            <a:off x="4659340" y="5230835"/>
            <a:ext cx="3842184" cy="1141858"/>
          </a:xfrm>
          <a:prstGeom prst="wedgeEllipseCallout">
            <a:avLst>
              <a:gd name="adj1" fmla="val -64189"/>
              <a:gd name="adj2" fmla="val -1530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貼り付ける位置は、電極パッドにイラストで示されている。</a:t>
            </a:r>
            <a:endParaRPr kumimoji="1" lang="ja-JP" altLang="en-US" dirty="0">
              <a:solidFill>
                <a:schemeClr val="tx1"/>
              </a:solidFill>
            </a:endParaRPr>
          </a:p>
        </p:txBody>
      </p:sp>
      <p:pic>
        <p:nvPicPr>
          <p:cNvPr id="10" name="図 9"/>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853356" y="1836943"/>
            <a:ext cx="2273717" cy="1711167"/>
          </a:xfrm>
          <a:prstGeom prst="rect">
            <a:avLst/>
          </a:prstGeom>
        </p:spPr>
      </p:pic>
    </p:spTree>
    <p:extLst>
      <p:ext uri="{BB962C8B-B14F-4D97-AF65-F5344CB8AC3E}">
        <p14:creationId xmlns:p14="http://schemas.microsoft.com/office/powerpoint/2010/main" val="7656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10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10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10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fade">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fade">
                                      <p:cBhvr>
                                        <p:cTn id="7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3" grpId="0" animBg="1"/>
      <p:bldP spid="44" grpId="0" animBg="1"/>
      <p:bldP spid="32" grpId="0"/>
      <p:bldP spid="20" grpId="0" animBg="1"/>
      <p:bldP spid="21" grpId="0"/>
      <p:bldP spid="23" grpId="0"/>
      <p:bldP spid="24" grpId="0" animBg="1"/>
      <p:bldP spid="25" grpId="0"/>
      <p:bldP spid="26" grpId="0"/>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 name="テキスト ボックス 8"/>
          <p:cNvSpPr txBox="1"/>
          <p:nvPr/>
        </p:nvSpPr>
        <p:spPr>
          <a:xfrm>
            <a:off x="93519" y="6355"/>
            <a:ext cx="8854718" cy="830997"/>
          </a:xfrm>
          <a:prstGeom prst="rect">
            <a:avLst/>
          </a:prstGeom>
          <a:noFill/>
        </p:spPr>
        <p:txBody>
          <a:bodyPr wrap="square" rtlCol="0">
            <a:spAutoFit/>
          </a:bodyPr>
          <a:lstStyle/>
          <a:p>
            <a:pPr algn="ctr"/>
            <a:r>
              <a:rPr lang="ja-JP" altLang="en-US" sz="4800" dirty="0">
                <a:latin typeface="HGP創英角ｺﾞｼｯｸUB" pitchFamily="50" charset="-128"/>
                <a:ea typeface="HGP創英角ｺﾞｼｯｸUB" pitchFamily="50" charset="-128"/>
              </a:rPr>
              <a:t>ＡＥＤ</a:t>
            </a:r>
            <a:r>
              <a:rPr lang="ja-JP" altLang="en-US" sz="4500" dirty="0">
                <a:latin typeface="HGP創英角ｺﾞｼｯｸUB" pitchFamily="50" charset="-128"/>
                <a:ea typeface="HGP創英角ｺﾞｼｯｸUB" pitchFamily="50" charset="-128"/>
              </a:rPr>
              <a:t>の使用</a:t>
            </a:r>
            <a:r>
              <a:rPr lang="ja-JP" altLang="en-US" sz="4500" dirty="0" smtClean="0">
                <a:latin typeface="HGP創英角ｺﾞｼｯｸUB" pitchFamily="50" charset="-128"/>
                <a:ea typeface="HGP創英角ｺﾞｼｯｸUB" pitchFamily="50" charset="-128"/>
              </a:rPr>
              <a:t>手順</a:t>
            </a:r>
            <a:r>
              <a:rPr lang="ja-JP" altLang="en-US" sz="4500" dirty="0">
                <a:latin typeface="HGP創英角ｺﾞｼｯｸUB" pitchFamily="50" charset="-128"/>
                <a:ea typeface="HGP創英角ｺﾞｼｯｸUB" pitchFamily="50" charset="-128"/>
              </a:rPr>
              <a:t>②</a:t>
            </a:r>
          </a:p>
        </p:txBody>
      </p:sp>
      <p:sp>
        <p:nvSpPr>
          <p:cNvPr id="13" name="角丸四角形 5"/>
          <p:cNvSpPr/>
          <p:nvPr/>
        </p:nvSpPr>
        <p:spPr>
          <a:xfrm>
            <a:off x="93519" y="791185"/>
            <a:ext cx="8963395" cy="5956835"/>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2980" y="2882609"/>
            <a:ext cx="4561840" cy="3378612"/>
          </a:xfrm>
          <a:prstGeom prst="rect">
            <a:avLst/>
          </a:prstGeom>
        </p:spPr>
      </p:pic>
      <p:sp>
        <p:nvSpPr>
          <p:cNvPr id="12" name="円形吹き出し 11"/>
          <p:cNvSpPr/>
          <p:nvPr/>
        </p:nvSpPr>
        <p:spPr>
          <a:xfrm>
            <a:off x="171941" y="4665698"/>
            <a:ext cx="2472056" cy="1779634"/>
          </a:xfrm>
          <a:prstGeom prst="wedgeEllipseCallout">
            <a:avLst>
              <a:gd name="adj1" fmla="val 72775"/>
              <a:gd name="adj2" fmla="val -948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ポイント</a:t>
            </a:r>
            <a:r>
              <a:rPr kumimoji="1" lang="ja-JP" altLang="en-US" dirty="0" smtClean="0">
                <a:solidFill>
                  <a:schemeClr val="tx1"/>
                </a:solidFill>
              </a:rPr>
              <a:t>①</a:t>
            </a:r>
            <a:endParaRPr lang="en-US" altLang="ja-JP" dirty="0">
              <a:solidFill>
                <a:schemeClr val="tx1"/>
              </a:solidFill>
            </a:endParaRPr>
          </a:p>
          <a:p>
            <a:pPr algn="ctr"/>
            <a:r>
              <a:rPr kumimoji="1" lang="ja-JP" altLang="en-US" dirty="0" smtClean="0">
                <a:solidFill>
                  <a:schemeClr val="tx1"/>
                </a:solidFill>
              </a:rPr>
              <a:t>胸の右上（鎖骨の下）、左下（</a:t>
            </a:r>
            <a:r>
              <a:rPr lang="ja-JP" altLang="en-US" dirty="0" smtClean="0">
                <a:solidFill>
                  <a:schemeClr val="tx1"/>
                </a:solidFill>
              </a:rPr>
              <a:t>脇の</a:t>
            </a:r>
            <a:r>
              <a:rPr lang="en-US" altLang="ja-JP" dirty="0" smtClean="0">
                <a:solidFill>
                  <a:schemeClr val="tx1"/>
                </a:solidFill>
              </a:rPr>
              <a:t>5</a:t>
            </a:r>
            <a:r>
              <a:rPr lang="ja-JP" altLang="en-US" dirty="0" smtClean="0">
                <a:solidFill>
                  <a:schemeClr val="tx1"/>
                </a:solidFill>
              </a:rPr>
              <a:t>～</a:t>
            </a:r>
            <a:r>
              <a:rPr lang="en-US" altLang="ja-JP" dirty="0" smtClean="0">
                <a:solidFill>
                  <a:schemeClr val="tx1"/>
                </a:solidFill>
              </a:rPr>
              <a:t>8cm</a:t>
            </a:r>
            <a:r>
              <a:rPr lang="ja-JP" altLang="en-US" dirty="0" smtClean="0">
                <a:solidFill>
                  <a:schemeClr val="tx1"/>
                </a:solidFill>
              </a:rPr>
              <a:t>下）</a:t>
            </a:r>
            <a:r>
              <a:rPr kumimoji="1" lang="ja-JP" altLang="en-US" dirty="0" smtClean="0">
                <a:solidFill>
                  <a:schemeClr val="tx1"/>
                </a:solidFill>
              </a:rPr>
              <a:t>に貼り付ける。</a:t>
            </a:r>
            <a:endParaRPr kumimoji="1" lang="ja-JP" altLang="en-US" dirty="0">
              <a:solidFill>
                <a:schemeClr val="tx1"/>
              </a:solidFill>
            </a:endParaRPr>
          </a:p>
        </p:txBody>
      </p:sp>
      <p:sp>
        <p:nvSpPr>
          <p:cNvPr id="14" name="円形吹き出し 13"/>
          <p:cNvSpPr/>
          <p:nvPr/>
        </p:nvSpPr>
        <p:spPr>
          <a:xfrm>
            <a:off x="488086" y="3031694"/>
            <a:ext cx="2195122" cy="1446437"/>
          </a:xfrm>
          <a:prstGeom prst="wedgeEllipseCallout">
            <a:avLst>
              <a:gd name="adj1" fmla="val 77011"/>
              <a:gd name="adj2" fmla="val 4654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ポイント</a:t>
            </a:r>
            <a:r>
              <a:rPr lang="ja-JP" altLang="en-US" dirty="0">
                <a:solidFill>
                  <a:schemeClr val="tx1"/>
                </a:solidFill>
              </a:rPr>
              <a:t>②</a:t>
            </a:r>
            <a:endParaRPr kumimoji="1" lang="en-US" altLang="ja-JP" dirty="0" smtClean="0">
              <a:solidFill>
                <a:schemeClr val="tx1"/>
              </a:solidFill>
            </a:endParaRPr>
          </a:p>
          <a:p>
            <a:pPr algn="ctr"/>
            <a:r>
              <a:rPr kumimoji="1" lang="ja-JP" altLang="en-US" dirty="0" smtClean="0">
                <a:solidFill>
                  <a:schemeClr val="tx1"/>
                </a:solidFill>
              </a:rPr>
              <a:t>可能な限り胸骨圧迫を継続。</a:t>
            </a:r>
            <a:endParaRPr kumimoji="1" lang="ja-JP" altLang="en-US" dirty="0">
              <a:solidFill>
                <a:schemeClr val="tx1"/>
              </a:solidFill>
            </a:endParaRPr>
          </a:p>
        </p:txBody>
      </p:sp>
      <p:sp>
        <p:nvSpPr>
          <p:cNvPr id="15" name="円形吹き出し 14"/>
          <p:cNvSpPr/>
          <p:nvPr/>
        </p:nvSpPr>
        <p:spPr>
          <a:xfrm>
            <a:off x="1802715" y="1738454"/>
            <a:ext cx="2540000" cy="1446884"/>
          </a:xfrm>
          <a:prstGeom prst="wedgeEllipseCallout">
            <a:avLst>
              <a:gd name="adj1" fmla="val 31802"/>
              <a:gd name="adj2" fmla="val 7213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ポイント③</a:t>
            </a:r>
            <a:endParaRPr kumimoji="1" lang="en-US" altLang="ja-JP" dirty="0" smtClean="0">
              <a:solidFill>
                <a:schemeClr val="tx1"/>
              </a:solidFill>
            </a:endParaRPr>
          </a:p>
          <a:p>
            <a:pPr algn="ctr"/>
            <a:r>
              <a:rPr kumimoji="1" lang="ja-JP" altLang="en-US" dirty="0" smtClean="0">
                <a:solidFill>
                  <a:schemeClr val="tx1"/>
                </a:solidFill>
              </a:rPr>
              <a:t>電極パッドと肌に隙間が出来ないよう貼り付ける。</a:t>
            </a:r>
            <a:endParaRPr kumimoji="1" lang="ja-JP" altLang="en-US" dirty="0">
              <a:solidFill>
                <a:schemeClr val="tx1"/>
              </a:solidFill>
            </a:endParaRPr>
          </a:p>
        </p:txBody>
      </p:sp>
      <p:sp>
        <p:nvSpPr>
          <p:cNvPr id="16" name="円形吹き出し 15"/>
          <p:cNvSpPr/>
          <p:nvPr/>
        </p:nvSpPr>
        <p:spPr>
          <a:xfrm>
            <a:off x="5060366" y="1407150"/>
            <a:ext cx="2466695" cy="1369339"/>
          </a:xfrm>
          <a:prstGeom prst="wedgeEllipseCallout">
            <a:avLst>
              <a:gd name="adj1" fmla="val -51815"/>
              <a:gd name="adj2" fmla="val 6009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ポイント④</a:t>
            </a:r>
            <a:endParaRPr kumimoji="1" lang="en-US" altLang="ja-JP" dirty="0" smtClean="0">
              <a:solidFill>
                <a:schemeClr val="tx1"/>
              </a:solidFill>
            </a:endParaRPr>
          </a:p>
          <a:p>
            <a:pPr algn="ctr"/>
            <a:r>
              <a:rPr kumimoji="1" lang="ja-JP" altLang="en-US" dirty="0" smtClean="0">
                <a:solidFill>
                  <a:schemeClr val="tx1"/>
                </a:solidFill>
              </a:rPr>
              <a:t>アクセサリーの上から貼らないように注意！</a:t>
            </a:r>
            <a:endParaRPr kumimoji="1" lang="ja-JP" altLang="en-US" dirty="0">
              <a:solidFill>
                <a:schemeClr val="tx1"/>
              </a:solidFill>
            </a:endParaRPr>
          </a:p>
        </p:txBody>
      </p:sp>
      <p:sp>
        <p:nvSpPr>
          <p:cNvPr id="22" name="角丸四角形 21"/>
          <p:cNvSpPr/>
          <p:nvPr/>
        </p:nvSpPr>
        <p:spPr>
          <a:xfrm>
            <a:off x="1828478" y="879346"/>
            <a:ext cx="5384800" cy="527804"/>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電極パッド貼り付けのポイント</a:t>
            </a:r>
            <a:endParaRPr kumimoji="1" lang="ja-JP" altLang="en-US" sz="25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3" name="円形吹き出し 22"/>
          <p:cNvSpPr/>
          <p:nvPr/>
        </p:nvSpPr>
        <p:spPr>
          <a:xfrm>
            <a:off x="5334000" y="4251948"/>
            <a:ext cx="3614237" cy="2215308"/>
          </a:xfrm>
          <a:prstGeom prst="wedgeEllipseCallout">
            <a:avLst>
              <a:gd name="adj1" fmla="val -20010"/>
              <a:gd name="adj2" fmla="val -6268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ポイント⑤</a:t>
            </a:r>
            <a:endParaRPr kumimoji="1" lang="en-US" altLang="ja-JP" dirty="0" smtClean="0">
              <a:solidFill>
                <a:schemeClr val="tx1"/>
              </a:solidFill>
            </a:endParaRPr>
          </a:p>
          <a:p>
            <a:pPr algn="ctr"/>
            <a:r>
              <a:rPr kumimoji="1" lang="ja-JP" altLang="en-US" dirty="0" smtClean="0">
                <a:solidFill>
                  <a:schemeClr val="tx1"/>
                </a:solidFill>
              </a:rPr>
              <a:t>成人用と小児用のパッドが入っている場合・・・</a:t>
            </a:r>
            <a:endParaRPr kumimoji="1" lang="en-US" altLang="ja-JP" dirty="0" smtClean="0">
              <a:solidFill>
                <a:schemeClr val="tx1"/>
              </a:solidFill>
            </a:endParaRPr>
          </a:p>
          <a:p>
            <a:pPr algn="ctr"/>
            <a:r>
              <a:rPr lang="ja-JP" altLang="en-US" dirty="0" smtClean="0">
                <a:solidFill>
                  <a:schemeClr val="tx1"/>
                </a:solidFill>
              </a:rPr>
              <a:t>　・成人用～</a:t>
            </a:r>
            <a:r>
              <a:rPr lang="ja-JP" altLang="en-US" b="1" dirty="0" smtClean="0">
                <a:solidFill>
                  <a:srgbClr val="FF0000"/>
                </a:solidFill>
              </a:rPr>
              <a:t>小学生以上</a:t>
            </a:r>
            <a:endParaRPr lang="en-US" altLang="ja-JP" b="1" dirty="0" smtClean="0">
              <a:solidFill>
                <a:srgbClr val="FF0000"/>
              </a:solidFill>
            </a:endParaRPr>
          </a:p>
          <a:p>
            <a:pPr algn="ctr"/>
            <a:r>
              <a:rPr kumimoji="1" lang="ja-JP" altLang="en-US" b="1" dirty="0">
                <a:solidFill>
                  <a:schemeClr val="tx1"/>
                </a:solidFill>
              </a:rPr>
              <a:t>・</a:t>
            </a:r>
            <a:r>
              <a:rPr kumimoji="1" lang="ja-JP" altLang="en-US" dirty="0" smtClean="0">
                <a:solidFill>
                  <a:schemeClr val="tx1"/>
                </a:solidFill>
              </a:rPr>
              <a:t>小児用～</a:t>
            </a:r>
            <a:r>
              <a:rPr kumimoji="1" lang="ja-JP" altLang="en-US" b="1" dirty="0" smtClean="0">
                <a:solidFill>
                  <a:srgbClr val="FF0000"/>
                </a:solidFill>
              </a:rPr>
              <a:t>未就学児　</a:t>
            </a:r>
            <a:endParaRPr kumimoji="1" lang="ja-JP" altLang="en-US" b="1" dirty="0">
              <a:solidFill>
                <a:srgbClr val="FF0000"/>
              </a:solidFill>
            </a:endParaRPr>
          </a:p>
        </p:txBody>
      </p:sp>
    </p:spTree>
    <p:extLst>
      <p:ext uri="{BB962C8B-B14F-4D97-AF65-F5344CB8AC3E}">
        <p14:creationId xmlns:p14="http://schemas.microsoft.com/office/powerpoint/2010/main" val="298725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3" grpId="0" animBg="1"/>
      <p:bldP spid="12" grpId="0" animBg="1"/>
      <p:bldP spid="14" grpId="0" animBg="1"/>
      <p:bldP spid="15" grpId="0" animBg="1"/>
      <p:bldP spid="16" grpId="0" animBg="1"/>
      <p:bldP spid="22"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 name="テキスト ボックス 8"/>
          <p:cNvSpPr txBox="1"/>
          <p:nvPr/>
        </p:nvSpPr>
        <p:spPr>
          <a:xfrm>
            <a:off x="93519" y="6355"/>
            <a:ext cx="8854718" cy="830997"/>
          </a:xfrm>
          <a:prstGeom prst="rect">
            <a:avLst/>
          </a:prstGeom>
          <a:noFill/>
        </p:spPr>
        <p:txBody>
          <a:bodyPr wrap="square" rtlCol="0">
            <a:spAutoFit/>
          </a:bodyPr>
          <a:lstStyle/>
          <a:p>
            <a:pPr algn="ctr"/>
            <a:r>
              <a:rPr lang="ja-JP" altLang="en-US" sz="4800" dirty="0">
                <a:latin typeface="HGP創英角ｺﾞｼｯｸUB" pitchFamily="50" charset="-128"/>
                <a:ea typeface="HGP創英角ｺﾞｼｯｸUB" pitchFamily="50" charset="-128"/>
              </a:rPr>
              <a:t>ＡＥＤ</a:t>
            </a:r>
            <a:r>
              <a:rPr lang="ja-JP" altLang="en-US" sz="4500" dirty="0" smtClean="0">
                <a:latin typeface="HGP創英角ｺﾞｼｯｸUB" pitchFamily="50" charset="-128"/>
                <a:ea typeface="HGP創英角ｺﾞｼｯｸUB" pitchFamily="50" charset="-128"/>
              </a:rPr>
              <a:t>の使用手順③</a:t>
            </a:r>
            <a:endParaRPr kumimoji="1" lang="ja-JP" altLang="en-US" sz="4500" dirty="0">
              <a:latin typeface="HGP創英角ｺﾞｼｯｸUB" pitchFamily="50" charset="-128"/>
              <a:ea typeface="HGP創英角ｺﾞｼｯｸUB" pitchFamily="50" charset="-128"/>
            </a:endParaRPr>
          </a:p>
        </p:txBody>
      </p:sp>
      <p:sp>
        <p:nvSpPr>
          <p:cNvPr id="13" name="角丸四角形 5"/>
          <p:cNvSpPr/>
          <p:nvPr/>
        </p:nvSpPr>
        <p:spPr>
          <a:xfrm>
            <a:off x="93519" y="791185"/>
            <a:ext cx="8963395" cy="5956835"/>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20" name="角丸四角形 5"/>
          <p:cNvSpPr/>
          <p:nvPr/>
        </p:nvSpPr>
        <p:spPr>
          <a:xfrm>
            <a:off x="291109" y="1082150"/>
            <a:ext cx="4124137" cy="1385254"/>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500" spc="-90" dirty="0">
                <a:solidFill>
                  <a:schemeClr val="tx1"/>
                </a:solidFill>
                <a:latin typeface="HGP創英角ｺﾞｼｯｸUB" pitchFamily="50" charset="-128"/>
                <a:ea typeface="HGP創英角ｺﾞｼｯｸUB" pitchFamily="50" charset="-128"/>
              </a:rPr>
              <a:t>「体に触れないでください」</a:t>
            </a:r>
            <a:r>
              <a:rPr lang="ja-JP" altLang="en-US" sz="2500" spc="-90" dirty="0" smtClean="0">
                <a:solidFill>
                  <a:schemeClr val="tx1"/>
                </a:solidFill>
                <a:latin typeface="HGP創英角ｺﾞｼｯｸUB" pitchFamily="50" charset="-128"/>
                <a:ea typeface="HGP創英角ｺﾞｼｯｸUB" pitchFamily="50" charset="-128"/>
              </a:rPr>
              <a:t>など、音声</a:t>
            </a:r>
            <a:r>
              <a:rPr lang="ja-JP" altLang="en-US" sz="2500" spc="-90" dirty="0">
                <a:solidFill>
                  <a:schemeClr val="tx1"/>
                </a:solidFill>
                <a:latin typeface="HGP創英角ｺﾞｼｯｸUB" pitchFamily="50" charset="-128"/>
                <a:ea typeface="HGP創英角ｺﾞｼｯｸUB" pitchFamily="50" charset="-128"/>
              </a:rPr>
              <a:t>メッセージが流れ、自動的に心電図の解析が始まる。</a:t>
            </a: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3185" y="3849003"/>
            <a:ext cx="4590288" cy="2606040"/>
          </a:xfrm>
          <a:prstGeom prst="rect">
            <a:avLst/>
          </a:prstGeom>
        </p:spPr>
      </p:pic>
      <p:sp>
        <p:nvSpPr>
          <p:cNvPr id="12" name="円形吹き出し 11"/>
          <p:cNvSpPr/>
          <p:nvPr/>
        </p:nvSpPr>
        <p:spPr>
          <a:xfrm>
            <a:off x="5180245" y="3625078"/>
            <a:ext cx="1541417" cy="655089"/>
          </a:xfrm>
          <a:prstGeom prst="wedgeEllipseCallout">
            <a:avLst>
              <a:gd name="adj1" fmla="val 66666"/>
              <a:gd name="adj2" fmla="val 45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離れて！</a:t>
            </a:r>
            <a:endParaRPr kumimoji="1" lang="ja-JP" altLang="en-US" dirty="0">
              <a:solidFill>
                <a:schemeClr val="tx1"/>
              </a:solidFill>
            </a:endParaRPr>
          </a:p>
        </p:txBody>
      </p:sp>
      <p:sp>
        <p:nvSpPr>
          <p:cNvPr id="19" name="角丸四角形 5"/>
          <p:cNvSpPr/>
          <p:nvPr/>
        </p:nvSpPr>
        <p:spPr>
          <a:xfrm>
            <a:off x="4665086" y="1082150"/>
            <a:ext cx="4113153" cy="1385254"/>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500" spc="-90" dirty="0" smtClean="0">
                <a:solidFill>
                  <a:schemeClr val="tx1"/>
                </a:solidFill>
                <a:latin typeface="HGP創英角ｺﾞｼｯｸUB" pitchFamily="50" charset="-128"/>
                <a:ea typeface="HGP創英角ｺﾞｼｯｸUB" pitchFamily="50" charset="-128"/>
              </a:rPr>
              <a:t>周囲に離れるよう注意を促し、誰も傷病者に触れていないことを確認する。</a:t>
            </a:r>
            <a:endParaRPr lang="ja-JP" altLang="en-US" sz="2500" spc="-90" dirty="0">
              <a:solidFill>
                <a:schemeClr val="tx1"/>
              </a:solidFill>
              <a:latin typeface="HGP創英角ｺﾞｼｯｸUB" pitchFamily="50" charset="-128"/>
              <a:ea typeface="HGP創英角ｺﾞｼｯｸUB" pitchFamily="50" charset="-128"/>
            </a:endParaRPr>
          </a:p>
        </p:txBody>
      </p:sp>
      <p:sp>
        <p:nvSpPr>
          <p:cNvPr id="22" name="右矢印 21"/>
          <p:cNvSpPr/>
          <p:nvPr/>
        </p:nvSpPr>
        <p:spPr>
          <a:xfrm>
            <a:off x="312575" y="2562818"/>
            <a:ext cx="2157969" cy="932335"/>
          </a:xfrm>
          <a:prstGeom prst="rightArrow">
            <a:avLst>
              <a:gd name="adj1" fmla="val 65408"/>
              <a:gd name="adj2" fmla="val 50000"/>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もしショック不要と出たら</a:t>
            </a:r>
            <a:r>
              <a:rPr lang="ja-JP" altLang="en-US" sz="2000" dirty="0" smtClean="0">
                <a:solidFill>
                  <a:schemeClr val="tx1"/>
                </a:solidFill>
              </a:rPr>
              <a:t>・・</a:t>
            </a:r>
            <a:r>
              <a:rPr lang="ja-JP" altLang="en-US" sz="2000" dirty="0">
                <a:solidFill>
                  <a:schemeClr val="tx1"/>
                </a:solidFill>
              </a:rPr>
              <a:t>・</a:t>
            </a:r>
            <a:endParaRPr kumimoji="1" lang="ja-JP" altLang="en-US" sz="2000" dirty="0">
              <a:solidFill>
                <a:schemeClr val="tx1"/>
              </a:solidFill>
            </a:endParaRPr>
          </a:p>
        </p:txBody>
      </p:sp>
      <p:sp>
        <p:nvSpPr>
          <p:cNvPr id="27" name="正方形/長方形 26"/>
          <p:cNvSpPr/>
          <p:nvPr/>
        </p:nvSpPr>
        <p:spPr>
          <a:xfrm>
            <a:off x="2689600" y="2520857"/>
            <a:ext cx="4168400" cy="912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5000" dirty="0" smtClean="0">
                <a:solidFill>
                  <a:srgbClr val="FF0000"/>
                </a:solidFill>
                <a:latin typeface="HGP創英角ｺﾞｼｯｸUB" panose="020B0900000000000000" pitchFamily="50" charset="-128"/>
                <a:ea typeface="HGP創英角ｺﾞｼｯｸUB" panose="020B0900000000000000" pitchFamily="50" charset="-128"/>
              </a:rPr>
              <a:t>胸骨圧迫</a:t>
            </a:r>
            <a:r>
              <a:rPr lang="en-US" altLang="ja-JP" sz="5000" dirty="0" smtClean="0">
                <a:solidFill>
                  <a:srgbClr val="FF0000"/>
                </a:solidFill>
                <a:latin typeface="HGP創英角ｺﾞｼｯｸUB" panose="020B0900000000000000" pitchFamily="50" charset="-128"/>
                <a:ea typeface="HGP創英角ｺﾞｼｯｸUB" panose="020B0900000000000000" pitchFamily="50" charset="-128"/>
              </a:rPr>
              <a:t>‼</a:t>
            </a:r>
          </a:p>
        </p:txBody>
      </p:sp>
      <p:sp>
        <p:nvSpPr>
          <p:cNvPr id="28" name="円形吹き出し 27"/>
          <p:cNvSpPr/>
          <p:nvPr/>
        </p:nvSpPr>
        <p:spPr>
          <a:xfrm>
            <a:off x="312575" y="3952622"/>
            <a:ext cx="2843510" cy="1756383"/>
          </a:xfrm>
          <a:prstGeom prst="wedgeEllipseCallout">
            <a:avLst>
              <a:gd name="adj1" fmla="val 41400"/>
              <a:gd name="adj2" fmla="val -8170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ポイント！</a:t>
            </a:r>
            <a:endParaRPr kumimoji="1" lang="en-US" altLang="ja-JP" dirty="0" smtClean="0">
              <a:solidFill>
                <a:schemeClr val="tx1"/>
              </a:solidFill>
            </a:endParaRPr>
          </a:p>
          <a:p>
            <a:pPr algn="ctr"/>
            <a:r>
              <a:rPr lang="en-US" altLang="ja-JP" dirty="0" smtClean="0">
                <a:solidFill>
                  <a:schemeClr val="tx1"/>
                </a:solidFill>
              </a:rPr>
              <a:t>AED</a:t>
            </a:r>
            <a:r>
              <a:rPr lang="ja-JP" altLang="en-US" dirty="0" smtClean="0">
                <a:solidFill>
                  <a:schemeClr val="tx1"/>
                </a:solidFill>
              </a:rPr>
              <a:t>電源は切らず、電極パッドも貼ったまま</a:t>
            </a:r>
            <a:r>
              <a:rPr lang="ja-JP" altLang="en-US" dirty="0">
                <a:solidFill>
                  <a:schemeClr val="tx1"/>
                </a:solidFill>
              </a:rPr>
              <a:t>実施</a:t>
            </a:r>
            <a:r>
              <a:rPr lang="ja-JP" altLang="en-US" dirty="0" smtClean="0">
                <a:solidFill>
                  <a:schemeClr val="tx1"/>
                </a:solidFill>
              </a:rPr>
              <a:t>すること。</a:t>
            </a:r>
            <a:endParaRPr kumimoji="1" lang="ja-JP" altLang="en-US" dirty="0">
              <a:solidFill>
                <a:schemeClr val="tx1"/>
              </a:solidFill>
            </a:endParaRPr>
          </a:p>
        </p:txBody>
      </p:sp>
    </p:spTree>
    <p:extLst>
      <p:ext uri="{BB962C8B-B14F-4D97-AF65-F5344CB8AC3E}">
        <p14:creationId xmlns:p14="http://schemas.microsoft.com/office/powerpoint/2010/main" val="101348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anim calcmode="lin" valueType="num">
                                      <p:cBhvr>
                                        <p:cTn id="43" dur="500" fill="hold"/>
                                        <p:tgtEl>
                                          <p:spTgt spid="27"/>
                                        </p:tgtEl>
                                        <p:attrNameLst>
                                          <p:attrName>ppt_w</p:attrName>
                                        </p:attrNameLst>
                                      </p:cBhvr>
                                      <p:tavLst>
                                        <p:tav tm="0" fmla="#ppt_w*sin(2.5*pi*$)">
                                          <p:val>
                                            <p:fltVal val="0"/>
                                          </p:val>
                                        </p:tav>
                                        <p:tav tm="100000">
                                          <p:val>
                                            <p:fltVal val="1"/>
                                          </p:val>
                                        </p:tav>
                                      </p:tavLst>
                                    </p:anim>
                                    <p:anim calcmode="lin" valueType="num">
                                      <p:cBhvr>
                                        <p:cTn id="44"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3" grpId="0" animBg="1"/>
      <p:bldP spid="20" grpId="0" animBg="1"/>
      <p:bldP spid="12" grpId="0" animBg="1"/>
      <p:bldP spid="19" grpId="0" animBg="1"/>
      <p:bldP spid="22" grpId="0" animBg="1"/>
      <p:bldP spid="27" grpId="0"/>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 name="テキスト ボックス 8"/>
          <p:cNvSpPr txBox="1"/>
          <p:nvPr/>
        </p:nvSpPr>
        <p:spPr>
          <a:xfrm>
            <a:off x="93519" y="6355"/>
            <a:ext cx="8854718" cy="830997"/>
          </a:xfrm>
          <a:prstGeom prst="rect">
            <a:avLst/>
          </a:prstGeom>
          <a:noFill/>
        </p:spPr>
        <p:txBody>
          <a:bodyPr wrap="square" rtlCol="0">
            <a:spAutoFit/>
          </a:bodyPr>
          <a:lstStyle/>
          <a:p>
            <a:pPr algn="ctr"/>
            <a:r>
              <a:rPr lang="ja-JP" altLang="en-US" sz="4800" dirty="0">
                <a:latin typeface="HGP創英角ｺﾞｼｯｸUB" pitchFamily="50" charset="-128"/>
                <a:ea typeface="HGP創英角ｺﾞｼｯｸUB" pitchFamily="50" charset="-128"/>
              </a:rPr>
              <a:t>ＡＥＤ</a:t>
            </a:r>
            <a:r>
              <a:rPr lang="ja-JP" altLang="en-US" sz="4500" dirty="0" smtClean="0">
                <a:latin typeface="HGP創英角ｺﾞｼｯｸUB" pitchFamily="50" charset="-128"/>
                <a:ea typeface="HGP創英角ｺﾞｼｯｸUB" pitchFamily="50" charset="-128"/>
              </a:rPr>
              <a:t>の使用手順④</a:t>
            </a:r>
            <a:endParaRPr kumimoji="1" lang="ja-JP" altLang="en-US" sz="4500" dirty="0">
              <a:latin typeface="HGP創英角ｺﾞｼｯｸUB" pitchFamily="50" charset="-128"/>
              <a:ea typeface="HGP創英角ｺﾞｼｯｸUB" pitchFamily="50" charset="-128"/>
            </a:endParaRPr>
          </a:p>
        </p:txBody>
      </p:sp>
      <p:sp>
        <p:nvSpPr>
          <p:cNvPr id="13" name="角丸四角形 5"/>
          <p:cNvSpPr/>
          <p:nvPr/>
        </p:nvSpPr>
        <p:spPr>
          <a:xfrm>
            <a:off x="93519" y="791185"/>
            <a:ext cx="8963395" cy="5956835"/>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20" name="角丸四角形 5"/>
          <p:cNvSpPr/>
          <p:nvPr/>
        </p:nvSpPr>
        <p:spPr>
          <a:xfrm>
            <a:off x="291109" y="1082150"/>
            <a:ext cx="4124137" cy="1622950"/>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500" spc="-90" dirty="0" smtClean="0">
                <a:solidFill>
                  <a:schemeClr val="tx1"/>
                </a:solidFill>
                <a:latin typeface="HGP創英角ｺﾞｼｯｸUB" pitchFamily="50" charset="-128"/>
                <a:ea typeface="HGP創英角ｺﾞｼｯｸUB" pitchFamily="50" charset="-128"/>
              </a:rPr>
              <a:t>電気ショックが必要な場合、「ショックが必要です」などの音声</a:t>
            </a:r>
            <a:r>
              <a:rPr lang="ja-JP" altLang="en-US" sz="2500" spc="-90" dirty="0">
                <a:solidFill>
                  <a:schemeClr val="tx1"/>
                </a:solidFill>
                <a:latin typeface="HGP創英角ｺﾞｼｯｸUB" pitchFamily="50" charset="-128"/>
                <a:ea typeface="HGP創英角ｺﾞｼｯｸUB" pitchFamily="50" charset="-128"/>
              </a:rPr>
              <a:t>メッセージが流れ、自動的</a:t>
            </a:r>
            <a:r>
              <a:rPr lang="ja-JP" altLang="en-US" sz="2500" spc="-90" dirty="0" smtClean="0">
                <a:solidFill>
                  <a:schemeClr val="tx1"/>
                </a:solidFill>
                <a:latin typeface="HGP創英角ｺﾞｼｯｸUB" pitchFamily="50" charset="-128"/>
                <a:ea typeface="HGP創英角ｺﾞｼｯｸUB" pitchFamily="50" charset="-128"/>
              </a:rPr>
              <a:t>に充電が始まる</a:t>
            </a:r>
            <a:r>
              <a:rPr lang="ja-JP" altLang="en-US" sz="2500" spc="-90" dirty="0">
                <a:solidFill>
                  <a:schemeClr val="tx1"/>
                </a:solidFill>
                <a:latin typeface="HGP創英角ｺﾞｼｯｸUB" pitchFamily="50" charset="-128"/>
                <a:ea typeface="HGP創英角ｺﾞｼｯｸUB" pitchFamily="50" charset="-128"/>
              </a:rPr>
              <a:t>。</a:t>
            </a:r>
          </a:p>
        </p:txBody>
      </p:sp>
      <p:sp>
        <p:nvSpPr>
          <p:cNvPr id="19" name="角丸四角形 5"/>
          <p:cNvSpPr/>
          <p:nvPr/>
        </p:nvSpPr>
        <p:spPr>
          <a:xfrm>
            <a:off x="4665086" y="1082150"/>
            <a:ext cx="4113153" cy="1622950"/>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500" spc="-90" dirty="0" smtClean="0">
                <a:solidFill>
                  <a:schemeClr val="tx1"/>
                </a:solidFill>
                <a:latin typeface="HGP創英角ｺﾞｼｯｸUB" pitchFamily="50" charset="-128"/>
                <a:ea typeface="HGP創英角ｺﾞｼｯｸUB" pitchFamily="50" charset="-128"/>
              </a:rPr>
              <a:t>充電完了後、ボタンを押すようメッセージが流れ、ボタンが点灯する。</a:t>
            </a:r>
            <a:endParaRPr lang="ja-JP" altLang="en-US" sz="2500" spc="-90" dirty="0">
              <a:solidFill>
                <a:schemeClr val="tx1"/>
              </a:solidFill>
              <a:latin typeface="HGP創英角ｺﾞｼｯｸUB" pitchFamily="50" charset="-128"/>
              <a:ea typeface="HGP創英角ｺﾞｼｯｸUB" pitchFamily="50" charset="-128"/>
            </a:endParaRPr>
          </a:p>
        </p:txBody>
      </p:sp>
      <p:sp>
        <p:nvSpPr>
          <p:cNvPr id="22" name="右矢印 21"/>
          <p:cNvSpPr/>
          <p:nvPr/>
        </p:nvSpPr>
        <p:spPr>
          <a:xfrm>
            <a:off x="291109" y="2827498"/>
            <a:ext cx="1610826" cy="1121592"/>
          </a:xfrm>
          <a:prstGeom prst="rightArrow">
            <a:avLst>
              <a:gd name="adj1" fmla="val 65408"/>
              <a:gd name="adj2" fmla="val 50000"/>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ボタンを押す前に</a:t>
            </a:r>
            <a:endParaRPr kumimoji="1" lang="ja-JP" altLang="en-US" sz="2000" dirty="0">
              <a:solidFill>
                <a:schemeClr val="tx1"/>
              </a:solidFill>
            </a:endParaRPr>
          </a:p>
        </p:txBody>
      </p:sp>
      <p:pic>
        <p:nvPicPr>
          <p:cNvPr id="14" name="図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3825" y="4071490"/>
            <a:ext cx="3333096" cy="2468574"/>
          </a:xfrm>
          <a:prstGeom prst="rect">
            <a:avLst/>
          </a:prstGeom>
        </p:spPr>
      </p:pic>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05784" y="3489930"/>
            <a:ext cx="1694831" cy="1390631"/>
          </a:xfrm>
          <a:prstGeom prst="rect">
            <a:avLst/>
          </a:prstGeom>
        </p:spPr>
      </p:pic>
      <p:sp>
        <p:nvSpPr>
          <p:cNvPr id="15" name="正方形/長方形 14"/>
          <p:cNvSpPr/>
          <p:nvPr/>
        </p:nvSpPr>
        <p:spPr>
          <a:xfrm>
            <a:off x="1901935" y="2919193"/>
            <a:ext cx="3947550" cy="912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rgbClr val="FF0000"/>
                </a:solidFill>
                <a:latin typeface="HGP創英角ｺﾞｼｯｸUB" panose="020B0900000000000000" pitchFamily="50" charset="-128"/>
                <a:ea typeface="HGP創英角ｺﾞｼｯｸUB" panose="020B0900000000000000" pitchFamily="50" charset="-128"/>
              </a:rPr>
              <a:t>周囲の人に離れるよう</a:t>
            </a:r>
            <a:endParaRPr lang="en-US" altLang="ja-JP" sz="3000" dirty="0" smtClean="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3000" dirty="0" smtClean="0">
                <a:solidFill>
                  <a:srgbClr val="FF0000"/>
                </a:solidFill>
                <a:latin typeface="HGP創英角ｺﾞｼｯｸUB" panose="020B0900000000000000" pitchFamily="50" charset="-128"/>
                <a:ea typeface="HGP創英角ｺﾞｼｯｸUB" panose="020B0900000000000000" pitchFamily="50" charset="-128"/>
              </a:rPr>
              <a:t>声をかける！</a:t>
            </a:r>
            <a:endParaRPr lang="en-US" altLang="ja-JP" sz="3000" dirty="0" smtClean="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a:xfrm>
            <a:off x="1896500" y="3859139"/>
            <a:ext cx="3947550" cy="912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rgbClr val="FF0000"/>
                </a:solidFill>
                <a:latin typeface="HGP創英角ｺﾞｼｯｸUB" panose="020B0900000000000000" pitchFamily="50" charset="-128"/>
                <a:ea typeface="HGP創英角ｺﾞｼｯｸUB" panose="020B0900000000000000" pitchFamily="50" charset="-128"/>
              </a:rPr>
              <a:t>誰</a:t>
            </a:r>
            <a:r>
              <a:rPr lang="ja-JP" altLang="en-US" sz="3000" dirty="0">
                <a:solidFill>
                  <a:srgbClr val="FF0000"/>
                </a:solidFill>
                <a:latin typeface="HGP創英角ｺﾞｼｯｸUB" panose="020B0900000000000000" pitchFamily="50" charset="-128"/>
                <a:ea typeface="HGP創英角ｺﾞｼｯｸUB" panose="020B0900000000000000" pitchFamily="50" charset="-128"/>
              </a:rPr>
              <a:t>も傷病者に触れていないことを</a:t>
            </a:r>
            <a:r>
              <a:rPr lang="ja-JP" altLang="en-US" sz="3000" dirty="0" smtClean="0">
                <a:solidFill>
                  <a:srgbClr val="FF0000"/>
                </a:solidFill>
                <a:latin typeface="HGP創英角ｺﾞｼｯｸUB" panose="020B0900000000000000" pitchFamily="50" charset="-128"/>
                <a:ea typeface="HGP創英角ｺﾞｼｯｸUB" panose="020B0900000000000000" pitchFamily="50" charset="-128"/>
              </a:rPr>
              <a:t>確認！</a:t>
            </a:r>
            <a:endParaRPr lang="en-US" altLang="ja-JP" sz="3000" dirty="0" smtClean="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2" name="円形吹き出し 11"/>
          <p:cNvSpPr/>
          <p:nvPr/>
        </p:nvSpPr>
        <p:spPr>
          <a:xfrm>
            <a:off x="5950953" y="3201073"/>
            <a:ext cx="1541417" cy="655089"/>
          </a:xfrm>
          <a:prstGeom prst="wedgeEllipseCallout">
            <a:avLst>
              <a:gd name="adj1" fmla="val 62546"/>
              <a:gd name="adj2" fmla="val 1689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離れて！</a:t>
            </a:r>
            <a:endParaRPr kumimoji="1" lang="ja-JP" altLang="en-US" dirty="0">
              <a:solidFill>
                <a:schemeClr val="tx1"/>
              </a:solidFill>
            </a:endParaRPr>
          </a:p>
        </p:txBody>
      </p:sp>
      <p:sp>
        <p:nvSpPr>
          <p:cNvPr id="17" name="正方形/長方形 16"/>
          <p:cNvSpPr/>
          <p:nvPr/>
        </p:nvSpPr>
        <p:spPr>
          <a:xfrm>
            <a:off x="1896500" y="4761027"/>
            <a:ext cx="3947550" cy="5924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rgbClr val="FF0000"/>
                </a:solidFill>
                <a:latin typeface="HGP創英角ｺﾞｼｯｸUB" panose="020B0900000000000000" pitchFamily="50" charset="-128"/>
                <a:ea typeface="HGP創英角ｺﾞｼｯｸUB" panose="020B0900000000000000" pitchFamily="50" charset="-128"/>
              </a:rPr>
              <a:t>ボタンを押す！</a:t>
            </a:r>
            <a:endParaRPr lang="en-US" altLang="ja-JP" sz="3000" dirty="0" smtClean="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1" name="円形吹き出し 20"/>
          <p:cNvSpPr/>
          <p:nvPr/>
        </p:nvSpPr>
        <p:spPr>
          <a:xfrm>
            <a:off x="546365" y="5411490"/>
            <a:ext cx="3868881" cy="1286541"/>
          </a:xfrm>
          <a:prstGeom prst="wedgeEllipseCallout">
            <a:avLst>
              <a:gd name="adj1" fmla="val 55753"/>
              <a:gd name="adj2" fmla="val -1894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ポイント！</a:t>
            </a:r>
            <a:endParaRPr kumimoji="1" lang="en-US" altLang="ja-JP" dirty="0" smtClean="0">
              <a:solidFill>
                <a:schemeClr val="tx1"/>
              </a:solidFill>
            </a:endParaRPr>
          </a:p>
          <a:p>
            <a:pPr algn="ctr"/>
            <a:r>
              <a:rPr lang="ja-JP" altLang="en-US" dirty="0" smtClean="0">
                <a:solidFill>
                  <a:schemeClr val="tx1"/>
                </a:solidFill>
              </a:rPr>
              <a:t>電気ショックが加わると、傷病者の筋肉が一瞬けいれんしたように動きます。</a:t>
            </a:r>
            <a:endParaRPr kumimoji="1" lang="ja-JP" altLang="en-US" dirty="0">
              <a:solidFill>
                <a:schemeClr val="tx1"/>
              </a:solidFill>
            </a:endParaRPr>
          </a:p>
        </p:txBody>
      </p:sp>
    </p:spTree>
    <p:extLst>
      <p:ext uri="{BB962C8B-B14F-4D97-AF65-F5344CB8AC3E}">
        <p14:creationId xmlns:p14="http://schemas.microsoft.com/office/powerpoint/2010/main" val="327416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anim calcmode="lin" valueType="num">
                                      <p:cBhvr>
                                        <p:cTn id="38" dur="500" fill="hold"/>
                                        <p:tgtEl>
                                          <p:spTgt spid="15"/>
                                        </p:tgtEl>
                                        <p:attrNameLst>
                                          <p:attrName>ppt_w</p:attrName>
                                        </p:attrNameLst>
                                      </p:cBhvr>
                                      <p:tavLst>
                                        <p:tav tm="0" fmla="#ppt_w*sin(2.5*pi*$)">
                                          <p:val>
                                            <p:fltVal val="0"/>
                                          </p:val>
                                        </p:tav>
                                        <p:tav tm="100000">
                                          <p:val>
                                            <p:fltVal val="1"/>
                                          </p:val>
                                        </p:tav>
                                      </p:tavLst>
                                    </p:anim>
                                    <p:anim calcmode="lin" valueType="num">
                                      <p:cBhvr>
                                        <p:cTn id="39"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anim calcmode="lin" valueType="num">
                                      <p:cBhvr>
                                        <p:cTn id="50" dur="500" fill="hold"/>
                                        <p:tgtEl>
                                          <p:spTgt spid="16"/>
                                        </p:tgtEl>
                                        <p:attrNameLst>
                                          <p:attrName>ppt_w</p:attrName>
                                        </p:attrNameLst>
                                      </p:cBhvr>
                                      <p:tavLst>
                                        <p:tav tm="0" fmla="#ppt_w*sin(2.5*pi*$)">
                                          <p:val>
                                            <p:fltVal val="0"/>
                                          </p:val>
                                        </p:tav>
                                        <p:tav tm="100000">
                                          <p:val>
                                            <p:fltVal val="1"/>
                                          </p:val>
                                        </p:tav>
                                      </p:tavLst>
                                    </p:anim>
                                    <p:anim calcmode="lin" valueType="num">
                                      <p:cBhvr>
                                        <p:cTn id="51"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500"/>
                                        <p:tgtEl>
                                          <p:spTgt spid="17"/>
                                        </p:tgtEl>
                                      </p:cBhvr>
                                    </p:animEffect>
                                    <p:anim calcmode="lin" valueType="num">
                                      <p:cBhvr>
                                        <p:cTn id="57" dur="500" fill="hold"/>
                                        <p:tgtEl>
                                          <p:spTgt spid="17"/>
                                        </p:tgtEl>
                                        <p:attrNameLst>
                                          <p:attrName>ppt_w</p:attrName>
                                        </p:attrNameLst>
                                      </p:cBhvr>
                                      <p:tavLst>
                                        <p:tav tm="0" fmla="#ppt_w*sin(2.5*pi*$)">
                                          <p:val>
                                            <p:fltVal val="0"/>
                                          </p:val>
                                        </p:tav>
                                        <p:tav tm="100000">
                                          <p:val>
                                            <p:fltVal val="1"/>
                                          </p:val>
                                        </p:tav>
                                      </p:tavLst>
                                    </p:anim>
                                    <p:anim calcmode="lin" valueType="num">
                                      <p:cBhvr>
                                        <p:cTn id="58"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fade">
                                      <p:cBhvr>
                                        <p:cTn id="63" dur="500"/>
                                        <p:tgtEl>
                                          <p:spTgt spid="2"/>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3" grpId="0" animBg="1"/>
      <p:bldP spid="20" grpId="0" animBg="1"/>
      <p:bldP spid="19" grpId="0" animBg="1"/>
      <p:bldP spid="22" grpId="0" animBg="1"/>
      <p:bldP spid="15" grpId="0"/>
      <p:bldP spid="16" grpId="0"/>
      <p:bldP spid="12" grpId="0" animBg="1"/>
      <p:bldP spid="17" grpId="0"/>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 name="テキスト ボックス 8"/>
          <p:cNvSpPr txBox="1"/>
          <p:nvPr/>
        </p:nvSpPr>
        <p:spPr>
          <a:xfrm>
            <a:off x="93519" y="6355"/>
            <a:ext cx="8854718" cy="830997"/>
          </a:xfrm>
          <a:prstGeom prst="rect">
            <a:avLst/>
          </a:prstGeom>
          <a:noFill/>
        </p:spPr>
        <p:txBody>
          <a:bodyPr wrap="square" rtlCol="0">
            <a:spAutoFit/>
          </a:bodyPr>
          <a:lstStyle/>
          <a:p>
            <a:pPr algn="ctr"/>
            <a:r>
              <a:rPr lang="ja-JP" altLang="en-US" sz="4800" dirty="0">
                <a:latin typeface="HGP創英角ｺﾞｼｯｸUB" pitchFamily="50" charset="-128"/>
                <a:ea typeface="HGP創英角ｺﾞｼｯｸUB" pitchFamily="50" charset="-128"/>
              </a:rPr>
              <a:t>ＡＥＤ</a:t>
            </a:r>
            <a:r>
              <a:rPr lang="ja-JP" altLang="en-US" sz="4500" dirty="0" smtClean="0">
                <a:latin typeface="HGP創英角ｺﾞｼｯｸUB" pitchFamily="50" charset="-128"/>
                <a:ea typeface="HGP創英角ｺﾞｼｯｸUB" pitchFamily="50" charset="-128"/>
              </a:rPr>
              <a:t>の使用手順⑤</a:t>
            </a:r>
            <a:endParaRPr kumimoji="1" lang="ja-JP" altLang="en-US" sz="4500" dirty="0">
              <a:latin typeface="HGP創英角ｺﾞｼｯｸUB" pitchFamily="50" charset="-128"/>
              <a:ea typeface="HGP創英角ｺﾞｼｯｸUB" pitchFamily="50" charset="-128"/>
            </a:endParaRPr>
          </a:p>
        </p:txBody>
      </p:sp>
      <p:sp>
        <p:nvSpPr>
          <p:cNvPr id="13" name="角丸四角形 5"/>
          <p:cNvSpPr/>
          <p:nvPr/>
        </p:nvSpPr>
        <p:spPr>
          <a:xfrm>
            <a:off x="93519" y="791185"/>
            <a:ext cx="8963395" cy="5956835"/>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20" name="角丸四角形 5"/>
          <p:cNvSpPr/>
          <p:nvPr/>
        </p:nvSpPr>
        <p:spPr>
          <a:xfrm>
            <a:off x="291109" y="940527"/>
            <a:ext cx="4124137" cy="5682342"/>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500" spc="-90" dirty="0" smtClean="0">
                <a:solidFill>
                  <a:schemeClr val="tx1"/>
                </a:solidFill>
                <a:latin typeface="HGP創英角ｺﾞｼｯｸUB" pitchFamily="50" charset="-128"/>
                <a:ea typeface="HGP創英角ｺﾞｼｯｸUB" pitchFamily="50" charset="-128"/>
              </a:rPr>
              <a:t>電気ショック完了後、「胸骨圧迫を開始してください」などの音声</a:t>
            </a:r>
            <a:r>
              <a:rPr lang="ja-JP" altLang="en-US" sz="2500" spc="-90" dirty="0">
                <a:solidFill>
                  <a:schemeClr val="tx1"/>
                </a:solidFill>
                <a:latin typeface="HGP創英角ｺﾞｼｯｸUB" pitchFamily="50" charset="-128"/>
                <a:ea typeface="HGP創英角ｺﾞｼｯｸUB" pitchFamily="50" charset="-128"/>
              </a:rPr>
              <a:t>メッセージが</a:t>
            </a:r>
            <a:r>
              <a:rPr lang="ja-JP" altLang="en-US" sz="2500" spc="-90" dirty="0" smtClean="0">
                <a:solidFill>
                  <a:schemeClr val="tx1"/>
                </a:solidFill>
                <a:latin typeface="HGP創英角ｺﾞｼｯｸUB" pitchFamily="50" charset="-128"/>
                <a:ea typeface="HGP創英角ｺﾞｼｯｸUB" pitchFamily="50" charset="-128"/>
              </a:rPr>
              <a:t>流れる。</a:t>
            </a:r>
            <a:endParaRPr lang="ja-JP" altLang="en-US" sz="2500" spc="-90" dirty="0">
              <a:solidFill>
                <a:schemeClr val="tx1"/>
              </a:solidFill>
              <a:latin typeface="HGP創英角ｺﾞｼｯｸUB" pitchFamily="50" charset="-128"/>
              <a:ea typeface="HGP創英角ｺﾞｼｯｸUB" pitchFamily="50" charset="-128"/>
            </a:endParaRPr>
          </a:p>
        </p:txBody>
      </p:sp>
      <p:sp>
        <p:nvSpPr>
          <p:cNvPr id="19" name="角丸四角形 5"/>
          <p:cNvSpPr/>
          <p:nvPr/>
        </p:nvSpPr>
        <p:spPr>
          <a:xfrm>
            <a:off x="4612836" y="940527"/>
            <a:ext cx="4230718" cy="5682342"/>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500" spc="-90" dirty="0" smtClean="0">
                <a:solidFill>
                  <a:schemeClr val="tx1"/>
                </a:solidFill>
                <a:latin typeface="HGP創英角ｺﾞｼｯｸUB" pitchFamily="50" charset="-128"/>
                <a:ea typeface="HGP創英角ｺﾞｼｯｸUB" pitchFamily="50" charset="-128"/>
              </a:rPr>
              <a:t>心肺蘇生を再開して</a:t>
            </a:r>
            <a:r>
              <a:rPr lang="en-US" altLang="ja-JP" sz="2500" spc="-90" dirty="0" smtClean="0">
                <a:solidFill>
                  <a:schemeClr val="tx1"/>
                </a:solidFill>
                <a:latin typeface="HGP創英角ｺﾞｼｯｸUB" pitchFamily="50" charset="-128"/>
                <a:ea typeface="HGP創英角ｺﾞｼｯｸUB" pitchFamily="50" charset="-128"/>
              </a:rPr>
              <a:t>2</a:t>
            </a:r>
            <a:r>
              <a:rPr lang="ja-JP" altLang="en-US" sz="2500" spc="-90" dirty="0" smtClean="0">
                <a:solidFill>
                  <a:schemeClr val="tx1"/>
                </a:solidFill>
                <a:latin typeface="HGP創英角ｺﾞｼｯｸUB" pitchFamily="50" charset="-128"/>
                <a:ea typeface="HGP創英角ｺﾞｼｯｸUB" pitchFamily="50" charset="-128"/>
              </a:rPr>
              <a:t>分ほど経過すると、再度</a:t>
            </a:r>
            <a:r>
              <a:rPr lang="en-US" altLang="ja-JP" sz="2500" spc="-90" dirty="0" smtClean="0">
                <a:solidFill>
                  <a:schemeClr val="tx1"/>
                </a:solidFill>
                <a:latin typeface="HGP創英角ｺﾞｼｯｸUB" pitchFamily="50" charset="-128"/>
                <a:ea typeface="HGP創英角ｺﾞｼｯｸUB" pitchFamily="50" charset="-128"/>
              </a:rPr>
              <a:t>AED</a:t>
            </a:r>
            <a:r>
              <a:rPr lang="ja-JP" altLang="en-US" sz="2500" spc="-90" dirty="0" smtClean="0">
                <a:solidFill>
                  <a:schemeClr val="tx1"/>
                </a:solidFill>
                <a:latin typeface="HGP創英角ｺﾞｼｯｸUB" pitchFamily="50" charset="-128"/>
                <a:ea typeface="HGP創英角ｺﾞｼｯｸUB" pitchFamily="50" charset="-128"/>
              </a:rPr>
              <a:t>が自動的に解析を行う。</a:t>
            </a:r>
            <a:endParaRPr lang="ja-JP" altLang="en-US" sz="2500" spc="-90" dirty="0">
              <a:solidFill>
                <a:schemeClr val="tx1"/>
              </a:solidFill>
              <a:latin typeface="HGP創英角ｺﾞｼｯｸUB" pitchFamily="50" charset="-128"/>
              <a:ea typeface="HGP創英角ｺﾞｼｯｸUB" pitchFamily="50" charset="-128"/>
            </a:endParaRPr>
          </a:p>
        </p:txBody>
      </p:sp>
      <p:sp>
        <p:nvSpPr>
          <p:cNvPr id="22" name="右矢印 21"/>
          <p:cNvSpPr/>
          <p:nvPr/>
        </p:nvSpPr>
        <p:spPr>
          <a:xfrm>
            <a:off x="443112" y="2266858"/>
            <a:ext cx="631967" cy="510719"/>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1" name="円形吹き出し 20"/>
          <p:cNvSpPr/>
          <p:nvPr/>
        </p:nvSpPr>
        <p:spPr>
          <a:xfrm>
            <a:off x="443112" y="5246544"/>
            <a:ext cx="3810231" cy="1286541"/>
          </a:xfrm>
          <a:prstGeom prst="wedgeEllipseCallout">
            <a:avLst>
              <a:gd name="adj1" fmla="val 5181"/>
              <a:gd name="adj2" fmla="val -7377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ポイント！</a:t>
            </a:r>
            <a:endParaRPr kumimoji="1" lang="en-US" altLang="ja-JP" dirty="0" smtClean="0">
              <a:solidFill>
                <a:schemeClr val="tx1"/>
              </a:solidFill>
            </a:endParaRPr>
          </a:p>
          <a:p>
            <a:pPr algn="ctr"/>
            <a:r>
              <a:rPr kumimoji="1" lang="en-US" altLang="ja-JP" dirty="0" smtClean="0">
                <a:solidFill>
                  <a:schemeClr val="tx1"/>
                </a:solidFill>
              </a:rPr>
              <a:t>AED</a:t>
            </a:r>
            <a:r>
              <a:rPr kumimoji="1" lang="ja-JP" altLang="en-US" dirty="0" smtClean="0">
                <a:solidFill>
                  <a:schemeClr val="tx1"/>
                </a:solidFill>
              </a:rPr>
              <a:t>を使用する場合でも、胸骨圧迫の中断時間を可能な限り短く</a:t>
            </a:r>
            <a:r>
              <a:rPr kumimoji="1" lang="en-US" altLang="ja-JP" dirty="0" smtClean="0">
                <a:solidFill>
                  <a:schemeClr val="tx1"/>
                </a:solidFill>
              </a:rPr>
              <a:t>‼</a:t>
            </a:r>
            <a:endParaRPr kumimoji="1" lang="ja-JP" altLang="en-US" dirty="0">
              <a:solidFill>
                <a:schemeClr val="tx1"/>
              </a:solidFill>
            </a:endParaRPr>
          </a:p>
        </p:txBody>
      </p:sp>
      <p:sp>
        <p:nvSpPr>
          <p:cNvPr id="18" name="正方形/長方形 17"/>
          <p:cNvSpPr/>
          <p:nvPr/>
        </p:nvSpPr>
        <p:spPr>
          <a:xfrm>
            <a:off x="1075079" y="2266858"/>
            <a:ext cx="3178264" cy="489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rgbClr val="FF0000"/>
                </a:solidFill>
                <a:latin typeface="HGP創英角ｺﾞｼｯｸUB" panose="020B0900000000000000" pitchFamily="50" charset="-128"/>
                <a:ea typeface="HGP創英角ｺﾞｼｯｸUB" panose="020B0900000000000000" pitchFamily="50" charset="-128"/>
              </a:rPr>
              <a:t>胸骨圧迫</a:t>
            </a:r>
            <a:r>
              <a:rPr lang="en-US" altLang="ja-JP" sz="3000" dirty="0" smtClean="0">
                <a:solidFill>
                  <a:srgbClr val="FF0000"/>
                </a:solidFill>
                <a:latin typeface="HGP創英角ｺﾞｼｯｸUB" panose="020B0900000000000000" pitchFamily="50" charset="-128"/>
                <a:ea typeface="HGP創英角ｺﾞｼｯｸUB" panose="020B0900000000000000" pitchFamily="50" charset="-128"/>
              </a:rPr>
              <a:t>‼</a:t>
            </a:r>
          </a:p>
        </p:txBody>
      </p:sp>
      <p:pic>
        <p:nvPicPr>
          <p:cNvPr id="3" name="図 2"/>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104667" y="2808873"/>
            <a:ext cx="2079593" cy="2097068"/>
          </a:xfrm>
          <a:prstGeom prst="rect">
            <a:avLst/>
          </a:prstGeom>
        </p:spPr>
      </p:pic>
      <p:sp>
        <p:nvSpPr>
          <p:cNvPr id="23" name="右矢印 22"/>
          <p:cNvSpPr/>
          <p:nvPr/>
        </p:nvSpPr>
        <p:spPr>
          <a:xfrm>
            <a:off x="4679522" y="2252805"/>
            <a:ext cx="631967" cy="510719"/>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4" name="正方形/長方形 23"/>
          <p:cNvSpPr/>
          <p:nvPr/>
        </p:nvSpPr>
        <p:spPr>
          <a:xfrm>
            <a:off x="5311489" y="2252805"/>
            <a:ext cx="3664340" cy="489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rgbClr val="FF0000"/>
                </a:solidFill>
                <a:latin typeface="HGP創英角ｺﾞｼｯｸUB" panose="020B0900000000000000" pitchFamily="50" charset="-128"/>
                <a:ea typeface="HGP創英角ｺﾞｼｯｸUB" panose="020B0900000000000000" pitchFamily="50" charset="-128"/>
              </a:rPr>
              <a:t>電気ショックの実施</a:t>
            </a:r>
            <a:r>
              <a:rPr lang="en-US" altLang="ja-JP" sz="3000" dirty="0" smtClean="0">
                <a:solidFill>
                  <a:srgbClr val="FF0000"/>
                </a:solidFill>
                <a:latin typeface="HGP創英角ｺﾞｼｯｸUB" panose="020B0900000000000000" pitchFamily="50" charset="-128"/>
                <a:ea typeface="HGP創英角ｺﾞｼｯｸUB" panose="020B0900000000000000" pitchFamily="50" charset="-128"/>
              </a:rPr>
              <a:t>‼</a:t>
            </a:r>
          </a:p>
        </p:txBody>
      </p:sp>
      <p:sp>
        <p:nvSpPr>
          <p:cNvPr id="32" name="角丸四角形 5"/>
          <p:cNvSpPr/>
          <p:nvPr/>
        </p:nvSpPr>
        <p:spPr>
          <a:xfrm>
            <a:off x="4692222" y="2815899"/>
            <a:ext cx="4070777" cy="3756169"/>
          </a:xfrm>
          <a:prstGeom prst="roundRect">
            <a:avLst>
              <a:gd name="adj" fmla="val 6379"/>
            </a:avLst>
          </a:prstGeom>
          <a:solidFill>
            <a:schemeClr val="bg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2500" spc="-90" dirty="0">
              <a:solidFill>
                <a:schemeClr val="tx1"/>
              </a:solidFill>
              <a:latin typeface="HGP創英角ｺﾞｼｯｸUB" pitchFamily="50" charset="-128"/>
              <a:ea typeface="HGP創英角ｺﾞｼｯｸUB" pitchFamily="50" charset="-128"/>
            </a:endParaRPr>
          </a:p>
        </p:txBody>
      </p:sp>
      <p:sp>
        <p:nvSpPr>
          <p:cNvPr id="25" name="正方形/長方形 24"/>
          <p:cNvSpPr/>
          <p:nvPr/>
        </p:nvSpPr>
        <p:spPr>
          <a:xfrm>
            <a:off x="5007491" y="3036934"/>
            <a:ext cx="3440236" cy="319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500" dirty="0" smtClean="0">
                <a:solidFill>
                  <a:srgbClr val="FF0000"/>
                </a:solidFill>
                <a:latin typeface="HGP創英角ｺﾞｼｯｸUB" panose="020B0900000000000000" pitchFamily="50" charset="-128"/>
                <a:ea typeface="HGP創英角ｺﾞｼｯｸUB" panose="020B0900000000000000" pitchFamily="50" charset="-128"/>
              </a:rPr>
              <a:t>約</a:t>
            </a:r>
            <a:r>
              <a:rPr lang="en-US" altLang="ja-JP" sz="2500" dirty="0" smtClean="0">
                <a:solidFill>
                  <a:srgbClr val="FF0000"/>
                </a:solidFill>
                <a:latin typeface="HGP創英角ｺﾞｼｯｸUB" panose="020B0900000000000000" pitchFamily="50" charset="-128"/>
                <a:ea typeface="HGP創英角ｺﾞｼｯｸUB" panose="020B0900000000000000" pitchFamily="50" charset="-128"/>
              </a:rPr>
              <a:t>2</a:t>
            </a:r>
            <a:r>
              <a:rPr lang="ja-JP" altLang="en-US" sz="2500" dirty="0" smtClean="0">
                <a:solidFill>
                  <a:srgbClr val="FF0000"/>
                </a:solidFill>
                <a:latin typeface="HGP創英角ｺﾞｼｯｸUB" panose="020B0900000000000000" pitchFamily="50" charset="-128"/>
                <a:ea typeface="HGP創英角ｺﾞｼｯｸUB" panose="020B0900000000000000" pitchFamily="50" charset="-128"/>
              </a:rPr>
              <a:t>分おきに繰り返す</a:t>
            </a:r>
            <a:r>
              <a:rPr lang="en-US" altLang="ja-JP" sz="2500" dirty="0" smtClean="0">
                <a:solidFill>
                  <a:srgbClr val="FF0000"/>
                </a:solidFill>
                <a:latin typeface="HGP創英角ｺﾞｼｯｸUB" panose="020B0900000000000000" pitchFamily="50" charset="-128"/>
                <a:ea typeface="HGP創英角ｺﾞｼｯｸUB" panose="020B0900000000000000" pitchFamily="50" charset="-128"/>
              </a:rPr>
              <a:t>‼</a:t>
            </a:r>
          </a:p>
        </p:txBody>
      </p:sp>
      <p:sp>
        <p:nvSpPr>
          <p:cNvPr id="28" name="右矢印 27"/>
          <p:cNvSpPr/>
          <p:nvPr/>
        </p:nvSpPr>
        <p:spPr>
          <a:xfrm>
            <a:off x="6600495" y="3815275"/>
            <a:ext cx="512801" cy="324289"/>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grpSp>
        <p:nvGrpSpPr>
          <p:cNvPr id="5" name="グループ化 4"/>
          <p:cNvGrpSpPr/>
          <p:nvPr/>
        </p:nvGrpSpPr>
        <p:grpSpPr>
          <a:xfrm>
            <a:off x="4963041" y="3476407"/>
            <a:ext cx="1482675" cy="1088993"/>
            <a:chOff x="4836041" y="3857407"/>
            <a:chExt cx="1482675" cy="1088993"/>
          </a:xfrm>
        </p:grpSpPr>
        <p:pic>
          <p:nvPicPr>
            <p:cNvPr id="27" name="図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6596" y="3857407"/>
              <a:ext cx="1402120" cy="1038445"/>
            </a:xfrm>
            <a:prstGeom prst="rect">
              <a:avLst/>
            </a:prstGeom>
          </p:spPr>
        </p:pic>
        <p:sp>
          <p:nvSpPr>
            <p:cNvPr id="33" name="正方形/長方形 32"/>
            <p:cNvSpPr/>
            <p:nvPr/>
          </p:nvSpPr>
          <p:spPr>
            <a:xfrm>
              <a:off x="4836041" y="4627087"/>
              <a:ext cx="1389563" cy="319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dirty="0" smtClean="0">
                  <a:solidFill>
                    <a:schemeClr val="tx1"/>
                  </a:solidFill>
                  <a:latin typeface="HGP創英角ｺﾞｼｯｸUB" panose="020B0900000000000000" pitchFamily="50" charset="-128"/>
                  <a:ea typeface="HGP創英角ｺﾞｼｯｸUB" panose="020B0900000000000000" pitchFamily="50" charset="-128"/>
                </a:rPr>
                <a:t>心電図の解析</a:t>
              </a:r>
              <a:endParaRPr lang="en-US" altLang="ja-JP" sz="1500" dirty="0" smtClean="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6" name="グループ化 5"/>
          <p:cNvGrpSpPr/>
          <p:nvPr/>
        </p:nvGrpSpPr>
        <p:grpSpPr>
          <a:xfrm>
            <a:off x="6991590" y="3418673"/>
            <a:ext cx="1723814" cy="1106268"/>
            <a:chOff x="6864590" y="3799673"/>
            <a:chExt cx="1723814" cy="1106268"/>
          </a:xfrm>
        </p:grpSpPr>
        <p:pic>
          <p:nvPicPr>
            <p:cNvPr id="26" name="図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18571" y="3908318"/>
              <a:ext cx="1215852" cy="997623"/>
            </a:xfrm>
            <a:prstGeom prst="rect">
              <a:avLst/>
            </a:prstGeom>
          </p:spPr>
        </p:pic>
        <p:sp>
          <p:nvSpPr>
            <p:cNvPr id="34" name="正方形/長方形 33"/>
            <p:cNvSpPr/>
            <p:nvPr/>
          </p:nvSpPr>
          <p:spPr>
            <a:xfrm>
              <a:off x="6864590" y="3799673"/>
              <a:ext cx="1723814" cy="319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dirty="0" smtClean="0">
                  <a:solidFill>
                    <a:schemeClr val="tx1"/>
                  </a:solidFill>
                  <a:latin typeface="HGP創英角ｺﾞｼｯｸUB" panose="020B0900000000000000" pitchFamily="50" charset="-128"/>
                  <a:ea typeface="HGP創英角ｺﾞｼｯｸUB" panose="020B0900000000000000" pitchFamily="50" charset="-128"/>
                </a:rPr>
                <a:t>電気ショックの実施</a:t>
              </a:r>
              <a:endParaRPr lang="en-US" altLang="ja-JP" sz="1500" dirty="0" smtClean="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7" name="グループ化 6"/>
          <p:cNvGrpSpPr/>
          <p:nvPr/>
        </p:nvGrpSpPr>
        <p:grpSpPr>
          <a:xfrm>
            <a:off x="6496423" y="4529693"/>
            <a:ext cx="1902472" cy="1650650"/>
            <a:chOff x="5853407" y="4936213"/>
            <a:chExt cx="1902472" cy="1650650"/>
          </a:xfrm>
        </p:grpSpPr>
        <p:pic>
          <p:nvPicPr>
            <p:cNvPr id="4" name="図 3"/>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5853407" y="4936213"/>
              <a:ext cx="1902472" cy="1450633"/>
            </a:xfrm>
            <a:prstGeom prst="rect">
              <a:avLst/>
            </a:prstGeom>
          </p:spPr>
        </p:pic>
        <p:sp>
          <p:nvSpPr>
            <p:cNvPr id="35" name="正方形/長方形 34"/>
            <p:cNvSpPr/>
            <p:nvPr/>
          </p:nvSpPr>
          <p:spPr>
            <a:xfrm>
              <a:off x="5951954" y="6267550"/>
              <a:ext cx="1551311" cy="319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dirty="0" smtClean="0">
                  <a:solidFill>
                    <a:schemeClr val="tx1"/>
                  </a:solidFill>
                  <a:latin typeface="HGP創英角ｺﾞｼｯｸUB" panose="020B0900000000000000" pitchFamily="50" charset="-128"/>
                  <a:ea typeface="HGP創英角ｺﾞｼｯｸUB" panose="020B0900000000000000" pitchFamily="50" charset="-128"/>
                </a:rPr>
                <a:t>心肺蘇生の再開</a:t>
              </a:r>
              <a:endParaRPr lang="en-US" altLang="ja-JP" sz="1500" dirty="0" smtClean="0">
                <a:solidFill>
                  <a:schemeClr val="tx1"/>
                </a:solidFill>
                <a:latin typeface="HGP創英角ｺﾞｼｯｸUB" panose="020B0900000000000000" pitchFamily="50" charset="-128"/>
                <a:ea typeface="HGP創英角ｺﾞｼｯｸUB" panose="020B0900000000000000" pitchFamily="50" charset="-128"/>
              </a:endParaRPr>
            </a:p>
          </p:txBody>
        </p:sp>
      </p:grpSp>
      <p:sp>
        <p:nvSpPr>
          <p:cNvPr id="30" name="右矢印 29"/>
          <p:cNvSpPr/>
          <p:nvPr/>
        </p:nvSpPr>
        <p:spPr>
          <a:xfrm rot="7364380">
            <a:off x="7946111" y="4610863"/>
            <a:ext cx="512801" cy="324289"/>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9" name="角丸四角形 5"/>
          <p:cNvSpPr/>
          <p:nvPr/>
        </p:nvSpPr>
        <p:spPr>
          <a:xfrm>
            <a:off x="407434" y="2777577"/>
            <a:ext cx="1631095" cy="2118275"/>
          </a:xfrm>
          <a:prstGeom prst="roundRect">
            <a:avLst>
              <a:gd name="adj" fmla="val 6379"/>
            </a:avLst>
          </a:prstGeom>
          <a:solidFill>
            <a:srgbClr val="FFFF00"/>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altLang="ja-JP" spc="-90" dirty="0" smtClean="0">
                <a:solidFill>
                  <a:schemeClr val="tx1"/>
                </a:solidFill>
                <a:latin typeface="HGP創英角ｺﾞｼｯｸUB" pitchFamily="50" charset="-128"/>
                <a:ea typeface="HGP創英角ｺﾞｼｯｸUB" pitchFamily="50" charset="-128"/>
              </a:rPr>
              <a:t>【</a:t>
            </a:r>
            <a:r>
              <a:rPr lang="ja-JP" altLang="en-US" spc="-90" dirty="0" smtClean="0">
                <a:solidFill>
                  <a:schemeClr val="tx1"/>
                </a:solidFill>
                <a:latin typeface="HGP創英角ｺﾞｼｯｸUB" pitchFamily="50" charset="-128"/>
                <a:ea typeface="HGP創英角ｺﾞｼｯｸUB" pitchFamily="50" charset="-128"/>
              </a:rPr>
              <a:t>注意</a:t>
            </a:r>
            <a:r>
              <a:rPr lang="en-US" altLang="ja-JP" spc="-90" dirty="0" smtClean="0">
                <a:solidFill>
                  <a:schemeClr val="tx1"/>
                </a:solidFill>
                <a:latin typeface="HGP創英角ｺﾞｼｯｸUB" pitchFamily="50" charset="-128"/>
                <a:ea typeface="HGP創英角ｺﾞｼｯｸUB" pitchFamily="50" charset="-128"/>
              </a:rPr>
              <a:t>】</a:t>
            </a:r>
          </a:p>
          <a:p>
            <a:pPr algn="ctr"/>
            <a:r>
              <a:rPr lang="ja-JP" altLang="en-US" spc="-90" dirty="0" smtClean="0">
                <a:solidFill>
                  <a:schemeClr val="tx1"/>
                </a:solidFill>
                <a:latin typeface="HGP創英角ｺﾞｼｯｸUB" pitchFamily="50" charset="-128"/>
                <a:ea typeface="HGP創英角ｺﾞｼｯｸUB" pitchFamily="50" charset="-128"/>
              </a:rPr>
              <a:t>新型コロナウイルス感染症が流行している時は、ハンカチ、タオルなどを鼻、口にかぶせる。</a:t>
            </a:r>
            <a:endParaRPr lang="ja-JP" altLang="en-US" spc="-90" dirty="0">
              <a:solidFill>
                <a:schemeClr val="tx1"/>
              </a:solidFill>
              <a:latin typeface="HGP創英角ｺﾞｼｯｸUB" pitchFamily="50" charset="-128"/>
              <a:ea typeface="HGP創英角ｺﾞｼｯｸUB" pitchFamily="50" charset="-128"/>
            </a:endParaRPr>
          </a:p>
        </p:txBody>
      </p:sp>
      <p:sp>
        <p:nvSpPr>
          <p:cNvPr id="36" name="角丸四角形 5"/>
          <p:cNvSpPr/>
          <p:nvPr/>
        </p:nvSpPr>
        <p:spPr>
          <a:xfrm>
            <a:off x="4745698" y="4565400"/>
            <a:ext cx="1498111" cy="1918419"/>
          </a:xfrm>
          <a:prstGeom prst="roundRect">
            <a:avLst>
              <a:gd name="adj" fmla="val 6379"/>
            </a:avLst>
          </a:prstGeom>
          <a:solidFill>
            <a:srgbClr val="FFFF00"/>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r>
              <a:rPr lang="en-US" altLang="ja-JP" sz="1100" spc="-90" dirty="0" smtClean="0">
                <a:solidFill>
                  <a:schemeClr val="tx1"/>
                </a:solidFill>
                <a:latin typeface="HGP創英角ｺﾞｼｯｸUB" pitchFamily="50" charset="-128"/>
                <a:ea typeface="HGP創英角ｺﾞｼｯｸUB" pitchFamily="50" charset="-128"/>
              </a:rPr>
              <a:t>【</a:t>
            </a:r>
            <a:r>
              <a:rPr lang="ja-JP" altLang="en-US" sz="1100" spc="-90" dirty="0" smtClean="0">
                <a:solidFill>
                  <a:schemeClr val="tx1"/>
                </a:solidFill>
                <a:latin typeface="HGP創英角ｺﾞｼｯｸUB" pitchFamily="50" charset="-128"/>
                <a:ea typeface="HGP創英角ｺﾞｼｯｸUB" pitchFamily="50" charset="-128"/>
              </a:rPr>
              <a:t>注意</a:t>
            </a:r>
            <a:r>
              <a:rPr lang="en-US" altLang="ja-JP" sz="1100" spc="-90" dirty="0" smtClean="0">
                <a:solidFill>
                  <a:schemeClr val="tx1"/>
                </a:solidFill>
                <a:latin typeface="HGP創英角ｺﾞｼｯｸUB" pitchFamily="50" charset="-128"/>
                <a:ea typeface="HGP創英角ｺﾞｼｯｸUB" pitchFamily="50" charset="-128"/>
              </a:rPr>
              <a:t>】</a:t>
            </a:r>
            <a:r>
              <a:rPr lang="ja-JP" altLang="en-US" sz="1100" spc="-90" dirty="0" smtClean="0">
                <a:solidFill>
                  <a:schemeClr val="tx1"/>
                </a:solidFill>
                <a:latin typeface="HGP創英角ｺﾞｼｯｸUB" pitchFamily="50" charset="-128"/>
                <a:ea typeface="HGP創英角ｺﾞｼｯｸUB" pitchFamily="50" charset="-128"/>
              </a:rPr>
              <a:t>新型コロナウイルス感染症が流行している場合</a:t>
            </a:r>
            <a:endParaRPr lang="en-US" altLang="ja-JP" sz="1100" spc="-90" dirty="0" smtClean="0">
              <a:solidFill>
                <a:schemeClr val="tx1"/>
              </a:solidFill>
              <a:latin typeface="HGP創英角ｺﾞｼｯｸUB" pitchFamily="50" charset="-128"/>
              <a:ea typeface="HGP創英角ｺﾞｼｯｸUB" pitchFamily="50" charset="-128"/>
            </a:endParaRPr>
          </a:p>
          <a:p>
            <a:r>
              <a:rPr lang="ja-JP" altLang="en-US" sz="1100" spc="-90" dirty="0" smtClean="0">
                <a:solidFill>
                  <a:schemeClr val="tx1"/>
                </a:solidFill>
                <a:latin typeface="HGP創英角ｺﾞｼｯｸUB" pitchFamily="50" charset="-128"/>
                <a:ea typeface="HGP創英角ｺﾞｼｯｸUB" pitchFamily="50" charset="-128"/>
              </a:rPr>
              <a:t>・傷病者が成人～人工呼吸は実施せず、胸骨圧迫だけを続ける。</a:t>
            </a:r>
            <a:endParaRPr lang="en-US" altLang="ja-JP" sz="1100" spc="-90" dirty="0" smtClean="0">
              <a:solidFill>
                <a:schemeClr val="tx1"/>
              </a:solidFill>
              <a:latin typeface="HGP創英角ｺﾞｼｯｸUB" pitchFamily="50" charset="-128"/>
              <a:ea typeface="HGP創英角ｺﾞｼｯｸUB" pitchFamily="50" charset="-128"/>
            </a:endParaRPr>
          </a:p>
          <a:p>
            <a:r>
              <a:rPr lang="ja-JP" altLang="en-US" sz="1100" spc="-90" dirty="0" smtClean="0">
                <a:solidFill>
                  <a:schemeClr val="tx1"/>
                </a:solidFill>
                <a:latin typeface="HGP創英角ｺﾞｼｯｸUB" pitchFamily="50" charset="-128"/>
                <a:ea typeface="HGP創英角ｺﾞｼｯｸUB" pitchFamily="50" charset="-128"/>
              </a:rPr>
              <a:t>・傷病者が子供～人工呼吸の技術があり、実施する意思がある場合は人工呼吸も行う。</a:t>
            </a:r>
            <a:endParaRPr lang="en-US" altLang="ja-JP" sz="1100" spc="-90" dirty="0" smtClean="0">
              <a:solidFill>
                <a:schemeClr val="tx1"/>
              </a:solidFill>
              <a:latin typeface="HGP創英角ｺﾞｼｯｸUB" pitchFamily="50" charset="-128"/>
              <a:ea typeface="HGP創英角ｺﾞｼｯｸUB" pitchFamily="50" charset="-128"/>
            </a:endParaRPr>
          </a:p>
        </p:txBody>
      </p:sp>
      <p:sp>
        <p:nvSpPr>
          <p:cNvPr id="31" name="右矢印 30"/>
          <p:cNvSpPr/>
          <p:nvPr/>
        </p:nvSpPr>
        <p:spPr>
          <a:xfrm rot="13356487">
            <a:off x="6239974" y="4559974"/>
            <a:ext cx="512801" cy="324289"/>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Tree>
    <p:extLst>
      <p:ext uri="{BB962C8B-B14F-4D97-AF65-F5344CB8AC3E}">
        <p14:creationId xmlns:p14="http://schemas.microsoft.com/office/powerpoint/2010/main" val="105267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anim calcmode="lin" valueType="num">
                                      <p:cBhvr>
                                        <p:cTn id="28" dur="500" fill="hold"/>
                                        <p:tgtEl>
                                          <p:spTgt spid="18"/>
                                        </p:tgtEl>
                                        <p:attrNameLst>
                                          <p:attrName>ppt_w</p:attrName>
                                        </p:attrNameLst>
                                      </p:cBhvr>
                                      <p:tavLst>
                                        <p:tav tm="0" fmla="#ppt_w*sin(2.5*pi*$)">
                                          <p:val>
                                            <p:fltVal val="0"/>
                                          </p:val>
                                        </p:tav>
                                        <p:tav tm="100000">
                                          <p:val>
                                            <p:fltVal val="1"/>
                                          </p:val>
                                        </p:tav>
                                      </p:tavLst>
                                    </p:anim>
                                    <p:anim calcmode="lin" valueType="num">
                                      <p:cBhvr>
                                        <p:cTn id="29"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45"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500"/>
                                        <p:tgtEl>
                                          <p:spTgt spid="24"/>
                                        </p:tgtEl>
                                      </p:cBhvr>
                                    </p:animEffect>
                                    <p:anim calcmode="lin" valueType="num">
                                      <p:cBhvr>
                                        <p:cTn id="60" dur="500" fill="hold"/>
                                        <p:tgtEl>
                                          <p:spTgt spid="24"/>
                                        </p:tgtEl>
                                        <p:attrNameLst>
                                          <p:attrName>ppt_w</p:attrName>
                                        </p:attrNameLst>
                                      </p:cBhvr>
                                      <p:tavLst>
                                        <p:tav tm="0" fmla="#ppt_w*sin(2.5*pi*$)">
                                          <p:val>
                                            <p:fltVal val="0"/>
                                          </p:val>
                                        </p:tav>
                                        <p:tav tm="100000">
                                          <p:val>
                                            <p:fltVal val="1"/>
                                          </p:val>
                                        </p:tav>
                                      </p:tavLst>
                                    </p:anim>
                                    <p:anim calcmode="lin" valueType="num">
                                      <p:cBhvr>
                                        <p:cTn id="61"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fade">
                                      <p:cBhvr>
                                        <p:cTn id="66" dur="500"/>
                                        <p:tgtEl>
                                          <p:spTgt spid="32"/>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500"/>
                                        <p:tgtEl>
                                          <p:spTgt spid="25"/>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fade">
                                      <p:cBhvr>
                                        <p:cTn id="76" dur="500"/>
                                        <p:tgtEl>
                                          <p:spTgt spid="5"/>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fade">
                                      <p:cBhvr>
                                        <p:cTn id="81" dur="500"/>
                                        <p:tgtEl>
                                          <p:spTgt spid="28"/>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6"/>
                                        </p:tgtEl>
                                        <p:attrNameLst>
                                          <p:attrName>style.visibility</p:attrName>
                                        </p:attrNameLst>
                                      </p:cBhvr>
                                      <p:to>
                                        <p:strVal val="visible"/>
                                      </p:to>
                                    </p:set>
                                    <p:animEffect transition="in" filter="fade">
                                      <p:cBhvr>
                                        <p:cTn id="86" dur="500"/>
                                        <p:tgtEl>
                                          <p:spTgt spid="6"/>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fade">
                                      <p:cBhvr>
                                        <p:cTn id="91" dur="500"/>
                                        <p:tgtEl>
                                          <p:spTgt spid="30"/>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7"/>
                                        </p:tgtEl>
                                        <p:attrNameLst>
                                          <p:attrName>style.visibility</p:attrName>
                                        </p:attrNameLst>
                                      </p:cBhvr>
                                      <p:to>
                                        <p:strVal val="visible"/>
                                      </p:to>
                                    </p:set>
                                    <p:animEffect transition="in" filter="fade">
                                      <p:cBhvr>
                                        <p:cTn id="96" dur="500"/>
                                        <p:tgtEl>
                                          <p:spTgt spid="7"/>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500"/>
                                        <p:tgtEl>
                                          <p:spTgt spid="31"/>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36"/>
                                        </p:tgtEl>
                                        <p:attrNameLst>
                                          <p:attrName>style.visibility</p:attrName>
                                        </p:attrNameLst>
                                      </p:cBhvr>
                                      <p:to>
                                        <p:strVal val="visible"/>
                                      </p:to>
                                    </p:set>
                                    <p:animEffect transition="in" filter="fade">
                                      <p:cBhvr>
                                        <p:cTn id="10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3" grpId="0" animBg="1"/>
      <p:bldP spid="20" grpId="0" animBg="1"/>
      <p:bldP spid="19" grpId="0" animBg="1"/>
      <p:bldP spid="22" grpId="0" animBg="1"/>
      <p:bldP spid="21" grpId="0" animBg="1"/>
      <p:bldP spid="18" grpId="0"/>
      <p:bldP spid="23" grpId="0" animBg="1"/>
      <p:bldP spid="24" grpId="0"/>
      <p:bldP spid="32" grpId="0" animBg="1"/>
      <p:bldP spid="25" grpId="0"/>
      <p:bldP spid="28" grpId="0" animBg="1"/>
      <p:bldP spid="30" grpId="0" animBg="1"/>
      <p:bldP spid="29" grpId="0" animBg="1"/>
      <p:bldP spid="36"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 name="テキスト ボックス 8"/>
          <p:cNvSpPr txBox="1"/>
          <p:nvPr/>
        </p:nvSpPr>
        <p:spPr>
          <a:xfrm>
            <a:off x="93519" y="6355"/>
            <a:ext cx="8854718" cy="830997"/>
          </a:xfrm>
          <a:prstGeom prst="rect">
            <a:avLst/>
          </a:prstGeom>
          <a:noFill/>
        </p:spPr>
        <p:txBody>
          <a:bodyPr wrap="square" rtlCol="0">
            <a:spAutoFit/>
          </a:bodyPr>
          <a:lstStyle/>
          <a:p>
            <a:pPr algn="ctr"/>
            <a:r>
              <a:rPr lang="ja-JP" altLang="en-US" sz="4800" dirty="0">
                <a:latin typeface="HGP創英角ｺﾞｼｯｸUB" pitchFamily="50" charset="-128"/>
                <a:ea typeface="HGP創英角ｺﾞｼｯｸUB" pitchFamily="50" charset="-128"/>
              </a:rPr>
              <a:t>ＡＥＤ</a:t>
            </a:r>
            <a:r>
              <a:rPr lang="ja-JP" altLang="en-US" sz="4500" dirty="0" smtClean="0">
                <a:latin typeface="HGP創英角ｺﾞｼｯｸUB" pitchFamily="50" charset="-128"/>
                <a:ea typeface="HGP創英角ｺﾞｼｯｸUB" pitchFamily="50" charset="-128"/>
              </a:rPr>
              <a:t>の使用手順⑥</a:t>
            </a:r>
            <a:endParaRPr kumimoji="1" lang="ja-JP" altLang="en-US" sz="4500" dirty="0">
              <a:latin typeface="HGP創英角ｺﾞｼｯｸUB" pitchFamily="50" charset="-128"/>
              <a:ea typeface="HGP創英角ｺﾞｼｯｸUB" pitchFamily="50" charset="-128"/>
            </a:endParaRPr>
          </a:p>
        </p:txBody>
      </p:sp>
      <p:sp>
        <p:nvSpPr>
          <p:cNvPr id="13" name="角丸四角形 5"/>
          <p:cNvSpPr/>
          <p:nvPr/>
        </p:nvSpPr>
        <p:spPr>
          <a:xfrm>
            <a:off x="93519" y="791185"/>
            <a:ext cx="8963395" cy="5956835"/>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5" name="正方形/長方形 14"/>
          <p:cNvSpPr/>
          <p:nvPr/>
        </p:nvSpPr>
        <p:spPr>
          <a:xfrm>
            <a:off x="1755740" y="926039"/>
            <a:ext cx="5530275" cy="534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救急隊が到着し、指示があるまで</a:t>
            </a:r>
            <a:endParaRPr lang="en-US" altLang="ja-JP" sz="30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6" name="正方形/長方形 25"/>
          <p:cNvSpPr/>
          <p:nvPr/>
        </p:nvSpPr>
        <p:spPr>
          <a:xfrm>
            <a:off x="2133956" y="1476272"/>
            <a:ext cx="4773842" cy="534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500" dirty="0" smtClean="0">
                <a:solidFill>
                  <a:srgbClr val="FF0000"/>
                </a:solidFill>
                <a:latin typeface="HGP創英角ｺﾞｼｯｸUB" panose="020B0900000000000000" pitchFamily="50" charset="-128"/>
                <a:ea typeface="HGP創英角ｺﾞｼｯｸUB" panose="020B0900000000000000" pitchFamily="50" charset="-128"/>
              </a:rPr>
              <a:t>心肺蘇生は継続</a:t>
            </a:r>
            <a:r>
              <a:rPr lang="en-US" altLang="ja-JP" sz="4500" dirty="0" smtClean="0">
                <a:solidFill>
                  <a:srgbClr val="FF0000"/>
                </a:solidFill>
                <a:latin typeface="HGP創英角ｺﾞｼｯｸUB" panose="020B0900000000000000" pitchFamily="50" charset="-128"/>
                <a:ea typeface="HGP創英角ｺﾞｼｯｸUB" panose="020B0900000000000000" pitchFamily="50" charset="-128"/>
              </a:rPr>
              <a:t>‼</a:t>
            </a: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168" y="2773482"/>
            <a:ext cx="4363418" cy="3151357"/>
          </a:xfrm>
          <a:prstGeom prst="rect">
            <a:avLst/>
          </a:prstGeom>
        </p:spPr>
      </p:pic>
      <p:pic>
        <p:nvPicPr>
          <p:cNvPr id="18" name="図 17"/>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847202" y="2854075"/>
            <a:ext cx="1724336" cy="2254831"/>
          </a:xfrm>
          <a:prstGeom prst="rect">
            <a:avLst/>
          </a:prstGeom>
        </p:spPr>
      </p:pic>
      <p:sp>
        <p:nvSpPr>
          <p:cNvPr id="27" name="円形吹き出し 26"/>
          <p:cNvSpPr/>
          <p:nvPr/>
        </p:nvSpPr>
        <p:spPr>
          <a:xfrm>
            <a:off x="6334800" y="2773482"/>
            <a:ext cx="2453372" cy="1954314"/>
          </a:xfrm>
          <a:prstGeom prst="wedgeEllipseCallout">
            <a:avLst>
              <a:gd name="adj1" fmla="val -51257"/>
              <a:gd name="adj2" fmla="val 5324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ポイント！</a:t>
            </a:r>
            <a:endParaRPr kumimoji="1" lang="en-US" altLang="ja-JP" dirty="0" smtClean="0">
              <a:solidFill>
                <a:schemeClr val="tx1"/>
              </a:solidFill>
            </a:endParaRPr>
          </a:p>
          <a:p>
            <a:pPr algn="ctr"/>
            <a:r>
              <a:rPr kumimoji="1" lang="ja-JP" altLang="en-US" dirty="0" smtClean="0">
                <a:solidFill>
                  <a:schemeClr val="tx1"/>
                </a:solidFill>
              </a:rPr>
              <a:t>救急隊に引き継いだ後は、傷病者の状況、救命処置内容を伝えること。</a:t>
            </a:r>
            <a:endParaRPr kumimoji="1" lang="ja-JP" altLang="en-US" dirty="0">
              <a:solidFill>
                <a:schemeClr val="tx1"/>
              </a:solidFill>
            </a:endParaRPr>
          </a:p>
        </p:txBody>
      </p:sp>
      <p:sp>
        <p:nvSpPr>
          <p:cNvPr id="21" name="円形吹き出し 20"/>
          <p:cNvSpPr/>
          <p:nvPr/>
        </p:nvSpPr>
        <p:spPr>
          <a:xfrm>
            <a:off x="272980" y="2773482"/>
            <a:ext cx="2611497" cy="1954314"/>
          </a:xfrm>
          <a:prstGeom prst="wedgeEllipseCallout">
            <a:avLst>
              <a:gd name="adj1" fmla="val 44783"/>
              <a:gd name="adj2" fmla="val 5458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ポイント！</a:t>
            </a:r>
            <a:endParaRPr kumimoji="1" lang="en-US" altLang="ja-JP" dirty="0" smtClean="0">
              <a:solidFill>
                <a:schemeClr val="tx1"/>
              </a:solidFill>
            </a:endParaRPr>
          </a:p>
          <a:p>
            <a:pPr algn="ctr"/>
            <a:r>
              <a:rPr lang="en-US" altLang="ja-JP" dirty="0" smtClean="0">
                <a:solidFill>
                  <a:schemeClr val="tx1"/>
                </a:solidFill>
              </a:rPr>
              <a:t>AED</a:t>
            </a:r>
            <a:r>
              <a:rPr lang="ja-JP" altLang="en-US" dirty="0" smtClean="0">
                <a:solidFill>
                  <a:schemeClr val="tx1"/>
                </a:solidFill>
              </a:rPr>
              <a:t>の電源は切らず、電極パッドも貼ったままにしておくこと。</a:t>
            </a:r>
            <a:endParaRPr kumimoji="1" lang="ja-JP" altLang="en-US" dirty="0">
              <a:solidFill>
                <a:schemeClr val="tx1"/>
              </a:solidFill>
            </a:endParaRPr>
          </a:p>
        </p:txBody>
      </p:sp>
    </p:spTree>
    <p:extLst>
      <p:ext uri="{BB962C8B-B14F-4D97-AF65-F5344CB8AC3E}">
        <p14:creationId xmlns:p14="http://schemas.microsoft.com/office/powerpoint/2010/main" val="157435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0-#ppt_w/2"/>
                                          </p:val>
                                        </p:tav>
                                        <p:tav tm="100000">
                                          <p:val>
                                            <p:strVal val="#ppt_x"/>
                                          </p:val>
                                        </p:tav>
                                      </p:tavLst>
                                    </p:anim>
                                    <p:anim calcmode="lin" valueType="num">
                                      <p:cBhvr additive="base">
                                        <p:cTn id="2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500"/>
                                        <p:tgtEl>
                                          <p:spTgt spid="2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3" grpId="0" animBg="1"/>
      <p:bldP spid="15" grpId="0"/>
      <p:bldP spid="26" grpId="0"/>
      <p:bldP spid="27"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
          <p:cNvSpPr txBox="1"/>
          <p:nvPr/>
        </p:nvSpPr>
        <p:spPr>
          <a:xfrm>
            <a:off x="2559995" y="61905"/>
            <a:ext cx="4153093" cy="68943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3500" b="1" dirty="0" smtClean="0">
                <a:solidFill>
                  <a:schemeClr val="tx2">
                    <a:lumMod val="75000"/>
                  </a:schemeClr>
                </a:solidFill>
                <a:latin typeface="HGP創英角ｺﾞｼｯｸUB" panose="020B0900000000000000" pitchFamily="50" charset="-128"/>
                <a:ea typeface="HGP創英角ｺﾞｼｯｸUB" panose="020B0900000000000000" pitchFamily="50" charset="-128"/>
              </a:rPr>
              <a:t>こんな時の対処法</a:t>
            </a:r>
            <a:endParaRPr kumimoji="1" lang="ja-JP" altLang="en-US" sz="3500" dirty="0">
              <a:latin typeface="HGP創英角ｺﾞｼｯｸUB" panose="020B0900000000000000" pitchFamily="50" charset="-128"/>
              <a:ea typeface="HGP創英角ｺﾞｼｯｸUB" panose="020B0900000000000000" pitchFamily="50" charset="-128"/>
            </a:endParaRPr>
          </a:p>
        </p:txBody>
      </p:sp>
      <p:sp>
        <p:nvSpPr>
          <p:cNvPr id="25" name="角丸四角形 5"/>
          <p:cNvSpPr/>
          <p:nvPr/>
        </p:nvSpPr>
        <p:spPr>
          <a:xfrm>
            <a:off x="237133" y="741430"/>
            <a:ext cx="8680552" cy="2620741"/>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3600" spc="-90" dirty="0">
              <a:solidFill>
                <a:schemeClr val="tx1"/>
              </a:solidFill>
              <a:latin typeface="HGP創英角ｺﾞｼｯｸUB" pitchFamily="50" charset="-128"/>
              <a:ea typeface="HGP創英角ｺﾞｼｯｸUB" pitchFamily="50" charset="-128"/>
            </a:endParaRPr>
          </a:p>
        </p:txBody>
      </p:sp>
      <p:sp>
        <p:nvSpPr>
          <p:cNvPr id="26" name="正方形/長方形 25"/>
          <p:cNvSpPr/>
          <p:nvPr/>
        </p:nvSpPr>
        <p:spPr>
          <a:xfrm>
            <a:off x="237132" y="741430"/>
            <a:ext cx="4405085" cy="3634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電極パッドを貼る時に・・・</a:t>
            </a:r>
            <a:endParaRPr kumimoji="1" lang="ja-JP" altLang="en-US" sz="2500" dirty="0">
              <a:latin typeface="HGP創英角ｺﾞｼｯｸUB" panose="020B0900000000000000" pitchFamily="50" charset="-128"/>
              <a:ea typeface="HGP創英角ｺﾞｼｯｸUB" panose="020B0900000000000000" pitchFamily="50" charset="-128"/>
            </a:endParaRPr>
          </a:p>
        </p:txBody>
      </p:sp>
      <p:sp>
        <p:nvSpPr>
          <p:cNvPr id="30" name="正方形/長方形 29"/>
          <p:cNvSpPr/>
          <p:nvPr/>
        </p:nvSpPr>
        <p:spPr>
          <a:xfrm>
            <a:off x="372832" y="1237142"/>
            <a:ext cx="3720978" cy="3634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・傷病者の胸が濡れている</a:t>
            </a:r>
            <a:endParaRPr kumimoji="1" lang="ja-JP" altLang="en-US" sz="2500" dirty="0">
              <a:latin typeface="HGP創英角ｺﾞｼｯｸUB" panose="020B0900000000000000" pitchFamily="50" charset="-128"/>
              <a:ea typeface="HGP創英角ｺﾞｼｯｸUB" panose="020B0900000000000000" pitchFamily="50" charset="-128"/>
            </a:endParaRPr>
          </a:p>
        </p:txBody>
      </p:sp>
      <p:sp>
        <p:nvSpPr>
          <p:cNvPr id="34" name="右矢印 33"/>
          <p:cNvSpPr/>
          <p:nvPr/>
        </p:nvSpPr>
        <p:spPr>
          <a:xfrm>
            <a:off x="4066499" y="1280500"/>
            <a:ext cx="496688" cy="349342"/>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636542" y="848030"/>
            <a:ext cx="1648283" cy="1095311"/>
          </a:xfrm>
          <a:prstGeom prst="rect">
            <a:avLst/>
          </a:prstGeom>
        </p:spPr>
      </p:pic>
      <p:pic>
        <p:nvPicPr>
          <p:cNvPr id="3" name="図 2"/>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806185" y="2005056"/>
            <a:ext cx="1308100" cy="1295400"/>
          </a:xfrm>
          <a:prstGeom prst="rect">
            <a:avLst/>
          </a:prstGeom>
        </p:spPr>
      </p:pic>
      <p:sp>
        <p:nvSpPr>
          <p:cNvPr id="38" name="正方形/長方形 37"/>
          <p:cNvSpPr/>
          <p:nvPr/>
        </p:nvSpPr>
        <p:spPr>
          <a:xfrm>
            <a:off x="6284825" y="1101611"/>
            <a:ext cx="2489271" cy="566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500" dirty="0" smtClean="0">
                <a:solidFill>
                  <a:srgbClr val="FF0000"/>
                </a:solidFill>
                <a:latin typeface="HGP創英角ｺﾞｼｯｸUB" panose="020B0900000000000000" pitchFamily="50" charset="-128"/>
                <a:ea typeface="HGP創英角ｺﾞｼｯｸUB" panose="020B0900000000000000" pitchFamily="50" charset="-128"/>
              </a:rPr>
              <a:t>しっかりふき取る</a:t>
            </a:r>
            <a:endParaRPr kumimoji="1" lang="ja-JP" altLang="en-US" sz="25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39" name="正方形/長方形 38"/>
          <p:cNvSpPr/>
          <p:nvPr/>
        </p:nvSpPr>
        <p:spPr>
          <a:xfrm>
            <a:off x="372832" y="2128658"/>
            <a:ext cx="3720978" cy="822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・心臓ペースメーカー等を  </a:t>
            </a:r>
            <a:endParaRPr lang="en-US" altLang="ja-JP" sz="25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25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使用している</a:t>
            </a:r>
            <a:endParaRPr kumimoji="1" lang="ja-JP" altLang="en-US" sz="2500" dirty="0">
              <a:latin typeface="HGP創英角ｺﾞｼｯｸUB" panose="020B0900000000000000" pitchFamily="50" charset="-128"/>
              <a:ea typeface="HGP創英角ｺﾞｼｯｸUB" panose="020B0900000000000000" pitchFamily="50" charset="-128"/>
            </a:endParaRPr>
          </a:p>
        </p:txBody>
      </p:sp>
      <p:sp>
        <p:nvSpPr>
          <p:cNvPr id="40" name="右矢印 39"/>
          <p:cNvSpPr/>
          <p:nvPr/>
        </p:nvSpPr>
        <p:spPr>
          <a:xfrm>
            <a:off x="4066499" y="2401452"/>
            <a:ext cx="496688" cy="349342"/>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41" name="正方形/長方形 40"/>
          <p:cNvSpPr/>
          <p:nvPr/>
        </p:nvSpPr>
        <p:spPr>
          <a:xfrm>
            <a:off x="6284825" y="2401452"/>
            <a:ext cx="2489271" cy="566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500" dirty="0" smtClean="0">
                <a:solidFill>
                  <a:srgbClr val="FF0000"/>
                </a:solidFill>
                <a:latin typeface="HGP創英角ｺﾞｼｯｸUB" panose="020B0900000000000000" pitchFamily="50" charset="-128"/>
                <a:ea typeface="HGP創英角ｺﾞｼｯｸUB" panose="020B0900000000000000" pitchFamily="50" charset="-128"/>
              </a:rPr>
              <a:t>そこを避けて貼る</a:t>
            </a:r>
            <a:endParaRPr kumimoji="1" lang="ja-JP" altLang="en-US" sz="25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2" name="角丸四角形 5"/>
          <p:cNvSpPr/>
          <p:nvPr/>
        </p:nvSpPr>
        <p:spPr>
          <a:xfrm>
            <a:off x="237133" y="3479046"/>
            <a:ext cx="4326054" cy="3264653"/>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500" spc="-90" dirty="0" smtClean="0">
                <a:solidFill>
                  <a:schemeClr val="tx1"/>
                </a:solidFill>
                <a:latin typeface="HGP創英角ｺﾞｼｯｸUB" pitchFamily="50" charset="-128"/>
                <a:ea typeface="HGP創英角ｺﾞｼｯｸUB" pitchFamily="50" charset="-128"/>
              </a:rPr>
              <a:t>心電図解析後「ショックは不要です。胸骨圧迫を開始してください」などのメッセージ</a:t>
            </a:r>
            <a:r>
              <a:rPr lang="ja-JP" altLang="en-US" sz="2500" spc="-90" dirty="0">
                <a:solidFill>
                  <a:schemeClr val="tx1"/>
                </a:solidFill>
                <a:latin typeface="HGP創英角ｺﾞｼｯｸUB" pitchFamily="50" charset="-128"/>
                <a:ea typeface="HGP創英角ｺﾞｼｯｸUB" pitchFamily="50" charset="-128"/>
              </a:rPr>
              <a:t>が</a:t>
            </a:r>
            <a:r>
              <a:rPr lang="ja-JP" altLang="en-US" sz="2500" spc="-90" dirty="0" smtClean="0">
                <a:solidFill>
                  <a:schemeClr val="tx1"/>
                </a:solidFill>
                <a:latin typeface="HGP創英角ｺﾞｼｯｸUB" pitchFamily="50" charset="-128"/>
                <a:ea typeface="HGP創英角ｺﾞｼｯｸUB" pitchFamily="50" charset="-128"/>
              </a:rPr>
              <a:t>流れる。</a:t>
            </a:r>
            <a:endParaRPr lang="ja-JP" altLang="en-US" sz="2500" spc="-90" dirty="0">
              <a:solidFill>
                <a:schemeClr val="tx1"/>
              </a:solidFill>
              <a:latin typeface="HGP創英角ｺﾞｼｯｸUB" pitchFamily="50" charset="-128"/>
              <a:ea typeface="HGP創英角ｺﾞｼｯｸUB" pitchFamily="50" charset="-128"/>
            </a:endParaRPr>
          </a:p>
        </p:txBody>
      </p:sp>
      <p:pic>
        <p:nvPicPr>
          <p:cNvPr id="43" name="図 42"/>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503859" y="5220182"/>
            <a:ext cx="1458924" cy="1471184"/>
          </a:xfrm>
          <a:prstGeom prst="rect">
            <a:avLst/>
          </a:prstGeom>
        </p:spPr>
      </p:pic>
      <p:sp>
        <p:nvSpPr>
          <p:cNvPr id="44" name="右矢印 43"/>
          <p:cNvSpPr/>
          <p:nvPr/>
        </p:nvSpPr>
        <p:spPr>
          <a:xfrm>
            <a:off x="373808" y="4762030"/>
            <a:ext cx="496688" cy="349342"/>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46" name="正方形/長方形 45"/>
          <p:cNvSpPr/>
          <p:nvPr/>
        </p:nvSpPr>
        <p:spPr>
          <a:xfrm>
            <a:off x="870496" y="4653219"/>
            <a:ext cx="2489271" cy="566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500" dirty="0" smtClean="0">
                <a:solidFill>
                  <a:srgbClr val="FF0000"/>
                </a:solidFill>
                <a:latin typeface="HGP創英角ｺﾞｼｯｸUB" panose="020B0900000000000000" pitchFamily="50" charset="-128"/>
                <a:ea typeface="HGP創英角ｺﾞｼｯｸUB" panose="020B0900000000000000" pitchFamily="50" charset="-128"/>
              </a:rPr>
              <a:t>胸骨圧迫を再開</a:t>
            </a:r>
            <a:endParaRPr kumimoji="1" lang="ja-JP" altLang="en-US" sz="25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7" name="角丸四角形 5"/>
          <p:cNvSpPr/>
          <p:nvPr/>
        </p:nvSpPr>
        <p:spPr>
          <a:xfrm>
            <a:off x="4654392" y="3458866"/>
            <a:ext cx="4326054" cy="3264653"/>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2500" spc="-90" dirty="0" smtClean="0">
                <a:solidFill>
                  <a:schemeClr val="tx1"/>
                </a:solidFill>
                <a:latin typeface="HGP創英角ｺﾞｼｯｸUB" pitchFamily="50" charset="-128"/>
                <a:ea typeface="HGP創英角ｺﾞｼｯｸUB" pitchFamily="50" charset="-128"/>
              </a:rPr>
              <a:t>AED</a:t>
            </a:r>
            <a:r>
              <a:rPr lang="ja-JP" altLang="en-US" sz="2500" spc="-90" dirty="0" smtClean="0">
                <a:solidFill>
                  <a:schemeClr val="tx1"/>
                </a:solidFill>
                <a:latin typeface="HGP創英角ｺﾞｼｯｸUB" pitchFamily="50" charset="-128"/>
                <a:ea typeface="HGP創英角ｺﾞｼｯｸUB" pitchFamily="50" charset="-128"/>
              </a:rPr>
              <a:t>からのメッセージと、このテキストの手順が違う。</a:t>
            </a:r>
            <a:endParaRPr lang="ja-JP" altLang="en-US" sz="2500" spc="-90" dirty="0">
              <a:solidFill>
                <a:schemeClr val="tx1"/>
              </a:solidFill>
              <a:latin typeface="HGP創英角ｺﾞｼｯｸUB" pitchFamily="50" charset="-128"/>
              <a:ea typeface="HGP創英角ｺﾞｼｯｸUB" pitchFamily="50" charset="-128"/>
            </a:endParaRPr>
          </a:p>
        </p:txBody>
      </p:sp>
      <p:sp>
        <p:nvSpPr>
          <p:cNvPr id="48" name="右矢印 47"/>
          <p:cNvSpPr/>
          <p:nvPr/>
        </p:nvSpPr>
        <p:spPr>
          <a:xfrm>
            <a:off x="4811531" y="4587359"/>
            <a:ext cx="496688" cy="349342"/>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49" name="正方形/長方形 48"/>
          <p:cNvSpPr/>
          <p:nvPr/>
        </p:nvSpPr>
        <p:spPr>
          <a:xfrm>
            <a:off x="5327885" y="4234268"/>
            <a:ext cx="3589799" cy="21792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500" dirty="0" smtClean="0">
                <a:solidFill>
                  <a:srgbClr val="FF0000"/>
                </a:solidFill>
                <a:latin typeface="HGP創英角ｺﾞｼｯｸUB" panose="020B0900000000000000" pitchFamily="50" charset="-128"/>
                <a:ea typeface="HGP創英角ｺﾞｼｯｸUB" panose="020B0900000000000000" pitchFamily="50" charset="-128"/>
              </a:rPr>
              <a:t>AED</a:t>
            </a:r>
            <a:r>
              <a:rPr lang="ja-JP" altLang="en-US" sz="2500" dirty="0" smtClean="0">
                <a:solidFill>
                  <a:srgbClr val="FF0000"/>
                </a:solidFill>
                <a:latin typeface="HGP創英角ｺﾞｼｯｸUB" panose="020B0900000000000000" pitchFamily="50" charset="-128"/>
                <a:ea typeface="HGP創英角ｺﾞｼｯｸUB" panose="020B0900000000000000" pitchFamily="50" charset="-128"/>
              </a:rPr>
              <a:t>のメッセージに従って対応する。</a:t>
            </a:r>
            <a:endParaRPr lang="en-US" altLang="ja-JP" sz="2500" dirty="0" smtClean="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a:t>
            </a:r>
            <a:r>
              <a:rPr kumimoji="1" lang="en-US" altLang="ja-JP" sz="2500" dirty="0" smtClean="0">
                <a:solidFill>
                  <a:schemeClr val="tx1"/>
                </a:solidFill>
                <a:latin typeface="HGP創英角ｺﾞｼｯｸUB" panose="020B0900000000000000" pitchFamily="50" charset="-128"/>
                <a:ea typeface="HGP創英角ｺﾞｼｯｸUB" panose="020B0900000000000000" pitchFamily="50" charset="-128"/>
              </a:rPr>
              <a:t>AED</a:t>
            </a:r>
            <a:r>
              <a:rPr kumimoji="1" lang="ja-JP" altLang="en-US" sz="2500" dirty="0" smtClean="0">
                <a:solidFill>
                  <a:schemeClr val="tx1"/>
                </a:solidFill>
                <a:latin typeface="HGP創英角ｺﾞｼｯｸUB" panose="020B0900000000000000" pitchFamily="50" charset="-128"/>
                <a:ea typeface="HGP創英角ｺﾞｼｯｸUB" panose="020B0900000000000000" pitchFamily="50" charset="-128"/>
              </a:rPr>
              <a:t>の機種によって音声メッセージは異なります。）</a:t>
            </a:r>
            <a:endParaRPr kumimoji="1" lang="ja-JP" altLang="en-US" sz="2500"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59071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10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500"/>
                                        <p:tgtEl>
                                          <p:spTgt spid="3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500"/>
                                        <p:tgtEl>
                                          <p:spTgt spid="3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500"/>
                                        <p:tgtEl>
                                          <p:spTgt spid="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500"/>
                                        <p:tgtEl>
                                          <p:spTgt spid="4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fade">
                                      <p:cBhvr>
                                        <p:cTn id="64" dur="500"/>
                                        <p:tgtEl>
                                          <p:spTgt spid="4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500"/>
                                        <p:tgtEl>
                                          <p:spTgt spid="4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46"/>
                                        </p:tgtEl>
                                        <p:attrNameLst>
                                          <p:attrName>style.visibility</p:attrName>
                                        </p:attrNameLst>
                                      </p:cBhvr>
                                      <p:to>
                                        <p:strVal val="visible"/>
                                      </p:to>
                                    </p:set>
                                    <p:animEffect transition="in" filter="fade">
                                      <p:cBhvr>
                                        <p:cTn id="74" dur="500"/>
                                        <p:tgtEl>
                                          <p:spTgt spid="46"/>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500"/>
                                        <p:tgtEl>
                                          <p:spTgt spid="43"/>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fade">
                                      <p:cBhvr>
                                        <p:cTn id="84" dur="500"/>
                                        <p:tgtEl>
                                          <p:spTgt spid="47"/>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48"/>
                                        </p:tgtEl>
                                        <p:attrNameLst>
                                          <p:attrName>style.visibility</p:attrName>
                                        </p:attrNameLst>
                                      </p:cBhvr>
                                      <p:to>
                                        <p:strVal val="visible"/>
                                      </p:to>
                                    </p:set>
                                    <p:animEffect transition="in" filter="fade">
                                      <p:cBhvr>
                                        <p:cTn id="89" dur="500"/>
                                        <p:tgtEl>
                                          <p:spTgt spid="48"/>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fade">
                                      <p:cBhvr>
                                        <p:cTn id="94"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5" grpId="0" animBg="1"/>
      <p:bldP spid="26" grpId="0"/>
      <p:bldP spid="30" grpId="0"/>
      <p:bldP spid="34" grpId="0" animBg="1"/>
      <p:bldP spid="38" grpId="0"/>
      <p:bldP spid="39" grpId="0"/>
      <p:bldP spid="40" grpId="0" animBg="1"/>
      <p:bldP spid="41" grpId="0"/>
      <p:bldP spid="42" grpId="0" animBg="1"/>
      <p:bldP spid="44" grpId="0" animBg="1"/>
      <p:bldP spid="46" grpId="0"/>
      <p:bldP spid="47" grpId="0" animBg="1"/>
      <p:bldP spid="48" grpId="0" animBg="1"/>
      <p:bldP spid="4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tileRect/>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tileRect/>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tileRect/>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7807</TotalTime>
  <Words>1980</Words>
  <PresentationFormat>画面に合わせる (4:3)</PresentationFormat>
  <Paragraphs>171</Paragraphs>
  <Slides>9</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HGP創英角ｺﾞｼｯｸUB</vt:lpstr>
      <vt:lpstr>HGP明朝E</vt:lpstr>
      <vt:lpstr>ＭＳ Ｐゴシック</vt:lpstr>
      <vt:lpstr>Calibri</vt:lpstr>
      <vt:lpstr>Constantia</vt:lpstr>
      <vt:lpstr>Wingdings 2</vt:lpstr>
      <vt:lpstr>リゾート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2014-06-20T02:48:43Z</cp:lastPrinted>
  <dcterms:created xsi:type="dcterms:W3CDTF">2014-04-21T08:19:29Z</dcterms:created>
  <dcterms:modified xsi:type="dcterms:W3CDTF">2020-06-24T02:37:09Z</dcterms:modified>
</cp:coreProperties>
</file>