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327" r:id="rId2"/>
    <p:sldId id="384" r:id="rId3"/>
    <p:sldId id="389" r:id="rId4"/>
    <p:sldId id="390" r:id="rId5"/>
    <p:sldId id="391" r:id="rId6"/>
    <p:sldId id="354" r:id="rId7"/>
    <p:sldId id="392" r:id="rId8"/>
    <p:sldId id="394" r:id="rId9"/>
    <p:sldId id="395" r:id="rId10"/>
    <p:sldId id="396" r:id="rId11"/>
    <p:sldId id="383" r:id="rId12"/>
    <p:sldId id="397" r:id="rId13"/>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DFED6"/>
    <a:srgbClr val="FF66FF"/>
    <a:srgbClr val="FF33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82413" autoAdjust="0"/>
  </p:normalViewPr>
  <p:slideViewPr>
    <p:cSldViewPr snapToGrid="0">
      <p:cViewPr varScale="1">
        <p:scale>
          <a:sx n="76" d="100"/>
          <a:sy n="76" d="100"/>
        </p:scale>
        <p:origin x="1860" y="8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7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6" name="ヘッダー プレースホルダー 1"/>
          <p:cNvSpPr>
            <a:spLocks noGrp="1"/>
          </p:cNvSpPr>
          <p:nvPr>
            <p:ph type="hdr" sz="quarter"/>
          </p:nvPr>
        </p:nvSpPr>
        <p:spPr>
          <a:xfrm>
            <a:off x="1" y="0"/>
            <a:ext cx="3076977" cy="512143"/>
          </a:xfrm>
          <a:prstGeom prst="rect">
            <a:avLst/>
          </a:prstGeom>
        </p:spPr>
        <p:txBody>
          <a:bodyPr vert="horz" lIns="95463" tIns="47732" rIns="95463" bIns="47732" rtlCol="0"/>
          <a:lstStyle>
            <a:lvl1pPr algn="l">
              <a:defRPr sz="1300"/>
            </a:lvl1pPr>
          </a:lstStyle>
          <a:p>
            <a:endParaRPr kumimoji="1" lang="ja-JP" altLang="en-US"/>
          </a:p>
        </p:txBody>
      </p:sp>
      <p:sp>
        <p:nvSpPr>
          <p:cNvPr id="1117" name="日付プレースホルダー 2"/>
          <p:cNvSpPr>
            <a:spLocks noGrp="1"/>
          </p:cNvSpPr>
          <p:nvPr>
            <p:ph type="dt" sz="quarter" idx="1"/>
          </p:nvPr>
        </p:nvSpPr>
        <p:spPr>
          <a:xfrm>
            <a:off x="4020650" y="0"/>
            <a:ext cx="3076976" cy="512143"/>
          </a:xfrm>
          <a:prstGeom prst="rect">
            <a:avLst/>
          </a:prstGeom>
        </p:spPr>
        <p:txBody>
          <a:bodyPr vert="horz" lIns="95463" tIns="47732" rIns="95463" bIns="47732" rtlCol="0"/>
          <a:lstStyle>
            <a:lvl1pPr algn="r">
              <a:defRPr sz="1300"/>
            </a:lvl1pPr>
          </a:lstStyle>
          <a:p>
            <a:fld id="{A794E949-DCE8-41A4-BEEC-7DE362163591}" type="datetimeFigureOut">
              <a:rPr kumimoji="1" lang="ja-JP" altLang="en-US" smtClean="0"/>
              <a:t>2020/7/9</a:t>
            </a:fld>
            <a:endParaRPr kumimoji="1" lang="ja-JP" altLang="en-US"/>
          </a:p>
        </p:txBody>
      </p:sp>
      <p:sp>
        <p:nvSpPr>
          <p:cNvPr id="1118" name="フッター プレースホルダー 3"/>
          <p:cNvSpPr>
            <a:spLocks noGrp="1"/>
          </p:cNvSpPr>
          <p:nvPr>
            <p:ph type="ftr" sz="quarter" idx="2"/>
          </p:nvPr>
        </p:nvSpPr>
        <p:spPr>
          <a:xfrm>
            <a:off x="1" y="9720824"/>
            <a:ext cx="3076977" cy="512142"/>
          </a:xfrm>
          <a:prstGeom prst="rect">
            <a:avLst/>
          </a:prstGeom>
        </p:spPr>
        <p:txBody>
          <a:bodyPr vert="horz" lIns="95463" tIns="47732" rIns="95463" bIns="47732" rtlCol="0" anchor="b"/>
          <a:lstStyle>
            <a:lvl1pPr algn="l">
              <a:defRPr sz="1300"/>
            </a:lvl1pPr>
          </a:lstStyle>
          <a:p>
            <a:endParaRPr kumimoji="1" lang="ja-JP" altLang="en-US"/>
          </a:p>
        </p:txBody>
      </p:sp>
      <p:sp>
        <p:nvSpPr>
          <p:cNvPr id="1119" name="スライド番号プレースホルダー 4"/>
          <p:cNvSpPr>
            <a:spLocks noGrp="1"/>
          </p:cNvSpPr>
          <p:nvPr>
            <p:ph type="sldNum" sz="quarter" idx="3"/>
          </p:nvPr>
        </p:nvSpPr>
        <p:spPr>
          <a:xfrm>
            <a:off x="4020650" y="9720824"/>
            <a:ext cx="3076976" cy="512142"/>
          </a:xfrm>
          <a:prstGeom prst="rect">
            <a:avLst/>
          </a:prstGeom>
        </p:spPr>
        <p:txBody>
          <a:bodyPr vert="horz" lIns="95463" tIns="47732" rIns="95463" bIns="47732" rtlCol="0" anchor="b"/>
          <a:lstStyle>
            <a:lvl1pPr algn="r">
              <a:defRPr sz="1300"/>
            </a:lvl1pPr>
          </a:lstStyle>
          <a:p>
            <a:fld id="{33B730E3-A964-495C-B972-ACFA9A0CE451}" type="slidenum">
              <a:rPr kumimoji="1" lang="ja-JP" altLang="en-US" smtClean="0"/>
              <a:t>‹#›</a:t>
            </a:fld>
            <a:endParaRPr kumimoji="1" lang="ja-JP" altLang="en-US"/>
          </a:p>
        </p:txBody>
      </p:sp>
    </p:spTree>
    <p:extLst>
      <p:ext uri="{BB962C8B-B14F-4D97-AF65-F5344CB8AC3E}">
        <p14:creationId xmlns:p14="http://schemas.microsoft.com/office/powerpoint/2010/main" val="173347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9" name="ヘッダー プレースホルダー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kumimoji="1" lang="ja-JP" altLang="en-US"/>
          </a:p>
        </p:txBody>
      </p:sp>
      <p:sp>
        <p:nvSpPr>
          <p:cNvPr id="1110" name="日付プレースホルダー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fld id="{3D9736A4-5650-4C25-B3C7-A386562BC414}" type="datetimeFigureOut">
              <a:rPr kumimoji="1" lang="ja-JP" altLang="en-US" smtClean="0"/>
              <a:t>2020/7/9</a:t>
            </a:fld>
            <a:endParaRPr kumimoji="1" lang="ja-JP" altLang="en-US"/>
          </a:p>
        </p:txBody>
      </p:sp>
      <p:sp>
        <p:nvSpPr>
          <p:cNvPr id="1111"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ja-JP" altLang="en-US"/>
          </a:p>
        </p:txBody>
      </p:sp>
      <p:sp>
        <p:nvSpPr>
          <p:cNvPr id="1112" name="ノート プレースホルダー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13" name="フッター プレースホルダー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kumimoji="1" lang="ja-JP" altLang="en-US"/>
          </a:p>
        </p:txBody>
      </p:sp>
      <p:sp>
        <p:nvSpPr>
          <p:cNvPr id="1114" name="スライド番号プレースホルダー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a:t>
            </a:fld>
            <a:endParaRPr kumimoji="1" lang="ja-JP" altLang="en-US"/>
          </a:p>
        </p:txBody>
      </p:sp>
    </p:spTree>
    <p:extLst>
      <p:ext uri="{BB962C8B-B14F-4D97-AF65-F5344CB8AC3E}">
        <p14:creationId xmlns:p14="http://schemas.microsoft.com/office/powerpoint/2010/main" val="3109386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病気やケガにより、心停止もしくはこれに近い状態になった時に、胸骨圧迫や人工呼吸を行うことを</a:t>
            </a:r>
            <a:endParaRPr lang="en-US" altLang="ja-JP" dirty="0" smtClean="0"/>
          </a:p>
          <a:p>
            <a:r>
              <a:rPr lang="ja-JP" altLang="en-US" dirty="0" smtClean="0"/>
              <a:t>心肺蘇生、</a:t>
            </a:r>
            <a:r>
              <a:rPr lang="en-US" altLang="ja-JP" dirty="0" smtClean="0"/>
              <a:t>CPR</a:t>
            </a:r>
            <a:r>
              <a:rPr lang="ja-JP" altLang="en-US" dirty="0" smtClean="0"/>
              <a:t>（シーピーアール）と言います。</a:t>
            </a:r>
            <a:endParaRPr lang="en-US" altLang="ja-JP" dirty="0" smtClean="0"/>
          </a:p>
          <a:p>
            <a:r>
              <a:rPr lang="ja-JP" altLang="en-US" dirty="0" smtClean="0"/>
              <a:t>ここでは心肺蘇生の手順について、お伝えします。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a:t>
            </a:fld>
            <a:endParaRPr kumimoji="1" lang="ja-JP" altLang="en-US"/>
          </a:p>
        </p:txBody>
      </p:sp>
    </p:spTree>
    <p:extLst>
      <p:ext uri="{BB962C8B-B14F-4D97-AF65-F5344CB8AC3E}">
        <p14:creationId xmlns:p14="http://schemas.microsoft.com/office/powerpoint/2010/main" val="1321399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・胸骨圧迫を</a:t>
            </a:r>
            <a:r>
              <a:rPr lang="en-US" altLang="ja-JP" dirty="0" smtClean="0"/>
              <a:t>30</a:t>
            </a:r>
            <a:r>
              <a:rPr lang="ja-JP" altLang="en-US" dirty="0" smtClean="0"/>
              <a:t>回連続して行った後に、人工呼吸を</a:t>
            </a:r>
            <a:r>
              <a:rPr lang="en-US" altLang="ja-JP" dirty="0" smtClean="0"/>
              <a:t>2</a:t>
            </a:r>
            <a:r>
              <a:rPr lang="ja-JP" altLang="en-US" dirty="0" smtClean="0"/>
              <a:t>回行います。</a:t>
            </a:r>
          </a:p>
          <a:p>
            <a:r>
              <a:rPr lang="ja-JP" altLang="en-US" dirty="0" smtClean="0"/>
              <a:t>・この胸骨圧迫と人工呼吸の組み合わせを、救急隊に引き継ぐまで絶え間なく繰り返します。</a:t>
            </a:r>
            <a:endParaRPr lang="en-US" altLang="ja-JP" dirty="0" smtClean="0"/>
          </a:p>
          <a:p>
            <a:r>
              <a:rPr lang="ja-JP" altLang="en-US" dirty="0" smtClean="0"/>
              <a:t>・胸骨圧迫のポイントをまとめると「胸の真ん中」を「強く」「速く」「絶え間なく」続け、「胸がしっかり戻るまで解除」します。</a:t>
            </a:r>
            <a:endParaRPr lang="en-US" altLang="ja-JP" dirty="0" smtClean="0"/>
          </a:p>
          <a:p>
            <a:r>
              <a:rPr lang="ja-JP" altLang="en-US" dirty="0" smtClean="0"/>
              <a:t>・人工呼吸については「鼻をつまみながら、口と口」で「胸が上がる程度まで」「</a:t>
            </a:r>
            <a:r>
              <a:rPr lang="en-US" altLang="ja-JP" dirty="0" smtClean="0"/>
              <a:t>1</a:t>
            </a:r>
            <a:r>
              <a:rPr lang="ja-JP" altLang="en-US" dirty="0" smtClean="0"/>
              <a:t>回</a:t>
            </a:r>
            <a:r>
              <a:rPr lang="en-US" altLang="ja-JP" dirty="0" smtClean="0"/>
              <a:t>1</a:t>
            </a:r>
            <a:r>
              <a:rPr lang="ja-JP" altLang="en-US" dirty="0" smtClean="0"/>
              <a:t>秒」「</a:t>
            </a:r>
            <a:r>
              <a:rPr lang="en-US" altLang="ja-JP" dirty="0" smtClean="0"/>
              <a:t>2</a:t>
            </a:r>
            <a:r>
              <a:rPr lang="ja-JP" altLang="en-US" dirty="0" smtClean="0"/>
              <a:t>回続けて息を吹きこむ」ことがポイントとなります。また、人工呼吸には</a:t>
            </a:r>
            <a:r>
              <a:rPr lang="en-US" altLang="ja-JP" dirty="0" smtClean="0"/>
              <a:t>10</a:t>
            </a:r>
            <a:r>
              <a:rPr lang="ja-JP" altLang="en-US" dirty="0" smtClean="0"/>
              <a:t>秒以上かけないようにしましょう。</a:t>
            </a:r>
            <a:endParaRPr lang="en-US" altLang="ja-JP" dirty="0" smtClean="0"/>
          </a:p>
          <a:p>
            <a:r>
              <a:rPr lang="ja-JP" altLang="en-US" dirty="0" smtClean="0"/>
              <a:t>・また、新型コロナウイルス感染症が流行している状況において、傷病者が成人の場合は、人工呼吸は実施せず、胸骨圧迫のみを続けてください。</a:t>
            </a:r>
            <a:endParaRPr lang="en-US" altLang="ja-JP" dirty="0" smtClean="0"/>
          </a:p>
          <a:p>
            <a:r>
              <a:rPr lang="ja-JP" altLang="en-US" dirty="0" smtClean="0"/>
              <a:t>・傷病者が子供の場合は、実施者に人工呼吸の技術と実施する意思がある場合は、人工呼吸も行いましょう。</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10</a:t>
            </a:fld>
            <a:endParaRPr kumimoji="1" lang="ja-JP" altLang="en-US"/>
          </a:p>
        </p:txBody>
      </p:sp>
    </p:spTree>
    <p:extLst>
      <p:ext uri="{BB962C8B-B14F-4D97-AF65-F5344CB8AC3E}">
        <p14:creationId xmlns:p14="http://schemas.microsoft.com/office/powerpoint/2010/main" val="2124970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・心肺蘇生を続けているうちに、傷病者が「うめき声をだした」「普段どおりの呼吸を始めた」「目的のあるしぐさが認められた」場合は、心肺蘇生を中止します。</a:t>
            </a:r>
          </a:p>
          <a:p>
            <a:r>
              <a:rPr lang="ja-JP" altLang="en-US" dirty="0" smtClean="0"/>
              <a:t>・反応はないが普段どおりの呼吸をしている場合は、頭部後屈</a:t>
            </a:r>
            <a:r>
              <a:rPr lang="ja-JP" altLang="en-US" dirty="0" err="1" smtClean="0"/>
              <a:t>あご先挙</a:t>
            </a:r>
            <a:r>
              <a:rPr lang="ja-JP" altLang="en-US" dirty="0" smtClean="0"/>
              <a:t>上法により気道を確保します。</a:t>
            </a:r>
          </a:p>
          <a:p>
            <a:r>
              <a:rPr lang="ja-JP" altLang="en-US" dirty="0" smtClean="0"/>
              <a:t>・吐いた物などによる窒息の危険がある場合や、やむを得ず傷病者のそばを離れるときには、傷病者を横向きに寝かせます。</a:t>
            </a:r>
            <a:endParaRPr lang="en-US" altLang="ja-JP" dirty="0" smtClean="0"/>
          </a:p>
          <a:p>
            <a:r>
              <a:rPr lang="ja-JP" altLang="en-US" dirty="0" smtClean="0"/>
              <a:t>・このような姿勢を回復体位といいます</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11</a:t>
            </a:fld>
            <a:endParaRPr kumimoji="1" lang="ja-JP" altLang="en-US"/>
          </a:p>
        </p:txBody>
      </p:sp>
    </p:spTree>
    <p:extLst>
      <p:ext uri="{BB962C8B-B14F-4D97-AF65-F5344CB8AC3E}">
        <p14:creationId xmlns:p14="http://schemas.microsoft.com/office/powerpoint/2010/main" val="2303787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・心肺蘇生の手順をまとめると</a:t>
            </a:r>
            <a:endParaRPr lang="en-US" altLang="ja-JP" dirty="0" smtClean="0"/>
          </a:p>
          <a:p>
            <a:r>
              <a:rPr lang="ja-JP" altLang="en-US" dirty="0" smtClean="0"/>
              <a:t>①安全確認</a:t>
            </a:r>
            <a:endParaRPr lang="en-US" altLang="ja-JP" dirty="0" smtClean="0"/>
          </a:p>
          <a:p>
            <a:r>
              <a:rPr lang="ja-JP" altLang="en-US" dirty="0" smtClean="0"/>
              <a:t>②反応を確認する</a:t>
            </a:r>
            <a:endParaRPr lang="en-US" altLang="ja-JP" dirty="0" smtClean="0"/>
          </a:p>
          <a:p>
            <a:r>
              <a:rPr lang="ja-JP" altLang="en-US" dirty="0" smtClean="0"/>
              <a:t>③助けを呼び</a:t>
            </a:r>
            <a:r>
              <a:rPr lang="en-US" altLang="ja-JP" dirty="0" smtClean="0"/>
              <a:t>119</a:t>
            </a:r>
            <a:r>
              <a:rPr lang="ja-JP" altLang="en-US" dirty="0" smtClean="0"/>
              <a:t>番通報と</a:t>
            </a:r>
            <a:r>
              <a:rPr lang="en-US" altLang="ja-JP" dirty="0" smtClean="0"/>
              <a:t>AED</a:t>
            </a:r>
            <a:r>
              <a:rPr lang="ja-JP" altLang="en-US" dirty="0" smtClean="0"/>
              <a:t>を手配する。</a:t>
            </a:r>
            <a:endParaRPr lang="en-US" altLang="ja-JP" dirty="0" smtClean="0"/>
          </a:p>
          <a:p>
            <a:r>
              <a:rPr lang="ja-JP" altLang="en-US" dirty="0" smtClean="0"/>
              <a:t>④呼吸を確認し、普段どおりの呼吸がある場合は気道を確保し、救急隊を待ちます。また必要に応じて回復体位をとらせます。</a:t>
            </a:r>
            <a:endParaRPr lang="en-US" altLang="ja-JP" dirty="0" smtClean="0"/>
          </a:p>
          <a:p>
            <a:r>
              <a:rPr lang="ja-JP" altLang="en-US" dirty="0" smtClean="0"/>
              <a:t>呼吸がない場合は心肺蘇生を行います。なお、死戦期呼吸は心停止として扱います。</a:t>
            </a:r>
            <a:endParaRPr lang="en-US" altLang="ja-JP" dirty="0" smtClean="0"/>
          </a:p>
          <a:p>
            <a:r>
              <a:rPr lang="ja-JP" altLang="en-US" dirty="0" smtClean="0"/>
              <a:t>⑤胸骨圧迫を</a:t>
            </a:r>
            <a:r>
              <a:rPr lang="en-US" altLang="ja-JP" dirty="0" smtClean="0"/>
              <a:t>30</a:t>
            </a:r>
            <a:r>
              <a:rPr lang="ja-JP" altLang="en-US" dirty="0" smtClean="0"/>
              <a:t>回行います。この際「強く」「速く」「絶え間なく」行い、圧迫を解除する際は「胸がしっかりもどるまで解除」します。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⑥人工呼吸は</a:t>
            </a:r>
            <a:r>
              <a:rPr lang="en-US" altLang="ja-JP" dirty="0" smtClean="0"/>
              <a:t>2</a:t>
            </a:r>
            <a:r>
              <a:rPr lang="ja-JP" altLang="en-US" dirty="0" smtClean="0"/>
              <a:t>回行います。「鼻をつまみながら、口と口」で「胸が上がる程度まで」「</a:t>
            </a:r>
            <a:r>
              <a:rPr lang="en-US" altLang="ja-JP" dirty="0" smtClean="0"/>
              <a:t>1</a:t>
            </a:r>
            <a:r>
              <a:rPr lang="ja-JP" altLang="en-US" dirty="0" smtClean="0"/>
              <a:t>回</a:t>
            </a:r>
            <a:r>
              <a:rPr lang="en-US" altLang="ja-JP" dirty="0" smtClean="0"/>
              <a:t>1</a:t>
            </a:r>
            <a:r>
              <a:rPr lang="ja-JP" altLang="en-US" dirty="0" smtClean="0"/>
              <a:t>秒」「</a:t>
            </a:r>
            <a:r>
              <a:rPr lang="en-US" altLang="ja-JP" dirty="0" smtClean="0"/>
              <a:t>2</a:t>
            </a:r>
            <a:r>
              <a:rPr lang="ja-JP" altLang="en-US" dirty="0" smtClean="0"/>
              <a:t>回続けて息を吹きこむ」「</a:t>
            </a:r>
            <a:r>
              <a:rPr lang="en-US" altLang="ja-JP" dirty="0" smtClean="0"/>
              <a:t>10</a:t>
            </a:r>
            <a:r>
              <a:rPr lang="ja-JP" altLang="en-US" dirty="0" smtClean="0"/>
              <a:t>秒以上かけない」ようにしましょう。</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人工呼吸が終わったら、胸骨圧迫を再度行い、以降はこれを繰り返します。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12</a:t>
            </a:fld>
            <a:endParaRPr kumimoji="1" lang="ja-JP" altLang="en-US"/>
          </a:p>
        </p:txBody>
      </p:sp>
    </p:spTree>
    <p:extLst>
      <p:ext uri="{BB962C8B-B14F-4D97-AF65-F5344CB8AC3E}">
        <p14:creationId xmlns:p14="http://schemas.microsoft.com/office/powerpoint/2010/main" val="38442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・誰かが突然倒れるところを目撃したり、倒れているところを発見した場合には、近寄る前に周囲の安全を確認し、状況に合わせて自らの安全を確保してから近づきます。</a:t>
            </a:r>
            <a:endParaRPr lang="en-US" altLang="ja-JP" dirty="0" smtClean="0"/>
          </a:p>
          <a:p>
            <a:r>
              <a:rPr lang="ja-JP" altLang="en-US" dirty="0" smtClean="0"/>
              <a:t>・道路に人が倒れている場合には特に気をつけてください。</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2</a:t>
            </a:fld>
            <a:endParaRPr kumimoji="1" lang="ja-JP" altLang="en-US"/>
          </a:p>
        </p:txBody>
      </p:sp>
    </p:spTree>
    <p:extLst>
      <p:ext uri="{BB962C8B-B14F-4D97-AF65-F5344CB8AC3E}">
        <p14:creationId xmlns:p14="http://schemas.microsoft.com/office/powerpoint/2010/main" val="249040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・傷病者の反応を確認しましょう。</a:t>
            </a:r>
            <a:endParaRPr lang="en-US" altLang="ja-JP" dirty="0" smtClean="0"/>
          </a:p>
          <a:p>
            <a:r>
              <a:rPr lang="ja-JP" altLang="en-US" dirty="0" smtClean="0"/>
              <a:t>・肩を軽く叩きながら、「大丈夫ですか」と耳元で呼びかけて「返答がない」「目的のある仕草がない」「けいれんのような動き」の場合は、反応なしと判断します。</a:t>
            </a:r>
            <a:endParaRPr lang="en-US" altLang="ja-JP" dirty="0" smtClean="0"/>
          </a:p>
          <a:p>
            <a:r>
              <a:rPr lang="ja-JP" altLang="en-US" dirty="0" smtClean="0"/>
              <a:t>・反応があれば傷病者の訴えを聞き、必要な手当を行いましょう。</a:t>
            </a:r>
            <a:endParaRPr lang="en-US" altLang="ja-JP" dirty="0" smtClean="0"/>
          </a:p>
          <a:p>
            <a:r>
              <a:rPr lang="ja-JP" altLang="en-US" dirty="0" smtClean="0"/>
              <a:t>・また、新型コロナウイルス感染症が流行している状況においては、すべての心停止者に感染の疑いがあるものとして対応する必要があるため、傷病者に顔を近づけすぎないように注意しましょう。</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3</a:t>
            </a:fld>
            <a:endParaRPr kumimoji="1" lang="ja-JP" altLang="en-US"/>
          </a:p>
        </p:txBody>
      </p:sp>
    </p:spTree>
    <p:extLst>
      <p:ext uri="{BB962C8B-B14F-4D97-AF65-F5344CB8AC3E}">
        <p14:creationId xmlns:p14="http://schemas.microsoft.com/office/powerpoint/2010/main" val="3561399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・反応がなければ、大きな声で「誰か来て！人が倒れています！」と助けを求めます。</a:t>
            </a:r>
            <a:endParaRPr lang="en-US" altLang="ja-JP" dirty="0" smtClean="0"/>
          </a:p>
          <a:p>
            <a:r>
              <a:rPr lang="ja-JP" altLang="en-US" dirty="0" smtClean="0"/>
              <a:t>・協力者が来たら「あなたは</a:t>
            </a:r>
            <a:r>
              <a:rPr lang="en-US" altLang="ja-JP" dirty="0" smtClean="0"/>
              <a:t>119</a:t>
            </a:r>
            <a:r>
              <a:rPr lang="ja-JP" altLang="en-US" dirty="0" smtClean="0"/>
              <a:t>番通報してください」「あなたは</a:t>
            </a:r>
            <a:r>
              <a:rPr lang="en-US" altLang="ja-JP" dirty="0" smtClean="0"/>
              <a:t>AED</a:t>
            </a:r>
            <a:r>
              <a:rPr lang="ja-JP" altLang="en-US" dirty="0" smtClean="0"/>
              <a:t>を持ってきてください」と具体的に依頼します。</a:t>
            </a:r>
            <a:endParaRPr lang="en-US" altLang="ja-JP" dirty="0" smtClean="0"/>
          </a:p>
          <a:p>
            <a:r>
              <a:rPr lang="ja-JP" altLang="en-US" dirty="0" smtClean="0"/>
              <a:t>・救助者が一人の場合や、協力者が誰もいない場合には、次の手順に移る前に、まず自分で</a:t>
            </a:r>
            <a:r>
              <a:rPr lang="en-US" altLang="ja-JP" dirty="0" smtClean="0"/>
              <a:t>119</a:t>
            </a:r>
            <a:r>
              <a:rPr lang="ja-JP" altLang="en-US" dirty="0" smtClean="0"/>
              <a:t>番通報してください。</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a:t>
            </a:r>
            <a:r>
              <a:rPr lang="en-US" altLang="ja-JP" dirty="0" smtClean="0"/>
              <a:t>119</a:t>
            </a:r>
            <a:r>
              <a:rPr lang="ja-JP" altLang="en-US" dirty="0" smtClean="0"/>
              <a:t>番通報すると、指令管制員が応急手当の手順などを指導してくれます。</a:t>
            </a:r>
            <a:endParaRPr lang="en-US" altLang="ja-JP" dirty="0" smtClean="0"/>
          </a:p>
          <a:p>
            <a:r>
              <a:rPr lang="ja-JP" altLang="en-US" dirty="0" smtClean="0"/>
              <a:t>・すぐ近くに</a:t>
            </a:r>
            <a:r>
              <a:rPr lang="en-US" altLang="ja-JP" dirty="0" smtClean="0"/>
              <a:t>AED</a:t>
            </a:r>
            <a:r>
              <a:rPr lang="ja-JP" altLang="en-US" dirty="0" smtClean="0"/>
              <a:t>がある場合には、</a:t>
            </a:r>
            <a:r>
              <a:rPr lang="en-US" altLang="ja-JP" dirty="0" smtClean="0"/>
              <a:t>AED</a:t>
            </a:r>
            <a:r>
              <a:rPr lang="ja-JP" altLang="en-US" dirty="0" smtClean="0"/>
              <a:t>をとりに行ってください。</a:t>
            </a:r>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4</a:t>
            </a:fld>
            <a:endParaRPr kumimoji="1" lang="ja-JP" altLang="en-US"/>
          </a:p>
        </p:txBody>
      </p:sp>
    </p:spTree>
    <p:extLst>
      <p:ext uri="{BB962C8B-B14F-4D97-AF65-F5344CB8AC3E}">
        <p14:creationId xmlns:p14="http://schemas.microsoft.com/office/powerpoint/2010/main" val="3990687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・傷病者が「普段どおりの呼吸」をしているかどうかを確認します。</a:t>
            </a:r>
          </a:p>
          <a:p>
            <a:r>
              <a:rPr lang="ja-JP" altLang="en-US" dirty="0" smtClean="0"/>
              <a:t>・傷病者のそばに座り、</a:t>
            </a:r>
            <a:r>
              <a:rPr lang="en-US" altLang="ja-JP" dirty="0" smtClean="0"/>
              <a:t>10</a:t>
            </a:r>
            <a:r>
              <a:rPr lang="ja-JP" altLang="en-US" dirty="0" smtClean="0"/>
              <a:t>秒以内で傷病者の胸や腹部の上がり下がりを見て、普段どおりの呼吸をしているか判断します。</a:t>
            </a:r>
            <a:endParaRPr lang="en-US" altLang="ja-JP" dirty="0" smtClean="0"/>
          </a:p>
          <a:p>
            <a:r>
              <a:rPr lang="ja-JP" altLang="en-US" dirty="0" smtClean="0"/>
              <a:t>・①胸や腹部の動きがない場合　②約</a:t>
            </a:r>
            <a:r>
              <a:rPr lang="en-US" altLang="ja-JP" dirty="0" smtClean="0"/>
              <a:t>10</a:t>
            </a:r>
            <a:r>
              <a:rPr lang="ja-JP" altLang="en-US" dirty="0" smtClean="0"/>
              <a:t>秒間確認しても呼吸の状態がよくわからない場合　③しゃくりあげるような、途切れ途切れの呼吸がみられる場合は「普段どおりの呼吸なし」と判断します。</a:t>
            </a:r>
            <a:endParaRPr lang="en-US" altLang="ja-JP" dirty="0" smtClean="0"/>
          </a:p>
          <a:p>
            <a:r>
              <a:rPr lang="ja-JP" altLang="en-US" dirty="0" smtClean="0"/>
              <a:t>・心停止が起こった直後には、呼吸に伴う胸や腹部の動きが普段どおりでない場合や、しゃくりあげるような途切れ途切れの呼吸がみられることがあります。この呼吸を「死戦期（しせんき）呼吸」といいます。「死戦期呼吸」は「普段どおりの呼吸」ではありません</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5</a:t>
            </a:fld>
            <a:endParaRPr kumimoji="1" lang="ja-JP" altLang="en-US"/>
          </a:p>
        </p:txBody>
      </p:sp>
    </p:spTree>
    <p:extLst>
      <p:ext uri="{BB962C8B-B14F-4D97-AF65-F5344CB8AC3E}">
        <p14:creationId xmlns:p14="http://schemas.microsoft.com/office/powerpoint/2010/main" val="608964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・傷病者に普段どおりの呼吸がないと判断したら、ただちに胸骨圧迫を開始し、全身に血液を送ります。</a:t>
            </a:r>
            <a:endParaRPr lang="en-US" altLang="ja-JP" dirty="0" smtClean="0"/>
          </a:p>
          <a:p>
            <a:r>
              <a:rPr lang="ja-JP" altLang="en-US" dirty="0" smtClean="0"/>
              <a:t>・胸骨圧迫の時は、肘を曲げずにまっすぐに圧迫しましょう。</a:t>
            </a:r>
            <a:endParaRPr lang="en-US" altLang="ja-JP" dirty="0" smtClean="0"/>
          </a:p>
          <a:p>
            <a:r>
              <a:rPr lang="ja-JP" altLang="en-US" dirty="0" smtClean="0"/>
              <a:t>・なお、新型コロナウイルス感染症が流行している状況においては、エアロゾル（ウイルスなどを含む微粒子が浮遊した空気）の飛散を防ぐため、胸骨圧迫開始前にハンカチやタオルなどを傷病者の鼻、口にかぶせましょう。また、マスクや衣服でも代用可能で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6</a:t>
            </a:fld>
            <a:endParaRPr kumimoji="1" lang="ja-JP" altLang="en-US"/>
          </a:p>
        </p:txBody>
      </p:sp>
    </p:spTree>
    <p:extLst>
      <p:ext uri="{BB962C8B-B14F-4D97-AF65-F5344CB8AC3E}">
        <p14:creationId xmlns:p14="http://schemas.microsoft.com/office/powerpoint/2010/main" val="989636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・胸の真ん中に片方の手の付け根を置きます。</a:t>
            </a:r>
            <a:endParaRPr lang="en-US" altLang="ja-JP" dirty="0" smtClean="0"/>
          </a:p>
          <a:p>
            <a:r>
              <a:rPr lang="ja-JP" altLang="en-US" dirty="0" smtClean="0"/>
              <a:t>・他方の手をその手の上に重ねます。このとき両手の指を互いに組むことで、より力が集中します。</a:t>
            </a:r>
            <a:endParaRPr lang="en-US" altLang="ja-JP" dirty="0" smtClean="0"/>
          </a:p>
          <a:p>
            <a:r>
              <a:rPr lang="ja-JP" altLang="en-US" dirty="0" smtClean="0"/>
              <a:t>・肘をまっすぐに伸ばして手の付け根の部分に体重をかけ、重ねた両手で傷病者の胸が約</a:t>
            </a:r>
            <a:r>
              <a:rPr lang="en-US" altLang="ja-JP" dirty="0" smtClean="0"/>
              <a:t>5cm</a:t>
            </a:r>
            <a:r>
              <a:rPr lang="ja-JP" altLang="en-US" dirty="0" smtClean="0"/>
              <a:t>沈むほど強く圧迫します。</a:t>
            </a:r>
          </a:p>
          <a:p>
            <a:r>
              <a:rPr lang="ja-JP" altLang="en-US" dirty="0" smtClean="0"/>
              <a:t>・</a:t>
            </a:r>
            <a:r>
              <a:rPr lang="en-US" altLang="ja-JP" dirty="0" smtClean="0"/>
              <a:t>1</a:t>
            </a:r>
            <a:r>
              <a:rPr lang="ja-JP" altLang="en-US" dirty="0" smtClean="0"/>
              <a:t>分間に</a:t>
            </a:r>
            <a:r>
              <a:rPr lang="en-US" altLang="ja-JP" dirty="0" smtClean="0"/>
              <a:t>100</a:t>
            </a:r>
            <a:r>
              <a:rPr lang="ja-JP" altLang="en-US" dirty="0" smtClean="0"/>
              <a:t>～</a:t>
            </a:r>
            <a:r>
              <a:rPr lang="en-US" altLang="ja-JP" dirty="0" smtClean="0"/>
              <a:t>120</a:t>
            </a:r>
            <a:r>
              <a:rPr lang="ja-JP" altLang="en-US" dirty="0" smtClean="0"/>
              <a:t>回の速いテンポで</a:t>
            </a:r>
            <a:r>
              <a:rPr lang="en-US" altLang="ja-JP" dirty="0" smtClean="0"/>
              <a:t>30</a:t>
            </a:r>
            <a:r>
              <a:rPr lang="ja-JP" altLang="en-US" dirty="0" smtClean="0"/>
              <a:t>回連続して絶え間なく圧迫します。</a:t>
            </a:r>
          </a:p>
          <a:p>
            <a:r>
              <a:rPr lang="ja-JP" altLang="en-US" dirty="0" smtClean="0"/>
              <a:t>・圧迫と圧迫の間（圧迫を緩めるとき）は、胸がしっかり戻るまで十分に圧迫を解除します。</a:t>
            </a:r>
            <a:endParaRPr lang="en-US" altLang="ja-JP" dirty="0" smtClean="0"/>
          </a:p>
          <a:p>
            <a:r>
              <a:rPr lang="ja-JP" altLang="en-US" dirty="0" smtClean="0"/>
              <a:t>・小児に対しては、両手または片手で、胸の厚さの約</a:t>
            </a:r>
            <a:r>
              <a:rPr lang="en-US" altLang="ja-JP" dirty="0" smtClean="0"/>
              <a:t>1/3</a:t>
            </a:r>
            <a:r>
              <a:rPr lang="ja-JP" altLang="en-US" dirty="0" smtClean="0"/>
              <a:t>が沈むほど強く圧迫します。</a:t>
            </a:r>
          </a:p>
          <a:p>
            <a:r>
              <a:rPr lang="ja-JP" altLang="en-US" dirty="0" smtClean="0"/>
              <a:t>・基本的に成人と小児の違いを意識して心肺蘇生を行う必要はありませんが、成人と小児では体格が異なることから胸の厚さに応じて圧迫の深さを加減し、胸の厚さの約</a:t>
            </a:r>
            <a:r>
              <a:rPr lang="en-US" altLang="ja-JP" dirty="0" smtClean="0"/>
              <a:t>1/3</a:t>
            </a:r>
            <a:r>
              <a:rPr lang="ja-JP" altLang="en-US" dirty="0" err="1" smtClean="0"/>
              <a:t>が沈</a:t>
            </a:r>
            <a:endParaRPr lang="ja-JP" altLang="en-US" dirty="0" smtClean="0"/>
          </a:p>
          <a:p>
            <a:r>
              <a:rPr lang="ja-JP" altLang="en-US" dirty="0" smtClean="0"/>
              <a:t>むほど圧迫します。</a:t>
            </a:r>
            <a:endParaRPr dirty="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7</a:t>
            </a:fld>
            <a:endParaRPr kumimoji="1" lang="ja-JP" altLang="en-US"/>
          </a:p>
        </p:txBody>
      </p:sp>
    </p:spTree>
    <p:extLst>
      <p:ext uri="{BB962C8B-B14F-4D97-AF65-F5344CB8AC3E}">
        <p14:creationId xmlns:p14="http://schemas.microsoft.com/office/powerpoint/2010/main" val="2732392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a:t>
            </a:r>
            <a:r>
              <a:rPr lang="en-US" altLang="ja-JP" dirty="0" smtClean="0"/>
              <a:t>30</a:t>
            </a:r>
            <a:r>
              <a:rPr lang="ja-JP" altLang="en-US" dirty="0" smtClean="0"/>
              <a:t>回の胸骨圧迫が終わったら、直ちに気道を確保して人工呼吸を行います。</a:t>
            </a:r>
            <a:endParaRPr lang="en-US" altLang="ja-JP" dirty="0" smtClean="0"/>
          </a:p>
          <a:p>
            <a:r>
              <a:rPr lang="ja-JP" altLang="en-US" dirty="0" smtClean="0"/>
              <a:t>・傷病者の喉の奥を広げて空気を肺に通しやすくします（気道の確保）。</a:t>
            </a:r>
          </a:p>
          <a:p>
            <a:r>
              <a:rPr lang="ja-JP" altLang="en-US" dirty="0" smtClean="0"/>
              <a:t>・片手を額に当てます。</a:t>
            </a:r>
            <a:endParaRPr lang="en-US" altLang="ja-JP" dirty="0" smtClean="0"/>
          </a:p>
          <a:p>
            <a:r>
              <a:rPr lang="ja-JP" altLang="en-US" dirty="0" smtClean="0"/>
              <a:t>・もう一方の手の人差し指と中指の</a:t>
            </a:r>
            <a:r>
              <a:rPr lang="en-US" altLang="ja-JP" dirty="0" smtClean="0"/>
              <a:t>2</a:t>
            </a:r>
            <a:r>
              <a:rPr lang="ja-JP" altLang="en-US" dirty="0" smtClean="0"/>
              <a:t>本を</a:t>
            </a:r>
            <a:r>
              <a:rPr lang="ja-JP" altLang="en-US" dirty="0" err="1" smtClean="0"/>
              <a:t>あ</a:t>
            </a:r>
            <a:r>
              <a:rPr lang="ja-JP" altLang="en-US" dirty="0" smtClean="0"/>
              <a:t>ご先（骨のある硬い部分）に当てます。</a:t>
            </a:r>
            <a:endParaRPr lang="en-US" altLang="ja-JP" dirty="0" smtClean="0"/>
          </a:p>
          <a:p>
            <a:r>
              <a:rPr lang="ja-JP" altLang="en-US" dirty="0" smtClean="0"/>
              <a:t>・頭を後ろにのけぞらせます。これを「頭部後屈（とうぶこうくつ）」と言います。</a:t>
            </a:r>
            <a:endParaRPr lang="en-US" altLang="ja-JP" dirty="0" smtClean="0"/>
          </a:p>
          <a:p>
            <a:r>
              <a:rPr lang="ja-JP" altLang="en-US" dirty="0" smtClean="0"/>
              <a:t>・あご先を上げます。これを「あご先挙上（あごさききょじょう）」と言います。</a:t>
            </a:r>
            <a:endParaRPr lang="en-US" altLang="ja-JP" dirty="0" smtClean="0"/>
          </a:p>
          <a:p>
            <a:r>
              <a:rPr lang="ja-JP" altLang="en-US" dirty="0" smtClean="0"/>
              <a:t>・なお、新型コロナウイルス感染症が流行している状況において、傷病者が成人の場合は、人工呼吸は実施せず、胸骨圧迫のみを続けてください。</a:t>
            </a:r>
            <a:endParaRPr lang="en-US" altLang="ja-JP" dirty="0" smtClean="0"/>
          </a:p>
          <a:p>
            <a:r>
              <a:rPr lang="ja-JP" altLang="en-US" dirty="0" smtClean="0"/>
              <a:t>・傷病者が子供の場合は、実施者に人工呼吸の技術と実施する意思がある場合は、人工呼吸も行いましょう。</a:t>
            </a:r>
            <a:endParaRPr lang="en-US" altLang="ja-JP" dirty="0" smtClean="0"/>
          </a:p>
          <a:p>
            <a:r>
              <a:rPr lang="ja-JP" altLang="en-US" dirty="0" smtClean="0"/>
              <a:t>・これは子供の心停止は、窒息や溺水など呼吸障害を原因とすることが多く、人工呼吸の必要性が比較的高いためです。</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8</a:t>
            </a:fld>
            <a:endParaRPr kumimoji="1" lang="ja-JP" altLang="en-US"/>
          </a:p>
        </p:txBody>
      </p:sp>
    </p:spTree>
    <p:extLst>
      <p:ext uri="{BB962C8B-B14F-4D97-AF65-F5344CB8AC3E}">
        <p14:creationId xmlns:p14="http://schemas.microsoft.com/office/powerpoint/2010/main" val="531374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176"/>
          <p:cNvSpPr>
            <a:spLocks noGrp="1" noRot="1" noChangeAspect="1"/>
          </p:cNvSpPr>
          <p:nvPr>
            <p:ph type="sldImg" idx="2"/>
          </p:nvPr>
        </p:nvSpPr>
        <p:spPr>
          <a:prstGeom prst="rect">
            <a:avLst/>
          </a:prstGeom>
        </p:spPr>
        <p:txBody>
          <a:bodyPr/>
          <a:lstStyle/>
          <a:p>
            <a:endParaRPr/>
          </a:p>
        </p:txBody>
      </p:sp>
      <p:sp>
        <p:nvSpPr>
          <p:cNvPr id="1156" name="四角形 177"/>
          <p:cNvSpPr>
            <a:spLocks noGrp="1"/>
          </p:cNvSpPr>
          <p:nvPr>
            <p:ph type="body" sz="quarter" idx="3"/>
          </p:nvPr>
        </p:nvSpPr>
        <p:spPr>
          <a:prstGeom prst="rect">
            <a:avLst/>
          </a:prstGeom>
        </p:spPr>
        <p:txBody>
          <a:bodyPr/>
          <a:lstStyle/>
          <a:p>
            <a:r>
              <a:rPr lang="en-US" altLang="ja-JP" dirty="0" smtClean="0"/>
              <a:t>【</a:t>
            </a:r>
            <a:r>
              <a:rPr lang="ja-JP" altLang="en-US" dirty="0" smtClean="0"/>
              <a:t>進行例</a:t>
            </a:r>
            <a:r>
              <a:rPr lang="en-US" altLang="ja-JP" dirty="0" smtClean="0"/>
              <a:t>】</a:t>
            </a:r>
          </a:p>
          <a:p>
            <a:r>
              <a:rPr lang="ja-JP" altLang="en-US" dirty="0" smtClean="0"/>
              <a:t>・気道を確保したまま、額に当てた手の親指と人差し指で、傷病者の鼻をつまみます。</a:t>
            </a:r>
          </a:p>
          <a:p>
            <a:r>
              <a:rPr lang="ja-JP" altLang="en-US" dirty="0" smtClean="0"/>
              <a:t>・口を大きく開けて傷病者の口を覆い、空気が漏れないようにして、息を約</a:t>
            </a:r>
            <a:r>
              <a:rPr lang="en-US" altLang="ja-JP" dirty="0" smtClean="0"/>
              <a:t>1</a:t>
            </a:r>
            <a:r>
              <a:rPr lang="ja-JP" altLang="en-US" dirty="0" smtClean="0"/>
              <a:t>秒かけて吹き込みます。</a:t>
            </a:r>
            <a:endParaRPr lang="en-US" altLang="ja-JP" dirty="0" smtClean="0"/>
          </a:p>
          <a:p>
            <a:r>
              <a:rPr lang="ja-JP" altLang="en-US" dirty="0" smtClean="0"/>
              <a:t>・傷病者の胸が持ち上がるのを確認します。</a:t>
            </a:r>
          </a:p>
          <a:p>
            <a:r>
              <a:rPr lang="ja-JP" altLang="en-US" dirty="0" smtClean="0"/>
              <a:t>・一度口を離し、同じ要領でもう</a:t>
            </a:r>
            <a:r>
              <a:rPr lang="en-US" altLang="ja-JP" dirty="0" smtClean="0"/>
              <a:t>1</a:t>
            </a:r>
            <a:r>
              <a:rPr lang="ja-JP" altLang="en-US" dirty="0" smtClean="0"/>
              <a:t>回吹き込みます。</a:t>
            </a:r>
            <a:endParaRPr lang="en-US" altLang="ja-JP" dirty="0" smtClean="0"/>
          </a:p>
          <a:p>
            <a:r>
              <a:rPr lang="ja-JP" altLang="en-US" dirty="0" smtClean="0"/>
              <a:t>・</a:t>
            </a:r>
            <a:r>
              <a:rPr lang="en-US" altLang="ja-JP" dirty="0" smtClean="0"/>
              <a:t>2</a:t>
            </a:r>
            <a:r>
              <a:rPr lang="ja-JP" altLang="en-US" dirty="0" smtClean="0"/>
              <a:t>回の吹き込みで、いずれも胸が上がるのが理想ですが、もし、胸が上がらない場合でも、吹き込みは</a:t>
            </a:r>
            <a:r>
              <a:rPr lang="en-US" altLang="ja-JP" dirty="0" smtClean="0"/>
              <a:t>2</a:t>
            </a:r>
            <a:r>
              <a:rPr lang="ja-JP" altLang="en-US" dirty="0" smtClean="0"/>
              <a:t>回までとし、すぐに胸骨圧迫に進みます。</a:t>
            </a:r>
          </a:p>
          <a:p>
            <a:r>
              <a:rPr lang="ja-JP" altLang="en-US" dirty="0" smtClean="0"/>
              <a:t>・また、人工呼吸をしている間は胸骨圧迫を中断せざるを得ませんが、可能な限りその中断時間は短くしてください。</a:t>
            </a:r>
            <a:endParaRPr lang="en-US" altLang="ja-JP" dirty="0" smtClean="0"/>
          </a:p>
        </p:txBody>
      </p:sp>
      <p:sp>
        <p:nvSpPr>
          <p:cNvPr id="1157" name="四角形 178"/>
          <p:cNvSpPr>
            <a:spLocks noGrp="1"/>
          </p:cNvSpPr>
          <p:nvPr>
            <p:ph type="sldNum" sz="quarter" idx="5"/>
          </p:nvPr>
        </p:nvSpPr>
        <p:spPr>
          <a:prstGeom prst="rect">
            <a:avLst/>
          </a:prstGeom>
        </p:spPr>
        <p:txBody>
          <a:bodyPr vert="horz" lIns="95463" tIns="47732" rIns="95463" bIns="47732" rtlCol="0" anchor="b"/>
          <a:lstStyle>
            <a:lvl1pPr algn="r">
              <a:defRPr sz="1300"/>
            </a:lvl1pPr>
          </a:lstStyle>
          <a:p>
            <a:fld id="{D17DF5C7-8E41-4D76-BD9B-6A316B1D107A}" type="slidenum">
              <a:rPr kumimoji="1" lang="ja-JP" altLang="en-US" smtClean="0"/>
              <a:t>9</a:t>
            </a:fld>
            <a:endParaRPr kumimoji="1" lang="ja-JP" altLang="en-US"/>
          </a:p>
        </p:txBody>
      </p:sp>
    </p:spTree>
    <p:extLst>
      <p:ext uri="{BB962C8B-B14F-4D97-AF65-F5344CB8AC3E}">
        <p14:creationId xmlns:p14="http://schemas.microsoft.com/office/powerpoint/2010/main" val="230912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1036" name="Title 8"/>
          <p:cNvSpPr>
            <a:spLocks noGrp="1"/>
          </p:cNvSpPr>
          <p:nvPr>
            <p:ph type="ctrTitle"/>
          </p:nvPr>
        </p:nvSpPr>
        <p:spPr>
          <a:xfrm>
            <a:off x="533400" y="1371600"/>
            <a:ext cx="7851648" cy="1828800"/>
          </a:xfrm>
          <a:prstGeom prst="rect">
            <a:avLst/>
          </a:prstGeom>
          <a:ln w="9525">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3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1038" name="Date Placeholder 29"/>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39" name="Footer Placeholder 18"/>
          <p:cNvSpPr>
            <a:spLocks noGrp="1"/>
          </p:cNvSpPr>
          <p:nvPr>
            <p:ph type="ftr" sz="quarter" idx="11"/>
          </p:nvPr>
        </p:nvSpPr>
        <p:spPr>
          <a:prstGeom prst="rect">
            <a:avLst/>
          </a:prstGeom>
        </p:spPr>
        <p:txBody>
          <a:bodyPr/>
          <a:lstStyle/>
          <a:p>
            <a:endParaRPr kumimoji="1" lang="ja-JP" altLang="en-US"/>
          </a:p>
        </p:txBody>
      </p:sp>
      <p:sp>
        <p:nvSpPr>
          <p:cNvPr id="1040" name="Slide Number Placeholder 2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7"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98" name="Vertical Text Placeholder 2"/>
          <p:cNvSpPr>
            <a:spLocks noGrp="1"/>
          </p:cNvSpPr>
          <p:nvPr>
            <p:ph type="body" orient="vert" idx="1"/>
          </p:nvPr>
        </p:nvSpPr>
        <p:spPr>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99"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100" name="Footer Placeholder 4"/>
          <p:cNvSpPr>
            <a:spLocks noGrp="1"/>
          </p:cNvSpPr>
          <p:nvPr>
            <p:ph type="ftr" sz="quarter" idx="11"/>
          </p:nvPr>
        </p:nvSpPr>
        <p:spPr>
          <a:prstGeom prst="rect">
            <a:avLst/>
          </a:prstGeom>
        </p:spPr>
        <p:txBody>
          <a:bodyPr/>
          <a:lstStyle/>
          <a:p>
            <a:endParaRPr kumimoji="1" lang="ja-JP" altLang="en-US"/>
          </a:p>
        </p:txBody>
      </p:sp>
      <p:sp>
        <p:nvSpPr>
          <p:cNvPr id="1101"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03" name="Vertical Title 1"/>
          <p:cNvSpPr>
            <a:spLocks noGrp="1"/>
          </p:cNvSpPr>
          <p:nvPr>
            <p:ph type="title" orient="vert"/>
          </p:nvPr>
        </p:nvSpPr>
        <p:spPr>
          <a:xfrm>
            <a:off x="6629400" y="914401"/>
            <a:ext cx="2057400" cy="5211763"/>
          </a:xfrm>
          <a:prstGeom prst="rect">
            <a:avLst/>
          </a:prstGeom>
        </p:spPr>
        <p:txBody>
          <a:bodyPr vert="eaVert"/>
          <a:lstStyle/>
          <a:p>
            <a:r>
              <a:rPr kumimoji="0" lang="ja-JP" altLang="en-US" smtClean="0"/>
              <a:t>マスター タイトルの書式設定</a:t>
            </a:r>
            <a:endParaRPr kumimoji="0" lang="en-US"/>
          </a:p>
        </p:txBody>
      </p:sp>
      <p:sp>
        <p:nvSpPr>
          <p:cNvPr id="1104"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05"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106" name="Footer Placeholder 4"/>
          <p:cNvSpPr>
            <a:spLocks noGrp="1"/>
          </p:cNvSpPr>
          <p:nvPr>
            <p:ph type="ftr" sz="quarter" idx="11"/>
          </p:nvPr>
        </p:nvSpPr>
        <p:spPr>
          <a:prstGeom prst="rect">
            <a:avLst/>
          </a:prstGeom>
        </p:spPr>
        <p:txBody>
          <a:bodyPr/>
          <a:lstStyle/>
          <a:p>
            <a:endParaRPr kumimoji="1" lang="ja-JP" altLang="en-US"/>
          </a:p>
        </p:txBody>
      </p:sp>
      <p:sp>
        <p:nvSpPr>
          <p:cNvPr id="1107"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2" name="Title 1"/>
          <p:cNvSpPr>
            <a:spLocks noGrp="1"/>
          </p:cNvSpPr>
          <p:nvPr>
            <p:ph type="title"/>
          </p:nvPr>
        </p:nvSpPr>
        <p:spPr>
          <a:prstGeom prst="rect">
            <a:avLst/>
          </a:prstGeom>
        </p:spPr>
        <p:txBody>
          <a:bodyPr/>
          <a:lstStyle/>
          <a:p>
            <a:r>
              <a:rPr kumimoji="0" lang="ja-JP" altLang="en-US" smtClean="0"/>
              <a:t>マスター タイトルの書式設定</a:t>
            </a:r>
            <a:endParaRPr kumimoji="0" lang="en-US"/>
          </a:p>
        </p:txBody>
      </p:sp>
      <p:sp>
        <p:nvSpPr>
          <p:cNvPr id="1043" name="Content Placeholder 2"/>
          <p:cNvSpPr>
            <a:spLocks noGrp="1"/>
          </p:cNvSpPr>
          <p:nvPr>
            <p:ph idx="1"/>
          </p:nvPr>
        </p:nvSpPr>
        <p:spPr>
          <a:prstGeom prst="rect">
            <a:avLst/>
          </a:prstGeo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44"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45" name="Footer Placeholder 4"/>
          <p:cNvSpPr>
            <a:spLocks noGrp="1"/>
          </p:cNvSpPr>
          <p:nvPr>
            <p:ph type="ftr" sz="quarter" idx="11"/>
          </p:nvPr>
        </p:nvSpPr>
        <p:spPr>
          <a:prstGeom prst="rect">
            <a:avLst/>
          </a:prstGeom>
        </p:spPr>
        <p:txBody>
          <a:bodyPr/>
          <a:lstStyle/>
          <a:p>
            <a:endParaRPr kumimoji="1" lang="ja-JP" altLang="en-US"/>
          </a:p>
        </p:txBody>
      </p:sp>
      <p:sp>
        <p:nvSpPr>
          <p:cNvPr id="1046"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1048" name="Title 1"/>
          <p:cNvSpPr>
            <a:spLocks noGrp="1"/>
          </p:cNvSpPr>
          <p:nvPr>
            <p:ph type="title"/>
          </p:nvPr>
        </p:nvSpPr>
        <p:spPr>
          <a:xfrm>
            <a:off x="530352" y="1316736"/>
            <a:ext cx="7772400" cy="1362456"/>
          </a:xfrm>
          <a:prstGeom prst="rect">
            <a:avLst/>
          </a:prstGeom>
          <a:ln w="9525">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049" name="Text Placeholder 2"/>
          <p:cNvSpPr>
            <a:spLocks noGrp="1"/>
          </p:cNvSpPr>
          <p:nvPr>
            <p:ph type="body" idx="1"/>
          </p:nvPr>
        </p:nvSpPr>
        <p:spPr>
          <a:xfrm>
            <a:off x="530352" y="2704664"/>
            <a:ext cx="7772400" cy="1509712"/>
          </a:xfrm>
          <a:prstGeom prst="rect">
            <a:avLst/>
          </a:prstGeo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1050" name="Date Placeholder 3"/>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51" name="Footer Placeholder 4"/>
          <p:cNvSpPr>
            <a:spLocks noGrp="1"/>
          </p:cNvSpPr>
          <p:nvPr>
            <p:ph type="ftr" sz="quarter" idx="11"/>
          </p:nvPr>
        </p:nvSpPr>
        <p:spPr>
          <a:prstGeom prst="rect">
            <a:avLst/>
          </a:prstGeom>
        </p:spPr>
        <p:txBody>
          <a:bodyPr/>
          <a:lstStyle/>
          <a:p>
            <a:endParaRPr kumimoji="1" lang="ja-JP" altLang="en-US"/>
          </a:p>
        </p:txBody>
      </p:sp>
      <p:sp>
        <p:nvSpPr>
          <p:cNvPr id="1052" name="Slide Number Placeholder 5"/>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4" name="Title 1"/>
          <p:cNvSpPr>
            <a:spLocks noGrp="1"/>
          </p:cNvSpPr>
          <p:nvPr>
            <p:ph type="title"/>
          </p:nvPr>
        </p:nvSpPr>
        <p:spPr>
          <a:xfrm>
            <a:off x="457200" y="704088"/>
            <a:ext cx="8229600" cy="1143000"/>
          </a:xfrm>
          <a:prstGeom prst="rect">
            <a:avLst/>
          </a:prstGeom>
        </p:spPr>
        <p:txBody>
          <a:bodyPr/>
          <a:lstStyle/>
          <a:p>
            <a:r>
              <a:rPr kumimoji="0" lang="ja-JP" altLang="en-US" smtClean="0"/>
              <a:t>マスター タイトルの書式設定</a:t>
            </a:r>
            <a:endParaRPr kumimoji="0" lang="en-US"/>
          </a:p>
        </p:txBody>
      </p:sp>
      <p:sp>
        <p:nvSpPr>
          <p:cNvPr id="1055"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6"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57"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58" name="Footer Placeholder 5"/>
          <p:cNvSpPr>
            <a:spLocks noGrp="1"/>
          </p:cNvSpPr>
          <p:nvPr>
            <p:ph type="ftr" sz="quarter" idx="11"/>
          </p:nvPr>
        </p:nvSpPr>
        <p:spPr>
          <a:prstGeom prst="rect">
            <a:avLst/>
          </a:prstGeom>
        </p:spPr>
        <p:txBody>
          <a:bodyPr/>
          <a:lstStyle/>
          <a:p>
            <a:endParaRPr kumimoji="1" lang="ja-JP" altLang="en-US"/>
          </a:p>
        </p:txBody>
      </p:sp>
      <p:sp>
        <p:nvSpPr>
          <p:cNvPr id="1059"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1"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ja-JP" altLang="en-US" smtClean="0"/>
              <a:t>マスター タイトルの書式設定</a:t>
            </a:r>
            <a:endParaRPr kumimoji="0" lang="en-US"/>
          </a:p>
        </p:txBody>
      </p:sp>
      <p:sp>
        <p:nvSpPr>
          <p:cNvPr id="1062"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3"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1064"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5"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66" name="Date Placeholder 6"/>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67" name="Footer Placeholder 7"/>
          <p:cNvSpPr>
            <a:spLocks noGrp="1"/>
          </p:cNvSpPr>
          <p:nvPr>
            <p:ph type="ftr" sz="quarter" idx="11"/>
          </p:nvPr>
        </p:nvSpPr>
        <p:spPr>
          <a:prstGeom prst="rect">
            <a:avLst/>
          </a:prstGeom>
        </p:spPr>
        <p:txBody>
          <a:bodyPr/>
          <a:lstStyle/>
          <a:p>
            <a:endParaRPr kumimoji="1" lang="ja-JP" altLang="en-US"/>
          </a:p>
        </p:txBody>
      </p:sp>
      <p:sp>
        <p:nvSpPr>
          <p:cNvPr id="1068" name="Slide Number Placeholder 8"/>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0" name="Title 1"/>
          <p:cNvSpPr>
            <a:spLocks noGrp="1"/>
          </p:cNvSpPr>
          <p:nvPr>
            <p:ph type="title"/>
          </p:nvPr>
        </p:nvSpPr>
        <p:spPr>
          <a:xfrm>
            <a:off x="457200" y="704088"/>
            <a:ext cx="8305800" cy="1143000"/>
          </a:xfrm>
          <a:prstGeom prst="rect">
            <a:avLst/>
          </a:prstGeo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71" name="Date Placeholder 2"/>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72" name="Footer Placeholder 3"/>
          <p:cNvSpPr>
            <a:spLocks noGrp="1"/>
          </p:cNvSpPr>
          <p:nvPr>
            <p:ph type="ftr" sz="quarter" idx="11"/>
          </p:nvPr>
        </p:nvSpPr>
        <p:spPr>
          <a:prstGeom prst="rect">
            <a:avLst/>
          </a:prstGeom>
        </p:spPr>
        <p:txBody>
          <a:bodyPr/>
          <a:lstStyle/>
          <a:p>
            <a:endParaRPr kumimoji="1" lang="ja-JP" altLang="en-US"/>
          </a:p>
        </p:txBody>
      </p:sp>
      <p:sp>
        <p:nvSpPr>
          <p:cNvPr id="1073" name="Slide Number Placeholder 4"/>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Date Placeholder 1"/>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76" name="Footer Placeholder 2"/>
          <p:cNvSpPr>
            <a:spLocks noGrp="1"/>
          </p:cNvSpPr>
          <p:nvPr>
            <p:ph type="ftr" sz="quarter" idx="11"/>
          </p:nvPr>
        </p:nvSpPr>
        <p:spPr>
          <a:prstGeom prst="rect">
            <a:avLst/>
          </a:prstGeom>
        </p:spPr>
        <p:txBody>
          <a:bodyPr/>
          <a:lstStyle/>
          <a:p>
            <a:endParaRPr kumimoji="1" lang="ja-JP" altLang="en-US"/>
          </a:p>
        </p:txBody>
      </p:sp>
      <p:sp>
        <p:nvSpPr>
          <p:cNvPr id="1077" name="Slide Number Placeholder 3"/>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9"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1080"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1081"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82"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83" name="Footer Placeholder 5"/>
          <p:cNvSpPr>
            <a:spLocks noGrp="1"/>
          </p:cNvSpPr>
          <p:nvPr>
            <p:ph type="ftr" sz="quarter" idx="11"/>
          </p:nvPr>
        </p:nvSpPr>
        <p:spPr>
          <a:prstGeom prst="rect">
            <a:avLst/>
          </a:prstGeom>
        </p:spPr>
        <p:txBody>
          <a:bodyPr/>
          <a:lstStyle/>
          <a:p>
            <a:endParaRPr kumimoji="1" lang="ja-JP" altLang="en-US"/>
          </a:p>
        </p:txBody>
      </p:sp>
      <p:sp>
        <p:nvSpPr>
          <p:cNvPr id="1084" name="Slide Number Placeholder 6"/>
          <p:cNvSpPr>
            <a:spLocks noGrp="1"/>
          </p:cNvSpPr>
          <p:nvPr>
            <p:ph type="sldNum" sz="quarter" idx="12"/>
          </p:nvPr>
        </p:nvSpPr>
        <p:spPr>
          <a:prstGeom prst="rect">
            <a:avLst/>
          </a:prstGeom>
        </p:spPr>
        <p:txBody>
          <a:bodyPr/>
          <a:lstStyle/>
          <a:p>
            <a:fld id="{B84BF67C-6FE9-4FDD-BE44-268345425DAF}"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88"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1089"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90" name="Date Placeholder 4"/>
          <p:cNvSpPr>
            <a:spLocks noGrp="1"/>
          </p:cNvSpPr>
          <p:nvPr>
            <p:ph type="dt" sz="half" idx="10"/>
          </p:nvPr>
        </p:nvSpPr>
        <p:spPr>
          <a:prstGeom prst="rect">
            <a:avLst/>
          </a:prstGeom>
        </p:spPr>
        <p:txBody>
          <a:bodyPr/>
          <a:lstStyle/>
          <a:p>
            <a:fld id="{E44E8D65-294A-49C0-BE4A-808C2572D0F2}" type="datetimeFigureOut">
              <a:rPr kumimoji="1" lang="ja-JP" altLang="en-US" smtClean="0"/>
              <a:t>2020/7/9</a:t>
            </a:fld>
            <a:endParaRPr kumimoji="1" lang="ja-JP" altLang="en-US"/>
          </a:p>
        </p:txBody>
      </p:sp>
      <p:sp>
        <p:nvSpPr>
          <p:cNvPr id="1091" name="Footer Placeholder 5"/>
          <p:cNvSpPr>
            <a:spLocks noGrp="1"/>
          </p:cNvSpPr>
          <p:nvPr>
            <p:ph type="ftr" sz="quarter" idx="11"/>
          </p:nvPr>
        </p:nvSpPr>
        <p:spPr>
          <a:prstGeom prst="rect">
            <a:avLst/>
          </a:prstGeom>
        </p:spPr>
        <p:txBody>
          <a:bodyPr/>
          <a:lstStyle/>
          <a:p>
            <a:endParaRPr kumimoji="1" lang="ja-JP" altLang="en-US"/>
          </a:p>
        </p:txBody>
      </p:sp>
      <p:sp>
        <p:nvSpPr>
          <p:cNvPr id="1092" name="Slide Number Placeholder 6"/>
          <p:cNvSpPr>
            <a:spLocks noGrp="1"/>
          </p:cNvSpPr>
          <p:nvPr>
            <p:ph type="sldNum" sz="quarter" idx="12"/>
          </p:nvPr>
        </p:nvSpPr>
        <p:spPr>
          <a:xfrm>
            <a:off x="8077200" y="6356350"/>
            <a:ext cx="609600" cy="365125"/>
          </a:xfrm>
          <a:prstGeom prst="rect">
            <a:avLst/>
          </a:prstGeom>
        </p:spPr>
        <p:txBody>
          <a:bodyPr/>
          <a:lstStyle/>
          <a:p>
            <a:fld id="{B84BF67C-6FE9-4FDD-BE44-268345425DAF}" type="slidenum">
              <a:rPr kumimoji="1" lang="ja-JP" altLang="en-US" smtClean="0"/>
              <a:t>‹#›</a:t>
            </a:fld>
            <a:endParaRPr kumimoji="1" lang="ja-JP" altLang="en-US"/>
          </a:p>
        </p:txBody>
      </p:sp>
      <p:sp>
        <p:nvSpPr>
          <p:cNvPr id="109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94" name="Freeform 9"/>
          <p:cNvSpPr/>
          <p:nvPr/>
        </p:nvSpPr>
        <p:spPr>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95" name="Freeform 10"/>
          <p:cNvSpPr/>
          <p:nvPr/>
        </p:nvSpPr>
        <p:spPr>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5" name="Freeform 6"/>
          <p:cNvSpPr/>
          <p:nvPr/>
        </p:nvSpPr>
        <p:spPr>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6" name="Freeform 7"/>
          <p:cNvSpPr/>
          <p:nvPr/>
        </p:nvSpPr>
        <p:spPr>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27"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1028"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29"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4E8D65-294A-49C0-BE4A-808C2572D0F2}" type="datetimeFigureOut">
              <a:rPr kumimoji="1" lang="ja-JP" altLang="en-US" smtClean="0"/>
              <a:t>2020/7/9</a:t>
            </a:fld>
            <a:endParaRPr kumimoji="1" lang="ja-JP" altLang="en-US"/>
          </a:p>
        </p:txBody>
      </p:sp>
      <p:sp>
        <p:nvSpPr>
          <p:cNvPr id="1030"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031"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4BF67C-6FE9-4FDD-BE44-268345425DAF}" type="slidenum">
              <a:rPr kumimoji="1" lang="ja-JP" altLang="en-US" smtClean="0"/>
              <a:t>‹#›</a:t>
            </a:fld>
            <a:endParaRPr kumimoji="1" lang="ja-JP" altLang="en-US"/>
          </a:p>
        </p:txBody>
      </p:sp>
      <p:grpSp>
        <p:nvGrpSpPr>
          <p:cNvPr id="1032" name="Group 1"/>
          <p:cNvGrpSpPr/>
          <p:nvPr/>
        </p:nvGrpSpPr>
        <p:grpSpPr>
          <a:xfrm>
            <a:off x="-19017" y="202408"/>
            <a:ext cx="9180548" cy="649224"/>
            <a:chOff x="-19045" y="216550"/>
            <a:chExt cx="9180548" cy="649224"/>
          </a:xfrm>
        </p:grpSpPr>
        <p:sp>
          <p:nvSpPr>
            <p:cNvPr id="1033" name="Freeform 11"/>
            <p:cNvSpPr/>
            <p:nvPr/>
          </p:nvSpPr>
          <p:spPr>
            <a:xfrm rot="21435688">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34" name="Freeform 12"/>
            <p:cNvSpPr/>
            <p:nvPr/>
          </p:nvSpPr>
          <p:spPr>
            <a:xfrm rot="21435688">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心肺蘇生の手順について</a:t>
            </a:r>
            <a:endParaRPr kumimoji="1" lang="ja-JP" altLang="en-US" sz="4000" dirty="0">
              <a:latin typeface="HGP創英角ｺﾞｼｯｸUB" pitchFamily="50" charset="-128"/>
              <a:ea typeface="HGP創英角ｺﾞｼｯｸUB" pitchFamily="50" charset="-128"/>
            </a:endParaRPr>
          </a:p>
        </p:txBody>
      </p:sp>
      <p:sp>
        <p:nvSpPr>
          <p:cNvPr id="7" name="正方形/長方形 6"/>
          <p:cNvSpPr/>
          <p:nvPr/>
        </p:nvSpPr>
        <p:spPr>
          <a:xfrm>
            <a:off x="574839" y="1182915"/>
            <a:ext cx="8075408" cy="1801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病気やケガにより、心停止もしくはこれに近い状態になった時に、胸骨圧迫や人工呼吸を行うことを</a:t>
            </a:r>
            <a:endParaRPr kumimoji="1" lang="ja-JP" altLang="en-US" dirty="0"/>
          </a:p>
        </p:txBody>
      </p:sp>
      <p:sp>
        <p:nvSpPr>
          <p:cNvPr id="17" name="正方形/長方形 16"/>
          <p:cNvSpPr/>
          <p:nvPr/>
        </p:nvSpPr>
        <p:spPr>
          <a:xfrm>
            <a:off x="573066" y="3029215"/>
            <a:ext cx="2195534" cy="539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srgbClr val="FF0000"/>
                </a:solidFill>
                <a:latin typeface="HGP創英角ｺﾞｼｯｸUB" pitchFamily="50" charset="-128"/>
                <a:ea typeface="HGP創英角ｺﾞｼｯｸUB" pitchFamily="50" charset="-128"/>
              </a:rPr>
              <a:t>心肺蘇生</a:t>
            </a:r>
            <a:endParaRPr kumimoji="1" lang="ja-JP" altLang="en-US" dirty="0"/>
          </a:p>
        </p:txBody>
      </p:sp>
      <p:sp>
        <p:nvSpPr>
          <p:cNvPr id="20" name="正方形/長方形 19"/>
          <p:cNvSpPr/>
          <p:nvPr/>
        </p:nvSpPr>
        <p:spPr>
          <a:xfrm>
            <a:off x="573066" y="4030274"/>
            <a:ext cx="2843234" cy="534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と言います。</a:t>
            </a:r>
            <a:endParaRPr kumimoji="1" lang="ja-JP" altLang="en-US" dirty="0"/>
          </a:p>
        </p:txBody>
      </p:sp>
      <p:sp>
        <p:nvSpPr>
          <p:cNvPr id="21" name="正方形/長方形 20"/>
          <p:cNvSpPr/>
          <p:nvPr/>
        </p:nvSpPr>
        <p:spPr>
          <a:xfrm>
            <a:off x="573066" y="4570546"/>
            <a:ext cx="7871180" cy="1273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prstClr val="black"/>
                </a:solidFill>
                <a:latin typeface="HGP創英角ｺﾞｼｯｸUB" pitchFamily="50" charset="-128"/>
                <a:ea typeface="HGP創英角ｺﾞｼｯｸUB" pitchFamily="50" charset="-128"/>
              </a:rPr>
              <a:t>ここ</a:t>
            </a:r>
            <a:r>
              <a:rPr lang="ja-JP" altLang="en-US" sz="3800" spc="-90" dirty="0">
                <a:solidFill>
                  <a:prstClr val="black"/>
                </a:solidFill>
                <a:latin typeface="HGP創英角ｺﾞｼｯｸUB" pitchFamily="50" charset="-128"/>
                <a:ea typeface="HGP創英角ｺﾞｼｯｸUB" pitchFamily="50" charset="-128"/>
              </a:rPr>
              <a:t>で</a:t>
            </a:r>
            <a:r>
              <a:rPr lang="ja-JP" altLang="en-US" sz="3800" spc="-90" dirty="0" smtClean="0">
                <a:solidFill>
                  <a:prstClr val="black"/>
                </a:solidFill>
                <a:latin typeface="HGP創英角ｺﾞｼｯｸUB" pitchFamily="50" charset="-128"/>
                <a:ea typeface="HGP創英角ｺﾞｼｯｸUB" pitchFamily="50" charset="-128"/>
              </a:rPr>
              <a:t>は心肺蘇生の手順について、</a:t>
            </a:r>
            <a:endParaRPr lang="en-US" altLang="ja-JP" sz="3800" spc="-90" dirty="0" smtClean="0">
              <a:solidFill>
                <a:prstClr val="black"/>
              </a:solidFill>
              <a:latin typeface="HGP創英角ｺﾞｼｯｸUB" pitchFamily="50" charset="-128"/>
              <a:ea typeface="HGP創英角ｺﾞｼｯｸUB" pitchFamily="50" charset="-128"/>
            </a:endParaRPr>
          </a:p>
          <a:p>
            <a:pPr lvl="0"/>
            <a:r>
              <a:rPr lang="ja-JP" altLang="en-US" sz="3800" spc="-90" dirty="0" smtClean="0">
                <a:solidFill>
                  <a:prstClr val="black"/>
                </a:solidFill>
                <a:latin typeface="HGP創英角ｺﾞｼｯｸUB" pitchFamily="50" charset="-128"/>
                <a:ea typeface="HGP創英角ｺﾞｼｯｸUB" pitchFamily="50" charset="-128"/>
              </a:rPr>
              <a:t>お伝えします。</a:t>
            </a:r>
            <a:endParaRPr kumimoji="1" lang="ja-JP" altLang="en-US" dirty="0"/>
          </a:p>
        </p:txBody>
      </p:sp>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6300" y="4863629"/>
            <a:ext cx="953308" cy="1410101"/>
          </a:xfrm>
          <a:prstGeom prst="rect">
            <a:avLst/>
          </a:prstGeom>
        </p:spPr>
      </p:pic>
      <p:sp>
        <p:nvSpPr>
          <p:cNvPr id="11" name="正方形/長方形 10"/>
          <p:cNvSpPr/>
          <p:nvPr/>
        </p:nvSpPr>
        <p:spPr>
          <a:xfrm>
            <a:off x="2587003" y="2998282"/>
            <a:ext cx="5421334" cy="570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000" spc="-90" dirty="0" smtClean="0">
                <a:solidFill>
                  <a:srgbClr val="FF0000"/>
                </a:solidFill>
                <a:latin typeface="HGP創英角ｺﾞｼｯｸUB" pitchFamily="50" charset="-128"/>
                <a:ea typeface="HGP創英角ｺﾞｼｯｸUB" pitchFamily="50" charset="-128"/>
              </a:rPr>
              <a:t>（</a:t>
            </a:r>
            <a:r>
              <a:rPr lang="en-US" altLang="ja-JP" sz="3000" b="1" u="sng" spc="-90" dirty="0" err="1" smtClean="0">
                <a:solidFill>
                  <a:srgbClr val="FF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C</a:t>
            </a:r>
            <a:r>
              <a:rPr lang="en-US" altLang="ja-JP" sz="3000" spc="-90" dirty="0" err="1" smtClean="0">
                <a:solidFill>
                  <a:srgbClr val="FF0000"/>
                </a:solidFill>
                <a:latin typeface="HGP創英角ｺﾞｼｯｸUB" pitchFamily="50" charset="-128"/>
                <a:ea typeface="HGP創英角ｺﾞｼｯｸUB" pitchFamily="50" charset="-128"/>
              </a:rPr>
              <a:t>ardio</a:t>
            </a:r>
            <a:r>
              <a:rPr lang="en-US" altLang="ja-JP" sz="3000" b="1" u="sng" spc="-90" dirty="0" err="1" smtClean="0">
                <a:solidFill>
                  <a:srgbClr val="FF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P</a:t>
            </a:r>
            <a:r>
              <a:rPr lang="en-US" altLang="ja-JP" sz="3000" spc="-90" dirty="0" err="1" smtClean="0">
                <a:solidFill>
                  <a:srgbClr val="FF0000"/>
                </a:solidFill>
                <a:latin typeface="HGP創英角ｺﾞｼｯｸUB" pitchFamily="50" charset="-128"/>
                <a:ea typeface="HGP創英角ｺﾞｼｯｸUB" pitchFamily="50" charset="-128"/>
              </a:rPr>
              <a:t>ulmonary</a:t>
            </a:r>
            <a:r>
              <a:rPr lang="en-US" altLang="ja-JP" sz="3000" spc="-90" dirty="0" smtClean="0">
                <a:solidFill>
                  <a:srgbClr val="FF0000"/>
                </a:solidFill>
                <a:latin typeface="HGP創英角ｺﾞｼｯｸUB" pitchFamily="50" charset="-128"/>
                <a:ea typeface="HGP創英角ｺﾞｼｯｸUB" pitchFamily="50" charset="-128"/>
              </a:rPr>
              <a:t> </a:t>
            </a:r>
            <a:r>
              <a:rPr lang="en-US" altLang="ja-JP" sz="3000" b="1" u="sng" spc="-90" dirty="0" smtClean="0">
                <a:solidFill>
                  <a:srgbClr val="FF000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R</a:t>
            </a:r>
            <a:r>
              <a:rPr lang="en-US" altLang="ja-JP" sz="3000" spc="-90" dirty="0" smtClean="0">
                <a:solidFill>
                  <a:srgbClr val="FF0000"/>
                </a:solidFill>
                <a:latin typeface="HGP創英角ｺﾞｼｯｸUB" pitchFamily="50" charset="-128"/>
                <a:ea typeface="HGP創英角ｺﾞｼｯｸUB" pitchFamily="50" charset="-128"/>
              </a:rPr>
              <a:t>esuscitation)</a:t>
            </a:r>
            <a:endParaRPr kumimoji="1" lang="ja-JP" altLang="en-US" sz="3000" dirty="0"/>
          </a:p>
        </p:txBody>
      </p:sp>
      <p:sp>
        <p:nvSpPr>
          <p:cNvPr id="12" name="正方形/長方形 11"/>
          <p:cNvSpPr/>
          <p:nvPr/>
        </p:nvSpPr>
        <p:spPr>
          <a:xfrm>
            <a:off x="3470809" y="3542338"/>
            <a:ext cx="1052534" cy="539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3800" spc="-90" dirty="0" smtClean="0">
                <a:solidFill>
                  <a:srgbClr val="FF0000"/>
                </a:solidFill>
                <a:latin typeface="HGP創英角ｺﾞｼｯｸUB" pitchFamily="50" charset="-128"/>
                <a:ea typeface="HGP創英角ｺﾞｼｯｸUB" pitchFamily="50" charset="-128"/>
              </a:rPr>
              <a:t>CPR</a:t>
            </a:r>
            <a:endParaRPr kumimoji="1" lang="ja-JP" altLang="en-US" dirty="0"/>
          </a:p>
        </p:txBody>
      </p:sp>
      <p:sp>
        <p:nvSpPr>
          <p:cNvPr id="13" name="屈折矢印 12"/>
          <p:cNvSpPr/>
          <p:nvPr/>
        </p:nvSpPr>
        <p:spPr>
          <a:xfrm rot="5400000">
            <a:off x="2997848" y="3541443"/>
            <a:ext cx="379704" cy="511709"/>
          </a:xfrm>
          <a:prstGeom prst="bentUpArrow">
            <a:avLst>
              <a:gd name="adj1" fmla="val 45069"/>
              <a:gd name="adj2" fmla="val 41723"/>
              <a:gd name="adj3" fmla="val 4841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681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2000"/>
                                        <p:tgtEl>
                                          <p:spTgt spid="1149"/>
                                        </p:tgtEl>
                                      </p:cBhvr>
                                    </p:animEffect>
                                    <p:anim calcmode="lin" valueType="num">
                                      <p:cBhvr>
                                        <p:cTn id="8" dur="2000" fill="hold"/>
                                        <p:tgtEl>
                                          <p:spTgt spid="1149"/>
                                        </p:tgtEl>
                                        <p:attrNameLst>
                                          <p:attrName>ppt_x</p:attrName>
                                        </p:attrNameLst>
                                      </p:cBhvr>
                                      <p:tavLst>
                                        <p:tav tm="0">
                                          <p:val>
                                            <p:strVal val="#ppt_x"/>
                                          </p:val>
                                        </p:tav>
                                        <p:tav tm="100000">
                                          <p:val>
                                            <p:strVal val="#ppt_x"/>
                                          </p:val>
                                        </p:tav>
                                      </p:tavLst>
                                    </p:anim>
                                    <p:anim calcmode="lin" valueType="num">
                                      <p:cBhvr>
                                        <p:cTn id="9" dur="2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2000"/>
                                        <p:tgtEl>
                                          <p:spTgt spid="22"/>
                                        </p:tgtEl>
                                      </p:cBhvr>
                                    </p:animEffect>
                                    <p:anim calcmode="lin" valueType="num">
                                      <p:cBhvr>
                                        <p:cTn id="55" dur="2000" fill="hold"/>
                                        <p:tgtEl>
                                          <p:spTgt spid="22"/>
                                        </p:tgtEl>
                                        <p:attrNameLst>
                                          <p:attrName>ppt_w</p:attrName>
                                        </p:attrNameLst>
                                      </p:cBhvr>
                                      <p:tavLst>
                                        <p:tav tm="0" fmla="#ppt_w*sin(2.5*pi*$)">
                                          <p:val>
                                            <p:fltVal val="0"/>
                                          </p:val>
                                        </p:tav>
                                        <p:tav tm="100000">
                                          <p:val>
                                            <p:fltVal val="1"/>
                                          </p:val>
                                        </p:tav>
                                      </p:tavLst>
                                    </p:anim>
                                    <p:anim calcmode="lin" valueType="num">
                                      <p:cBhvr>
                                        <p:cTn id="56"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7" grpId="0"/>
      <p:bldP spid="17" grpId="0"/>
      <p:bldP spid="20" grpId="0"/>
      <p:bldP spid="21" grpId="0"/>
      <p:bldP spid="11" grpId="0"/>
      <p:bldP spid="12" grpId="0"/>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800100"/>
            <a:ext cx="8352928" cy="5784633"/>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352561" y="13664"/>
            <a:ext cx="8474133"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の手順⑨</a:t>
            </a:r>
            <a:endParaRPr kumimoji="1" lang="ja-JP" altLang="en-US" sz="4000" dirty="0">
              <a:latin typeface="HGP創英角ｺﾞｼｯｸUB" pitchFamily="50" charset="-128"/>
              <a:ea typeface="HGP創英角ｺﾞｼｯｸUB" pitchFamily="50" charset="-128"/>
            </a:endParaRPr>
          </a:p>
        </p:txBody>
      </p:sp>
      <p:sp>
        <p:nvSpPr>
          <p:cNvPr id="18" name="正方形/長方形 17"/>
          <p:cNvSpPr/>
          <p:nvPr/>
        </p:nvSpPr>
        <p:spPr>
          <a:xfrm>
            <a:off x="808631" y="2494402"/>
            <a:ext cx="5706533"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endParaRPr kumimoji="1" lang="ja-JP" altLang="en-US" sz="2500" dirty="0"/>
          </a:p>
        </p:txBody>
      </p:sp>
      <p:sp>
        <p:nvSpPr>
          <p:cNvPr id="23" name="正方形/長方形 22"/>
          <p:cNvSpPr/>
          <p:nvPr/>
        </p:nvSpPr>
        <p:spPr>
          <a:xfrm>
            <a:off x="1220338" y="1578636"/>
            <a:ext cx="5122269" cy="350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①胸骨圧迫を</a:t>
            </a:r>
            <a:r>
              <a:rPr lang="en-US" altLang="ja-JP" sz="2500" spc="-90" dirty="0" smtClean="0">
                <a:solidFill>
                  <a:prstClr val="black"/>
                </a:solidFill>
                <a:latin typeface="HGP創英角ｺﾞｼｯｸUB" pitchFamily="50" charset="-128"/>
                <a:ea typeface="HGP創英角ｺﾞｼｯｸUB" pitchFamily="50" charset="-128"/>
              </a:rPr>
              <a:t>30</a:t>
            </a:r>
            <a:r>
              <a:rPr lang="ja-JP" altLang="en-US" sz="2500" spc="-90" dirty="0" smtClean="0">
                <a:solidFill>
                  <a:prstClr val="black"/>
                </a:solidFill>
                <a:latin typeface="HGP創英角ｺﾞｼｯｸUB" pitchFamily="50" charset="-128"/>
                <a:ea typeface="HGP創英角ｺﾞｼｯｸUB" pitchFamily="50" charset="-128"/>
              </a:rPr>
              <a:t>回連続して行う</a:t>
            </a:r>
            <a:endParaRPr kumimoji="1" lang="ja-JP" altLang="en-US" sz="2500" dirty="0"/>
          </a:p>
        </p:txBody>
      </p:sp>
      <p:sp>
        <p:nvSpPr>
          <p:cNvPr id="27" name="正方形/長方形 26"/>
          <p:cNvSpPr/>
          <p:nvPr/>
        </p:nvSpPr>
        <p:spPr>
          <a:xfrm>
            <a:off x="2271198" y="895305"/>
            <a:ext cx="4516903" cy="5583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胸骨圧迫と人工呼吸の継続</a:t>
            </a:r>
            <a:endParaRPr kumimoji="1" lang="ja-JP" altLang="en-US" sz="2500" dirty="0"/>
          </a:p>
        </p:txBody>
      </p:sp>
      <p:sp>
        <p:nvSpPr>
          <p:cNvPr id="21" name="正方形/長方形 20"/>
          <p:cNvSpPr/>
          <p:nvPr/>
        </p:nvSpPr>
        <p:spPr>
          <a:xfrm>
            <a:off x="1224224" y="1992726"/>
            <a:ext cx="4284069" cy="406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②人工呼吸を</a:t>
            </a:r>
            <a:r>
              <a:rPr lang="en-US" altLang="ja-JP" sz="2500" spc="-90" dirty="0" smtClean="0">
                <a:solidFill>
                  <a:prstClr val="black"/>
                </a:solidFill>
                <a:latin typeface="HGP創英角ｺﾞｼｯｸUB" pitchFamily="50" charset="-128"/>
                <a:ea typeface="HGP創英角ｺﾞｼｯｸUB" pitchFamily="50" charset="-128"/>
              </a:rPr>
              <a:t>2</a:t>
            </a:r>
            <a:r>
              <a:rPr lang="ja-JP" altLang="en-US" sz="2500" spc="-90" dirty="0" smtClean="0">
                <a:solidFill>
                  <a:prstClr val="black"/>
                </a:solidFill>
                <a:latin typeface="HGP創英角ｺﾞｼｯｸUB" pitchFamily="50" charset="-128"/>
                <a:ea typeface="HGP創英角ｺﾞｼｯｸUB" pitchFamily="50" charset="-128"/>
              </a:rPr>
              <a:t>回行う</a:t>
            </a:r>
            <a:endParaRPr kumimoji="1" lang="ja-JP" altLang="en-US" sz="2500" dirty="0"/>
          </a:p>
        </p:txBody>
      </p:sp>
      <p:grpSp>
        <p:nvGrpSpPr>
          <p:cNvPr id="14" name="グループ化 13"/>
          <p:cNvGrpSpPr/>
          <p:nvPr/>
        </p:nvGrpSpPr>
        <p:grpSpPr>
          <a:xfrm>
            <a:off x="4529648" y="1578636"/>
            <a:ext cx="3445952" cy="752831"/>
            <a:chOff x="4529648" y="1578636"/>
            <a:chExt cx="3445952" cy="752831"/>
          </a:xfrm>
        </p:grpSpPr>
        <p:sp>
          <p:nvSpPr>
            <p:cNvPr id="5" name="U ターン矢印 4"/>
            <p:cNvSpPr/>
            <p:nvPr/>
          </p:nvSpPr>
          <p:spPr>
            <a:xfrm rot="16200000" flipV="1">
              <a:off x="5043611" y="1102594"/>
              <a:ext cx="714910" cy="1742835"/>
            </a:xfrm>
            <a:prstGeom prst="uturnArrow">
              <a:avLst>
                <a:gd name="adj1" fmla="val 19537"/>
                <a:gd name="adj2" fmla="val 19537"/>
                <a:gd name="adj3" fmla="val 26821"/>
                <a:gd name="adj4" fmla="val 43750"/>
                <a:gd name="adj5" fmla="val 44695"/>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角丸四角形吹き出し 7"/>
            <p:cNvSpPr/>
            <p:nvPr/>
          </p:nvSpPr>
          <p:spPr>
            <a:xfrm>
              <a:off x="6900300" y="1578636"/>
              <a:ext cx="1075300" cy="672163"/>
            </a:xfrm>
            <a:prstGeom prst="wedgeRoundRectCallout">
              <a:avLst>
                <a:gd name="adj1" fmla="val -102676"/>
                <a:gd name="adj2" fmla="val 1148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繰り返し</a:t>
              </a:r>
              <a:endParaRPr kumimoji="1" lang="ja-JP" altLang="en-US" dirty="0">
                <a:solidFill>
                  <a:schemeClr val="tx1"/>
                </a:solidFill>
              </a:endParaRPr>
            </a:p>
          </p:txBody>
        </p:sp>
      </p:grpSp>
      <p:grpSp>
        <p:nvGrpSpPr>
          <p:cNvPr id="12" name="グループ化 11"/>
          <p:cNvGrpSpPr/>
          <p:nvPr/>
        </p:nvGrpSpPr>
        <p:grpSpPr>
          <a:xfrm>
            <a:off x="596901" y="2494402"/>
            <a:ext cx="3865934" cy="3837641"/>
            <a:chOff x="596901" y="2494402"/>
            <a:chExt cx="3865934" cy="3837641"/>
          </a:xfrm>
        </p:grpSpPr>
        <p:sp>
          <p:nvSpPr>
            <p:cNvPr id="28" name="角丸四角形 5"/>
            <p:cNvSpPr/>
            <p:nvPr/>
          </p:nvSpPr>
          <p:spPr>
            <a:xfrm>
              <a:off x="596901" y="2494402"/>
              <a:ext cx="3865934" cy="3837641"/>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gn="ctr"/>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①胸骨圧迫　</a:t>
              </a:r>
              <a:r>
                <a:rPr lang="en-US" altLang="ja-JP" sz="2000" spc="-90" dirty="0" smtClean="0">
                  <a:solidFill>
                    <a:srgbClr val="FF0000"/>
                  </a:solidFill>
                  <a:latin typeface="HGP創英角ｺﾞｼｯｸUB" pitchFamily="50" charset="-128"/>
                  <a:ea typeface="HGP創英角ｺﾞｼｯｸUB" pitchFamily="50" charset="-128"/>
                </a:rPr>
                <a:t>30</a:t>
              </a:r>
              <a:r>
                <a:rPr lang="ja-JP" altLang="en-US" sz="2000" spc="-90" dirty="0" smtClean="0">
                  <a:solidFill>
                    <a:srgbClr val="FF0000"/>
                  </a:solidFill>
                  <a:latin typeface="HGP創英角ｺﾞｼｯｸUB" pitchFamily="50" charset="-128"/>
                  <a:ea typeface="HGP創英角ｺﾞｼｯｸUB" pitchFamily="50" charset="-128"/>
                </a:rPr>
                <a:t>回</a:t>
              </a:r>
              <a:r>
                <a:rPr lang="en-US" altLang="ja-JP" sz="2000" spc="-90" dirty="0" smtClean="0">
                  <a:solidFill>
                    <a:schemeClr val="tx1"/>
                  </a:solidFill>
                  <a:latin typeface="HGP創英角ｺﾞｼｯｸUB" pitchFamily="50" charset="-128"/>
                  <a:ea typeface="HGP創英角ｺﾞｼｯｸUB" pitchFamily="50" charset="-128"/>
                </a:rPr>
                <a:t>】</a:t>
              </a:r>
            </a:p>
            <a:p>
              <a:r>
                <a:rPr lang="ja-JP" altLang="en-US" sz="2000" spc="-90" dirty="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胸の真ん中（胸骨の下半分）</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○強く（胸が約</a:t>
              </a:r>
              <a:r>
                <a:rPr lang="en-US" altLang="ja-JP" sz="2000" spc="-90" dirty="0" smtClean="0">
                  <a:solidFill>
                    <a:schemeClr val="tx1"/>
                  </a:solidFill>
                  <a:latin typeface="HGP創英角ｺﾞｼｯｸUB" pitchFamily="50" charset="-128"/>
                  <a:ea typeface="HGP創英角ｺﾞｼｯｸUB" pitchFamily="50" charset="-128"/>
                </a:rPr>
                <a:t>5cm</a:t>
              </a:r>
              <a:r>
                <a:rPr lang="ja-JP" altLang="en-US" sz="2000" spc="-90" dirty="0" smtClean="0">
                  <a:solidFill>
                    <a:schemeClr val="tx1"/>
                  </a:solidFill>
                  <a:latin typeface="HGP創英角ｺﾞｼｯｸUB" pitchFamily="50" charset="-128"/>
                  <a:ea typeface="HGP創英角ｺﾞｼｯｸUB" pitchFamily="50" charset="-128"/>
                </a:rPr>
                <a:t>沈むまで）</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○速く</a:t>
              </a:r>
              <a:r>
                <a:rPr lang="en-US" altLang="ja-JP" sz="2000" spc="-90" dirty="0" smtClean="0">
                  <a:solidFill>
                    <a:schemeClr val="tx1"/>
                  </a:solidFill>
                  <a:latin typeface="HGP創英角ｺﾞｼｯｸUB" pitchFamily="50" charset="-128"/>
                  <a:ea typeface="HGP創英角ｺﾞｼｯｸUB" pitchFamily="50" charset="-128"/>
                </a:rPr>
                <a:t>(100</a:t>
              </a:r>
              <a:r>
                <a:rPr lang="ja-JP" altLang="en-US" sz="2000" spc="-90" dirty="0" smtClean="0">
                  <a:solidFill>
                    <a:schemeClr val="tx1"/>
                  </a:solidFill>
                  <a:latin typeface="HGP創英角ｺﾞｼｯｸUB" pitchFamily="50" charset="-128"/>
                  <a:ea typeface="HGP創英角ｺﾞｼｯｸUB" pitchFamily="50" charset="-128"/>
                </a:rPr>
                <a:t>～</a:t>
              </a:r>
              <a:r>
                <a:rPr lang="en-US" altLang="ja-JP" sz="2000" spc="-90" dirty="0" smtClean="0">
                  <a:solidFill>
                    <a:schemeClr val="tx1"/>
                  </a:solidFill>
                  <a:latin typeface="HGP創英角ｺﾞｼｯｸUB" pitchFamily="50" charset="-128"/>
                  <a:ea typeface="HGP創英角ｺﾞｼｯｸUB" pitchFamily="50" charset="-128"/>
                </a:rPr>
                <a:t>120</a:t>
              </a:r>
              <a:r>
                <a:rPr lang="ja-JP" altLang="en-US" sz="2000" spc="-90" dirty="0" smtClean="0">
                  <a:solidFill>
                    <a:schemeClr val="tx1"/>
                  </a:solidFill>
                  <a:latin typeface="HGP創英角ｺﾞｼｯｸUB" pitchFamily="50" charset="-128"/>
                  <a:ea typeface="HGP創英角ｺﾞｼｯｸUB" pitchFamily="50" charset="-128"/>
                </a:rPr>
                <a:t>回</a:t>
              </a:r>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分のテンポ</a:t>
              </a:r>
              <a:r>
                <a:rPr lang="en-US" altLang="ja-JP" sz="2000" spc="-90" dirty="0" smtClean="0">
                  <a:solidFill>
                    <a:schemeClr val="tx1"/>
                  </a:solidFill>
                  <a:latin typeface="HGP創英角ｺﾞｼｯｸUB" pitchFamily="50" charset="-128"/>
                  <a:ea typeface="HGP創英角ｺﾞｼｯｸUB" pitchFamily="50" charset="-128"/>
                </a:rPr>
                <a:t>)</a:t>
              </a:r>
            </a:p>
            <a:p>
              <a:r>
                <a:rPr lang="ja-JP" altLang="en-US" sz="2000" spc="-90" dirty="0" smtClean="0">
                  <a:solidFill>
                    <a:schemeClr val="tx1"/>
                  </a:solidFill>
                  <a:latin typeface="HGP創英角ｺﾞｼｯｸUB" pitchFamily="50" charset="-128"/>
                  <a:ea typeface="HGP創英角ｺﾞｼｯｸUB" pitchFamily="50" charset="-128"/>
                </a:rPr>
                <a:t>○絶え間なく（</a:t>
              </a:r>
              <a:r>
                <a:rPr lang="en-US" altLang="ja-JP" sz="2000" spc="-90" dirty="0" smtClean="0">
                  <a:solidFill>
                    <a:schemeClr val="tx1"/>
                  </a:solidFill>
                  <a:latin typeface="HGP創英角ｺﾞｼｯｸUB" pitchFamily="50" charset="-128"/>
                  <a:ea typeface="HGP創英角ｺﾞｼｯｸUB" pitchFamily="50" charset="-128"/>
                </a:rPr>
                <a:t>30</a:t>
              </a:r>
              <a:r>
                <a:rPr lang="ja-JP" altLang="en-US" sz="2000" spc="-90" dirty="0" smtClean="0">
                  <a:solidFill>
                    <a:schemeClr val="tx1"/>
                  </a:solidFill>
                  <a:latin typeface="HGP創英角ｺﾞｼｯｸUB" pitchFamily="50" charset="-128"/>
                  <a:ea typeface="HGP創英角ｺﾞｼｯｸUB" pitchFamily="50" charset="-128"/>
                </a:rPr>
                <a:t>回連続）</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○圧迫と圧迫の間は胸がしっかり</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a:solidFill>
                    <a:schemeClr val="tx1"/>
                  </a:solidFill>
                  <a:latin typeface="HGP創英角ｺﾞｼｯｸUB" pitchFamily="50" charset="-128"/>
                  <a:ea typeface="HGP創英角ｺﾞｼｯｸUB" pitchFamily="50" charset="-128"/>
                </a:rPr>
                <a:t>　 </a:t>
              </a:r>
              <a:r>
                <a:rPr lang="ja-JP" altLang="en-US" sz="2000" spc="-90" dirty="0" smtClean="0">
                  <a:solidFill>
                    <a:schemeClr val="tx1"/>
                  </a:solidFill>
                  <a:latin typeface="HGP創英角ｺﾞｼｯｸUB" pitchFamily="50" charset="-128"/>
                  <a:ea typeface="HGP創英角ｺﾞｼｯｸUB" pitchFamily="50" charset="-128"/>
                </a:rPr>
                <a:t>戻るまで圧迫を解除</a:t>
              </a:r>
              <a:endParaRPr lang="en-US" altLang="ja-JP" sz="2000" spc="-90" dirty="0" smtClean="0">
                <a:solidFill>
                  <a:schemeClr val="tx1"/>
                </a:solidFill>
                <a:latin typeface="HGP創英角ｺﾞｼｯｸUB" pitchFamily="50" charset="-128"/>
                <a:ea typeface="HGP創英角ｺﾞｼｯｸUB" pitchFamily="50" charset="-128"/>
              </a:endParaRPr>
            </a:p>
          </p:txBody>
        </p:sp>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063" y="4875097"/>
              <a:ext cx="1587609" cy="1328247"/>
            </a:xfrm>
            <a:prstGeom prst="rect">
              <a:avLst/>
            </a:prstGeom>
          </p:spPr>
        </p:pic>
      </p:grpSp>
      <p:grpSp>
        <p:nvGrpSpPr>
          <p:cNvPr id="13" name="グループ化 12"/>
          <p:cNvGrpSpPr/>
          <p:nvPr/>
        </p:nvGrpSpPr>
        <p:grpSpPr>
          <a:xfrm>
            <a:off x="4674565" y="2477955"/>
            <a:ext cx="3865934" cy="3837641"/>
            <a:chOff x="4674565" y="2477955"/>
            <a:chExt cx="3865934" cy="3837641"/>
          </a:xfrm>
        </p:grpSpPr>
        <p:sp>
          <p:nvSpPr>
            <p:cNvPr id="31" name="角丸四角形 5"/>
            <p:cNvSpPr/>
            <p:nvPr/>
          </p:nvSpPr>
          <p:spPr>
            <a:xfrm>
              <a:off x="4674565" y="2477955"/>
              <a:ext cx="3865934" cy="3837641"/>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gn="ctr"/>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②人工呼吸　</a:t>
              </a:r>
              <a:r>
                <a:rPr lang="en-US" altLang="ja-JP" sz="2000" spc="-90" dirty="0" smtClean="0">
                  <a:solidFill>
                    <a:srgbClr val="FF0000"/>
                  </a:solidFill>
                  <a:latin typeface="HGP創英角ｺﾞｼｯｸUB" pitchFamily="50" charset="-128"/>
                  <a:ea typeface="HGP創英角ｺﾞｼｯｸUB" pitchFamily="50" charset="-128"/>
                </a:rPr>
                <a:t>2</a:t>
              </a:r>
              <a:r>
                <a:rPr lang="ja-JP" altLang="en-US" sz="2000" spc="-90" dirty="0" smtClean="0">
                  <a:solidFill>
                    <a:srgbClr val="FF0000"/>
                  </a:solidFill>
                  <a:latin typeface="HGP創英角ｺﾞｼｯｸUB" pitchFamily="50" charset="-128"/>
                  <a:ea typeface="HGP創英角ｺﾞｼｯｸUB" pitchFamily="50" charset="-128"/>
                </a:rPr>
                <a:t>回</a:t>
              </a:r>
              <a:r>
                <a:rPr lang="en-US" altLang="ja-JP" sz="2000" spc="-90" dirty="0" smtClean="0">
                  <a:solidFill>
                    <a:schemeClr val="tx1"/>
                  </a:solidFill>
                  <a:latin typeface="HGP創英角ｺﾞｼｯｸUB" pitchFamily="50" charset="-128"/>
                  <a:ea typeface="HGP創英角ｺﾞｼｯｸUB" pitchFamily="50" charset="-128"/>
                </a:rPr>
                <a:t>】</a:t>
              </a:r>
            </a:p>
            <a:p>
              <a:r>
                <a:rPr lang="ja-JP" altLang="en-US" sz="2000" spc="-90" dirty="0" smtClean="0">
                  <a:solidFill>
                    <a:schemeClr val="tx1"/>
                  </a:solidFill>
                  <a:latin typeface="HGP創英角ｺﾞｼｯｸUB" pitchFamily="50" charset="-128"/>
                  <a:ea typeface="HGP創英角ｺﾞｼｯｸUB" pitchFamily="50" charset="-128"/>
                </a:rPr>
                <a:t>○鼻をつまみながら口対口で</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○胸が上がる程度まで</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a:t>
              </a:r>
              <a:r>
                <a:rPr lang="en-US" altLang="ja-JP" sz="2000" spc="-90" dirty="0" smtClean="0">
                  <a:solidFill>
                    <a:schemeClr val="tx1"/>
                  </a:solidFill>
                  <a:latin typeface="HGP創英角ｺﾞｼｯｸUB" pitchFamily="50" charset="-128"/>
                  <a:ea typeface="HGP創英角ｺﾞｼｯｸUB" pitchFamily="50" charset="-128"/>
                </a:rPr>
                <a:t>1</a:t>
              </a:r>
              <a:r>
                <a:rPr lang="ja-JP" altLang="en-US" sz="2000" spc="-90" dirty="0" smtClean="0">
                  <a:solidFill>
                    <a:schemeClr val="tx1"/>
                  </a:solidFill>
                  <a:latin typeface="HGP創英角ｺﾞｼｯｸUB" pitchFamily="50" charset="-128"/>
                  <a:ea typeface="HGP創英角ｺﾞｼｯｸUB" pitchFamily="50" charset="-128"/>
                </a:rPr>
                <a:t>回約</a:t>
              </a:r>
              <a:r>
                <a:rPr lang="en-US" altLang="ja-JP" sz="2000" spc="-90" dirty="0" smtClean="0">
                  <a:solidFill>
                    <a:schemeClr val="tx1"/>
                  </a:solidFill>
                  <a:latin typeface="HGP創英角ｺﾞｼｯｸUB" pitchFamily="50" charset="-128"/>
                  <a:ea typeface="HGP創英角ｺﾞｼｯｸUB" pitchFamily="50" charset="-128"/>
                </a:rPr>
                <a:t>1</a:t>
              </a:r>
              <a:r>
                <a:rPr lang="ja-JP" altLang="en-US" sz="2000" spc="-90" dirty="0" smtClean="0">
                  <a:solidFill>
                    <a:schemeClr val="tx1"/>
                  </a:solidFill>
                  <a:latin typeface="HGP創英角ｺﾞｼｯｸUB" pitchFamily="50" charset="-128"/>
                  <a:ea typeface="HGP創英角ｺﾞｼｯｸUB" pitchFamily="50" charset="-128"/>
                </a:rPr>
                <a:t>秒かけて</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a:t>
              </a:r>
              <a:r>
                <a:rPr lang="en-US" altLang="ja-JP" sz="2000" spc="-90" dirty="0" smtClean="0">
                  <a:solidFill>
                    <a:schemeClr val="tx1"/>
                  </a:solidFill>
                  <a:latin typeface="HGP創英角ｺﾞｼｯｸUB" pitchFamily="50" charset="-128"/>
                  <a:ea typeface="HGP創英角ｺﾞｼｯｸUB" pitchFamily="50" charset="-128"/>
                </a:rPr>
                <a:t>2</a:t>
              </a:r>
              <a:r>
                <a:rPr lang="ja-JP" altLang="en-US" sz="2000" spc="-90" dirty="0" smtClean="0">
                  <a:solidFill>
                    <a:schemeClr val="tx1"/>
                  </a:solidFill>
                  <a:latin typeface="HGP創英角ｺﾞｼｯｸUB" pitchFamily="50" charset="-128"/>
                  <a:ea typeface="HGP創英角ｺﾞｼｯｸUB" pitchFamily="50" charset="-128"/>
                </a:rPr>
                <a:t>回続けて息を吹きこむ</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a:t>
              </a:r>
              <a:r>
                <a:rPr lang="en-US" altLang="ja-JP" sz="2000" spc="-90" dirty="0" smtClean="0">
                  <a:solidFill>
                    <a:schemeClr val="tx1"/>
                  </a:solidFill>
                  <a:latin typeface="HGP創英角ｺﾞｼｯｸUB" pitchFamily="50" charset="-128"/>
                  <a:ea typeface="HGP創英角ｺﾞｼｯｸUB" pitchFamily="50" charset="-128"/>
                </a:rPr>
                <a:t>10</a:t>
              </a:r>
              <a:r>
                <a:rPr lang="ja-JP" altLang="en-US" sz="2000" spc="-90" dirty="0">
                  <a:solidFill>
                    <a:schemeClr val="tx1"/>
                  </a:solidFill>
                  <a:latin typeface="HGP創英角ｺﾞｼｯｸUB" pitchFamily="50" charset="-128"/>
                  <a:ea typeface="HGP創英角ｺﾞｼｯｸUB" pitchFamily="50" charset="-128"/>
                </a:rPr>
                <a:t>秒以上かけない</a:t>
              </a:r>
              <a:endParaRPr lang="en-US" altLang="ja-JP" sz="2000" spc="-90" dirty="0">
                <a:solidFill>
                  <a:schemeClr val="tx1"/>
                </a:solidFill>
                <a:latin typeface="HGP創英角ｺﾞｼｯｸUB" pitchFamily="50" charset="-128"/>
                <a:ea typeface="HGP創英角ｺﾞｼｯｸUB" pitchFamily="50" charset="-128"/>
              </a:endParaRPr>
            </a:p>
            <a:p>
              <a:endParaRPr lang="en-US" altLang="ja-JP" sz="2000" spc="-90" dirty="0" smtClean="0">
                <a:solidFill>
                  <a:schemeClr val="tx1"/>
                </a:solidFill>
                <a:latin typeface="HGP創英角ｺﾞｼｯｸUB" pitchFamily="50" charset="-128"/>
                <a:ea typeface="HGP創英角ｺﾞｼｯｸUB" pitchFamily="50" charset="-128"/>
              </a:endParaRPr>
            </a:p>
          </p:txBody>
        </p:sp>
        <p:pic>
          <p:nvPicPr>
            <p:cNvPr id="9" name="図 8"/>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926075" y="4779671"/>
              <a:ext cx="1603195" cy="1357953"/>
            </a:xfrm>
            <a:prstGeom prst="rect">
              <a:avLst/>
            </a:prstGeom>
          </p:spPr>
        </p:pic>
      </p:grpSp>
      <p:sp>
        <p:nvSpPr>
          <p:cNvPr id="17" name="角丸四角形 5"/>
          <p:cNvSpPr/>
          <p:nvPr/>
        </p:nvSpPr>
        <p:spPr>
          <a:xfrm>
            <a:off x="6706169" y="4534151"/>
            <a:ext cx="1753004" cy="1669193"/>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en-US" altLang="ja-JP" sz="1200" spc="-90" dirty="0" smtClean="0">
                <a:solidFill>
                  <a:schemeClr val="tx1"/>
                </a:solidFill>
                <a:latin typeface="HGP創英角ｺﾞｼｯｸUB" pitchFamily="50" charset="-128"/>
                <a:ea typeface="HGP創英角ｺﾞｼｯｸUB" pitchFamily="50" charset="-128"/>
              </a:rPr>
              <a:t>【</a:t>
            </a:r>
            <a:r>
              <a:rPr lang="ja-JP" altLang="en-US" sz="1200" spc="-90" dirty="0" smtClean="0">
                <a:solidFill>
                  <a:schemeClr val="tx1"/>
                </a:solidFill>
                <a:latin typeface="HGP創英角ｺﾞｼｯｸUB" pitchFamily="50" charset="-128"/>
                <a:ea typeface="HGP創英角ｺﾞｼｯｸUB" pitchFamily="50" charset="-128"/>
              </a:rPr>
              <a:t>注意</a:t>
            </a:r>
            <a:r>
              <a:rPr lang="en-US" altLang="ja-JP" sz="1200" spc="-90" dirty="0" smtClean="0">
                <a:solidFill>
                  <a:schemeClr val="tx1"/>
                </a:solidFill>
                <a:latin typeface="HGP創英角ｺﾞｼｯｸUB" pitchFamily="50" charset="-128"/>
                <a:ea typeface="HGP創英角ｺﾞｼｯｸUB" pitchFamily="50" charset="-128"/>
              </a:rPr>
              <a:t>】</a:t>
            </a:r>
            <a:r>
              <a:rPr lang="ja-JP" altLang="en-US" sz="1200" spc="-90" dirty="0" smtClean="0">
                <a:solidFill>
                  <a:schemeClr val="tx1"/>
                </a:solidFill>
                <a:latin typeface="HGP創英角ｺﾞｼｯｸUB" pitchFamily="50" charset="-128"/>
                <a:ea typeface="HGP創英角ｺﾞｼｯｸUB" pitchFamily="50" charset="-128"/>
              </a:rPr>
              <a:t>　新型コロナウイルス感染症が流行している時は、成人に対しては人工呼吸を行わない。</a:t>
            </a:r>
            <a:endParaRPr lang="en-US" altLang="ja-JP" sz="1200" spc="-90" dirty="0" smtClean="0">
              <a:solidFill>
                <a:schemeClr val="tx1"/>
              </a:solidFill>
              <a:latin typeface="HGP創英角ｺﾞｼｯｸUB" pitchFamily="50" charset="-128"/>
              <a:ea typeface="HGP創英角ｺﾞｼｯｸUB" pitchFamily="50" charset="-128"/>
            </a:endParaRPr>
          </a:p>
          <a:p>
            <a:r>
              <a:rPr lang="ja-JP" altLang="en-US" sz="1200" spc="-90" dirty="0" smtClean="0">
                <a:solidFill>
                  <a:schemeClr val="tx1"/>
                </a:solidFill>
                <a:latin typeface="HGP創英角ｺﾞｼｯｸUB" pitchFamily="50" charset="-128"/>
                <a:ea typeface="HGP創英角ｺﾞｼｯｸUB" pitchFamily="50" charset="-128"/>
              </a:rPr>
              <a:t>子供に</a:t>
            </a:r>
            <a:r>
              <a:rPr lang="ja-JP" altLang="en-US" sz="1200" spc="-90" dirty="0">
                <a:solidFill>
                  <a:schemeClr val="tx1"/>
                </a:solidFill>
                <a:latin typeface="HGP創英角ｺﾞｼｯｸUB" pitchFamily="50" charset="-128"/>
                <a:ea typeface="HGP創英角ｺﾞｼｯｸUB" pitchFamily="50" charset="-128"/>
              </a:rPr>
              <a:t>対</a:t>
            </a:r>
            <a:r>
              <a:rPr lang="ja-JP" altLang="en-US" sz="1200" spc="-90" dirty="0" smtClean="0">
                <a:solidFill>
                  <a:schemeClr val="tx1"/>
                </a:solidFill>
                <a:latin typeface="HGP創英角ｺﾞｼｯｸUB" pitchFamily="50" charset="-128"/>
                <a:ea typeface="HGP創英角ｺﾞｼｯｸUB" pitchFamily="50" charset="-128"/>
              </a:rPr>
              <a:t>しては人工呼吸の技術と実施の意思がある場合には行う。</a:t>
            </a:r>
            <a:endParaRPr lang="ja-JP" altLang="en-US" sz="12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255765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23" grpId="0"/>
      <p:bldP spid="27" grpId="0" animBg="1"/>
      <p:bldP spid="21" grpId="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
          <p:cNvSpPr txBox="1"/>
          <p:nvPr/>
        </p:nvSpPr>
        <p:spPr>
          <a:xfrm>
            <a:off x="2250606" y="47270"/>
            <a:ext cx="4653605" cy="68943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3500" b="1" dirty="0" smtClean="0">
                <a:solidFill>
                  <a:schemeClr val="tx2">
                    <a:lumMod val="75000"/>
                  </a:schemeClr>
                </a:solidFill>
                <a:latin typeface="HGP創英角ｺﾞｼｯｸUB" panose="020B0900000000000000" pitchFamily="50" charset="-128"/>
                <a:ea typeface="HGP創英角ｺﾞｼｯｸUB" panose="020B0900000000000000" pitchFamily="50" charset="-128"/>
              </a:rPr>
              <a:t>こんな時はどうしよう？</a:t>
            </a:r>
            <a:endParaRPr kumimoji="1" lang="ja-JP" altLang="en-US" sz="3500" dirty="0">
              <a:latin typeface="HGP創英角ｺﾞｼｯｸUB" panose="020B0900000000000000" pitchFamily="50" charset="-128"/>
              <a:ea typeface="HGP創英角ｺﾞｼｯｸUB" panose="020B0900000000000000" pitchFamily="50" charset="-128"/>
            </a:endParaRPr>
          </a:p>
        </p:txBody>
      </p:sp>
      <p:sp>
        <p:nvSpPr>
          <p:cNvPr id="25" name="角丸四角形 5"/>
          <p:cNvSpPr/>
          <p:nvPr/>
        </p:nvSpPr>
        <p:spPr>
          <a:xfrm>
            <a:off x="299894" y="742863"/>
            <a:ext cx="8680552" cy="262074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6" name="正方形/長方形 25"/>
          <p:cNvSpPr/>
          <p:nvPr/>
        </p:nvSpPr>
        <p:spPr>
          <a:xfrm>
            <a:off x="425962" y="855707"/>
            <a:ext cx="6544668" cy="5296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心肺蘇生を続けているうちに傷病者が</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372830" y="1589534"/>
            <a:ext cx="4438699" cy="363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・うめき声を出した</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34" name="右矢印 33"/>
          <p:cNvSpPr/>
          <p:nvPr/>
        </p:nvSpPr>
        <p:spPr>
          <a:xfrm>
            <a:off x="4949358" y="1966004"/>
            <a:ext cx="797695" cy="651276"/>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38" name="正方形/長方形 37"/>
          <p:cNvSpPr/>
          <p:nvPr/>
        </p:nvSpPr>
        <p:spPr>
          <a:xfrm>
            <a:off x="5852436" y="1824183"/>
            <a:ext cx="3022626" cy="890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500" dirty="0" smtClean="0">
                <a:solidFill>
                  <a:srgbClr val="FF0000"/>
                </a:solidFill>
                <a:latin typeface="HGP創英角ｺﾞｼｯｸUB" panose="020B0900000000000000" pitchFamily="50" charset="-128"/>
                <a:ea typeface="HGP創英角ｺﾞｼｯｸUB" panose="020B0900000000000000" pitchFamily="50" charset="-128"/>
              </a:rPr>
              <a:t>心肺蘇生を中止する</a:t>
            </a:r>
            <a:endParaRPr kumimoji="1" lang="ja-JP" altLang="en-US" sz="45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9" name="正方形/長方形 38"/>
          <p:cNvSpPr/>
          <p:nvPr/>
        </p:nvSpPr>
        <p:spPr>
          <a:xfrm>
            <a:off x="372830" y="2547219"/>
            <a:ext cx="4576528" cy="551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・目的のある仕草を行った</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378493" y="2087784"/>
            <a:ext cx="4719869" cy="363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・普段どおりの呼吸を始めた</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21" name="角丸四角形 5"/>
          <p:cNvSpPr/>
          <p:nvPr/>
        </p:nvSpPr>
        <p:spPr>
          <a:xfrm>
            <a:off x="299894" y="3523180"/>
            <a:ext cx="8680552" cy="3169720"/>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22" name="正方形/長方形 21"/>
          <p:cNvSpPr/>
          <p:nvPr/>
        </p:nvSpPr>
        <p:spPr>
          <a:xfrm>
            <a:off x="372831" y="3523180"/>
            <a:ext cx="8607615" cy="655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○反応はないが、普段どおりの呼吸をしている場合、</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24" name="正方形/長方形 23"/>
          <p:cNvSpPr/>
          <p:nvPr/>
        </p:nvSpPr>
        <p:spPr>
          <a:xfrm>
            <a:off x="734780" y="4103860"/>
            <a:ext cx="795837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頭部後屈</a:t>
            </a:r>
            <a:r>
              <a:rPr lang="ja-JP" altLang="en-US" sz="3000" dirty="0" err="1" smtClean="0">
                <a:solidFill>
                  <a:schemeClr val="tx1"/>
                </a:solidFill>
                <a:latin typeface="HGP創英角ｺﾞｼｯｸUB" panose="020B0900000000000000" pitchFamily="50" charset="-128"/>
                <a:ea typeface="HGP創英角ｺﾞｼｯｸUB" panose="020B0900000000000000" pitchFamily="50" charset="-128"/>
              </a:rPr>
              <a:t>あ</a:t>
            </a:r>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ご先拳上法により</a:t>
            </a:r>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気道を確保</a:t>
            </a:r>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する。</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sp>
        <p:nvSpPr>
          <p:cNvPr id="27" name="正方形/長方形 26"/>
          <p:cNvSpPr/>
          <p:nvPr/>
        </p:nvSpPr>
        <p:spPr>
          <a:xfrm>
            <a:off x="372830" y="4621987"/>
            <a:ext cx="8470068" cy="8437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○吐瀉物による窒息の危険がある場合や、やむを得</a:t>
            </a:r>
            <a:endParaRPr lang="en-US" altLang="ja-JP" sz="30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3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3000" dirty="0" err="1" smtClean="0">
                <a:solidFill>
                  <a:schemeClr val="tx1"/>
                </a:solidFill>
                <a:latin typeface="HGP創英角ｺﾞｼｯｸUB" panose="020B0900000000000000" pitchFamily="50" charset="-128"/>
                <a:ea typeface="HGP創英角ｺﾞｼｯｸUB" panose="020B0900000000000000" pitchFamily="50" charset="-128"/>
              </a:rPr>
              <a:t>ず</a:t>
            </a:r>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傷病者のそばを離れる時は、</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grpSp>
        <p:nvGrpSpPr>
          <p:cNvPr id="5" name="グループ化 4"/>
          <p:cNvGrpSpPr/>
          <p:nvPr/>
        </p:nvGrpSpPr>
        <p:grpSpPr>
          <a:xfrm>
            <a:off x="734780" y="5436245"/>
            <a:ext cx="8108118" cy="1139346"/>
            <a:chOff x="734780" y="5436245"/>
            <a:chExt cx="8108118" cy="1139346"/>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8362" y="5462704"/>
              <a:ext cx="3744536" cy="1112887"/>
            </a:xfrm>
            <a:prstGeom prst="rect">
              <a:avLst/>
            </a:prstGeom>
          </p:spPr>
        </p:pic>
        <p:sp>
          <p:nvSpPr>
            <p:cNvPr id="28" name="正方形/長方形 27"/>
            <p:cNvSpPr/>
            <p:nvPr/>
          </p:nvSpPr>
          <p:spPr>
            <a:xfrm>
              <a:off x="734780" y="5436245"/>
              <a:ext cx="485322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rgbClr val="FF0000"/>
                  </a:solidFill>
                  <a:latin typeface="HGP創英角ｺﾞｼｯｸUB" panose="020B0900000000000000" pitchFamily="50" charset="-128"/>
                  <a:ea typeface="HGP創英角ｺﾞｼｯｸUB" panose="020B0900000000000000" pitchFamily="50" charset="-128"/>
                </a:rPr>
                <a:t>回復体位</a:t>
              </a:r>
              <a:r>
                <a:rPr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の姿勢をとらせる。</a:t>
              </a:r>
              <a:endParaRPr kumimoji="1" lang="ja-JP" altLang="en-US" sz="3000" dirty="0">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59071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500"/>
                                        <p:tgtEl>
                                          <p:spTgt spid="3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5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6" grpId="0"/>
      <p:bldP spid="30" grpId="0"/>
      <p:bldP spid="34" grpId="0" animBg="1"/>
      <p:bldP spid="38" grpId="0"/>
      <p:bldP spid="39" grpId="0"/>
      <p:bldP spid="20" grpId="0"/>
      <p:bldP spid="21" grpId="0" animBg="1"/>
      <p:bldP spid="22" grpId="0"/>
      <p:bldP spid="24"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66555" y="1822088"/>
            <a:ext cx="4611144" cy="394371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8" name="角丸四角形 5"/>
          <p:cNvSpPr/>
          <p:nvPr/>
        </p:nvSpPr>
        <p:spPr>
          <a:xfrm>
            <a:off x="203200" y="721550"/>
            <a:ext cx="8775700" cy="6034850"/>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352561" y="13664"/>
            <a:ext cx="8474133"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の手順のまとめ</a:t>
            </a:r>
            <a:endParaRPr kumimoji="1" lang="ja-JP" altLang="en-US" sz="4000" dirty="0">
              <a:latin typeface="HGP創英角ｺﾞｼｯｸUB" pitchFamily="50" charset="-128"/>
              <a:ea typeface="HGP創英角ｺﾞｼｯｸUB" pitchFamily="50" charset="-128"/>
            </a:endParaRPr>
          </a:p>
        </p:txBody>
      </p:sp>
      <p:sp>
        <p:nvSpPr>
          <p:cNvPr id="28" name="角丸四角形 5"/>
          <p:cNvSpPr/>
          <p:nvPr/>
        </p:nvSpPr>
        <p:spPr>
          <a:xfrm>
            <a:off x="385530" y="979306"/>
            <a:ext cx="1358899" cy="694445"/>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pc="-90" dirty="0" smtClean="0">
                <a:solidFill>
                  <a:schemeClr val="tx1"/>
                </a:solidFill>
                <a:latin typeface="HGP創英角ｺﾞｼｯｸUB" pitchFamily="50" charset="-128"/>
                <a:ea typeface="HGP創英角ｺﾞｼｯｸUB" pitchFamily="50" charset="-128"/>
              </a:rPr>
              <a:t>①安全確認</a:t>
            </a:r>
            <a:endParaRPr lang="en-US" altLang="ja-JP" spc="-90" dirty="0" smtClean="0">
              <a:solidFill>
                <a:schemeClr val="tx1"/>
              </a:solidFill>
              <a:latin typeface="HGP創英角ｺﾞｼｯｸUB" pitchFamily="50" charset="-128"/>
              <a:ea typeface="HGP創英角ｺﾞｼｯｸUB" pitchFamily="50" charset="-128"/>
            </a:endParaRPr>
          </a:p>
        </p:txBody>
      </p:sp>
      <p:sp>
        <p:nvSpPr>
          <p:cNvPr id="17" name="右矢印 16"/>
          <p:cNvSpPr/>
          <p:nvPr/>
        </p:nvSpPr>
        <p:spPr>
          <a:xfrm>
            <a:off x="1814243" y="1147480"/>
            <a:ext cx="549742" cy="358096"/>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9" name="角丸四角形 5"/>
          <p:cNvSpPr/>
          <p:nvPr/>
        </p:nvSpPr>
        <p:spPr>
          <a:xfrm>
            <a:off x="2451993" y="981953"/>
            <a:ext cx="1857840" cy="707145"/>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pc="-90" dirty="0" smtClean="0">
                <a:solidFill>
                  <a:schemeClr val="tx1"/>
                </a:solidFill>
                <a:latin typeface="HGP創英角ｺﾞｼｯｸUB" pitchFamily="50" charset="-128"/>
                <a:ea typeface="HGP創英角ｺﾞｼｯｸUB" pitchFamily="50" charset="-128"/>
              </a:rPr>
              <a:t>②反応を確認する</a:t>
            </a:r>
            <a:endParaRPr lang="en-US" altLang="ja-JP" spc="-90" dirty="0" smtClean="0">
              <a:solidFill>
                <a:schemeClr val="tx1"/>
              </a:solidFill>
              <a:latin typeface="HGP創英角ｺﾞｼｯｸUB" pitchFamily="50" charset="-128"/>
              <a:ea typeface="HGP創英角ｺﾞｼｯｸUB" pitchFamily="50" charset="-128"/>
            </a:endParaRPr>
          </a:p>
        </p:txBody>
      </p:sp>
      <p:sp>
        <p:nvSpPr>
          <p:cNvPr id="20" name="右矢印 19"/>
          <p:cNvSpPr/>
          <p:nvPr/>
        </p:nvSpPr>
        <p:spPr>
          <a:xfrm>
            <a:off x="4391457" y="1194157"/>
            <a:ext cx="549742" cy="358096"/>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2" name="角丸四角形 5"/>
          <p:cNvSpPr/>
          <p:nvPr/>
        </p:nvSpPr>
        <p:spPr>
          <a:xfrm>
            <a:off x="5017397" y="979307"/>
            <a:ext cx="2721440" cy="709792"/>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pc="-90" dirty="0" smtClean="0">
                <a:solidFill>
                  <a:schemeClr val="tx1"/>
                </a:solidFill>
                <a:latin typeface="HGP創英角ｺﾞｼｯｸUB" pitchFamily="50" charset="-128"/>
                <a:ea typeface="HGP創英角ｺﾞｼｯｸUB" pitchFamily="50" charset="-128"/>
              </a:rPr>
              <a:t>③助けを呼ぶ</a:t>
            </a:r>
            <a:endParaRPr lang="en-US" altLang="ja-JP" spc="-90" dirty="0" smtClean="0">
              <a:solidFill>
                <a:schemeClr val="tx1"/>
              </a:solidFill>
              <a:latin typeface="HGP創英角ｺﾞｼｯｸUB" pitchFamily="50" charset="-128"/>
              <a:ea typeface="HGP創英角ｺﾞｼｯｸUB" pitchFamily="50" charset="-128"/>
            </a:endParaRPr>
          </a:p>
          <a:p>
            <a:pPr algn="ctr"/>
            <a:r>
              <a:rPr lang="ja-JP" altLang="en-US" spc="-90" dirty="0" smtClean="0">
                <a:solidFill>
                  <a:schemeClr val="tx1"/>
                </a:solidFill>
                <a:latin typeface="HGP創英角ｺﾞｼｯｸUB" pitchFamily="50" charset="-128"/>
                <a:ea typeface="HGP創英角ｺﾞｼｯｸUB" pitchFamily="50" charset="-128"/>
              </a:rPr>
              <a:t>（</a:t>
            </a:r>
            <a:r>
              <a:rPr lang="en-US" altLang="ja-JP" spc="-90" dirty="0" smtClean="0">
                <a:solidFill>
                  <a:schemeClr val="tx1"/>
                </a:solidFill>
                <a:latin typeface="HGP創英角ｺﾞｼｯｸUB" pitchFamily="50" charset="-128"/>
                <a:ea typeface="HGP創英角ｺﾞｼｯｸUB" pitchFamily="50" charset="-128"/>
              </a:rPr>
              <a:t>119</a:t>
            </a:r>
            <a:r>
              <a:rPr lang="ja-JP" altLang="en-US" spc="-90" dirty="0" smtClean="0">
                <a:solidFill>
                  <a:schemeClr val="tx1"/>
                </a:solidFill>
                <a:latin typeface="HGP創英角ｺﾞｼｯｸUB" pitchFamily="50" charset="-128"/>
                <a:ea typeface="HGP創英角ｺﾞｼｯｸUB" pitchFamily="50" charset="-128"/>
              </a:rPr>
              <a:t>番通報と</a:t>
            </a:r>
            <a:r>
              <a:rPr lang="en-US" altLang="ja-JP" spc="-90" dirty="0" smtClean="0">
                <a:solidFill>
                  <a:schemeClr val="tx1"/>
                </a:solidFill>
                <a:latin typeface="HGP創英角ｺﾞｼｯｸUB" pitchFamily="50" charset="-128"/>
                <a:ea typeface="HGP創英角ｺﾞｼｯｸUB" pitchFamily="50" charset="-128"/>
              </a:rPr>
              <a:t>AED</a:t>
            </a:r>
            <a:r>
              <a:rPr lang="ja-JP" altLang="en-US" spc="-90" dirty="0" smtClean="0">
                <a:solidFill>
                  <a:schemeClr val="tx1"/>
                </a:solidFill>
                <a:latin typeface="HGP創英角ｺﾞｼｯｸUB" pitchFamily="50" charset="-128"/>
                <a:ea typeface="HGP創英角ｺﾞｼｯｸUB" pitchFamily="50" charset="-128"/>
              </a:rPr>
              <a:t>の手配）</a:t>
            </a:r>
            <a:endParaRPr lang="en-US" altLang="ja-JP" spc="-90" dirty="0" smtClean="0">
              <a:solidFill>
                <a:schemeClr val="tx1"/>
              </a:solidFill>
              <a:latin typeface="HGP創英角ｺﾞｼｯｸUB" pitchFamily="50" charset="-128"/>
              <a:ea typeface="HGP創英角ｺﾞｼｯｸUB" pitchFamily="50" charset="-128"/>
            </a:endParaRPr>
          </a:p>
        </p:txBody>
      </p:sp>
      <p:sp>
        <p:nvSpPr>
          <p:cNvPr id="25" name="角丸四角形 5"/>
          <p:cNvSpPr/>
          <p:nvPr/>
        </p:nvSpPr>
        <p:spPr>
          <a:xfrm>
            <a:off x="6565391" y="1966389"/>
            <a:ext cx="2212141" cy="865714"/>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pc="-90" dirty="0" smtClean="0">
                <a:solidFill>
                  <a:schemeClr val="tx1"/>
                </a:solidFill>
                <a:latin typeface="HGP創英角ｺﾞｼｯｸUB" pitchFamily="50" charset="-128"/>
                <a:ea typeface="HGP創英角ｺﾞｼｯｸUB" pitchFamily="50" charset="-128"/>
              </a:rPr>
              <a:t>④呼吸を確認する</a:t>
            </a:r>
            <a:endParaRPr lang="en-US" altLang="ja-JP" spc="-90" dirty="0" smtClean="0">
              <a:solidFill>
                <a:schemeClr val="tx1"/>
              </a:solidFill>
              <a:latin typeface="HGP創英角ｺﾞｼｯｸUB" pitchFamily="50" charset="-128"/>
              <a:ea typeface="HGP創英角ｺﾞｼｯｸUB" pitchFamily="50" charset="-128"/>
            </a:endParaRPr>
          </a:p>
        </p:txBody>
      </p:sp>
      <p:sp>
        <p:nvSpPr>
          <p:cNvPr id="29" name="角丸四角形 5"/>
          <p:cNvSpPr/>
          <p:nvPr/>
        </p:nvSpPr>
        <p:spPr>
          <a:xfrm>
            <a:off x="6565390" y="4335798"/>
            <a:ext cx="2212141" cy="1171759"/>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pc="-90" dirty="0" smtClean="0">
                <a:solidFill>
                  <a:srgbClr val="FF0000"/>
                </a:solidFill>
                <a:latin typeface="HGP創英角ｺﾞｼｯｸUB" pitchFamily="50" charset="-128"/>
                <a:ea typeface="HGP創英角ｺﾞｼｯｸUB" pitchFamily="50" charset="-128"/>
              </a:rPr>
              <a:t>気道確保</a:t>
            </a:r>
            <a:endParaRPr lang="en-US" altLang="ja-JP" spc="-90" dirty="0" smtClean="0">
              <a:solidFill>
                <a:srgbClr val="FF0000"/>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・救急隊を待つ</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・回復体位を考慮する</a:t>
            </a:r>
            <a:endParaRPr lang="en-US" altLang="ja-JP" spc="-90" dirty="0" smtClean="0">
              <a:solidFill>
                <a:schemeClr val="tx1"/>
              </a:solidFill>
              <a:latin typeface="HGP創英角ｺﾞｼｯｸUB" pitchFamily="50" charset="-128"/>
              <a:ea typeface="HGP創英角ｺﾞｼｯｸUB" pitchFamily="50" charset="-128"/>
            </a:endParaRPr>
          </a:p>
        </p:txBody>
      </p:sp>
      <p:grpSp>
        <p:nvGrpSpPr>
          <p:cNvPr id="15" name="グループ化 14"/>
          <p:cNvGrpSpPr/>
          <p:nvPr/>
        </p:nvGrpSpPr>
        <p:grpSpPr>
          <a:xfrm>
            <a:off x="6458916" y="3060700"/>
            <a:ext cx="2638717" cy="1231900"/>
            <a:chOff x="6458916" y="3060700"/>
            <a:chExt cx="2638717" cy="1231900"/>
          </a:xfrm>
        </p:grpSpPr>
        <p:sp>
          <p:nvSpPr>
            <p:cNvPr id="26" name="右矢印 25"/>
            <p:cNvSpPr/>
            <p:nvPr/>
          </p:nvSpPr>
          <p:spPr>
            <a:xfrm rot="5400000">
              <a:off x="7055511" y="3497602"/>
              <a:ext cx="1231900" cy="358096"/>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30" name="正方形/長方形 29"/>
            <p:cNvSpPr/>
            <p:nvPr/>
          </p:nvSpPr>
          <p:spPr>
            <a:xfrm>
              <a:off x="6458916" y="3339155"/>
              <a:ext cx="2638717" cy="383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普段どおりの呼吸あり</a:t>
              </a:r>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grpSp>
      <p:sp>
        <p:nvSpPr>
          <p:cNvPr id="32" name="角丸四角形 5"/>
          <p:cNvSpPr/>
          <p:nvPr/>
        </p:nvSpPr>
        <p:spPr>
          <a:xfrm>
            <a:off x="337443" y="1899768"/>
            <a:ext cx="4482836" cy="1502900"/>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ja-JP" altLang="en-US" spc="-90" dirty="0" smtClean="0">
                <a:solidFill>
                  <a:schemeClr val="tx1"/>
                </a:solidFill>
                <a:latin typeface="HGP創英角ｺﾞｼｯｸUB" pitchFamily="50" charset="-128"/>
                <a:ea typeface="HGP創英角ｺﾞｼｯｸUB" pitchFamily="50" charset="-128"/>
              </a:rPr>
              <a:t>⑤</a:t>
            </a:r>
            <a:r>
              <a:rPr lang="ja-JP" altLang="en-US" spc="-90" dirty="0" smtClean="0">
                <a:solidFill>
                  <a:srgbClr val="FF0000"/>
                </a:solidFill>
                <a:latin typeface="HGP創英角ｺﾞｼｯｸUB" pitchFamily="50" charset="-128"/>
                <a:ea typeface="HGP創英角ｺﾞｼｯｸUB" pitchFamily="50" charset="-128"/>
              </a:rPr>
              <a:t>胸骨圧迫 </a:t>
            </a:r>
            <a:r>
              <a:rPr lang="en-US" altLang="ja-JP" spc="-90" dirty="0" smtClean="0">
                <a:solidFill>
                  <a:schemeClr val="tx1"/>
                </a:solidFill>
                <a:latin typeface="HGP創英角ｺﾞｼｯｸUB" pitchFamily="50" charset="-128"/>
                <a:ea typeface="HGP創英角ｺﾞｼｯｸUB" pitchFamily="50" charset="-128"/>
              </a:rPr>
              <a:t>× </a:t>
            </a:r>
            <a:r>
              <a:rPr lang="en-US" altLang="ja-JP" spc="-90" dirty="0" smtClean="0">
                <a:solidFill>
                  <a:srgbClr val="FF0000"/>
                </a:solidFill>
                <a:latin typeface="HGP創英角ｺﾞｼｯｸUB" pitchFamily="50" charset="-128"/>
                <a:ea typeface="HGP創英角ｺﾞｼｯｸUB" pitchFamily="50" charset="-128"/>
              </a:rPr>
              <a:t>30</a:t>
            </a:r>
            <a:r>
              <a:rPr lang="ja-JP" altLang="en-US" spc="-90" dirty="0" smtClean="0">
                <a:solidFill>
                  <a:schemeClr val="tx1"/>
                </a:solidFill>
                <a:latin typeface="HGP創英角ｺﾞｼｯｸUB" pitchFamily="50" charset="-128"/>
                <a:ea typeface="HGP創英角ｺﾞｼｯｸUB" pitchFamily="50" charset="-128"/>
              </a:rPr>
              <a:t>回</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 ・強く（成人約</a:t>
            </a:r>
            <a:r>
              <a:rPr lang="en-US" altLang="ja-JP" spc="-90" dirty="0" smtClean="0">
                <a:solidFill>
                  <a:schemeClr val="tx1"/>
                </a:solidFill>
                <a:latin typeface="HGP創英角ｺﾞｼｯｸUB" pitchFamily="50" charset="-128"/>
                <a:ea typeface="HGP創英角ｺﾞｼｯｸUB" pitchFamily="50" charset="-128"/>
              </a:rPr>
              <a:t>5cm</a:t>
            </a:r>
            <a:r>
              <a:rPr lang="ja-JP" altLang="en-US" spc="-90" dirty="0" err="1"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小児は胸の厚さの約</a:t>
            </a:r>
            <a:r>
              <a:rPr lang="en-US" altLang="ja-JP" spc="-90" dirty="0" smtClean="0">
                <a:solidFill>
                  <a:schemeClr val="tx1"/>
                </a:solidFill>
                <a:latin typeface="HGP創英角ｺﾞｼｯｸUB" pitchFamily="50" charset="-128"/>
                <a:ea typeface="HGP創英角ｺﾞｼｯｸUB" pitchFamily="50" charset="-128"/>
              </a:rPr>
              <a:t>1/3)</a:t>
            </a:r>
          </a:p>
          <a:p>
            <a:r>
              <a:rPr lang="ja-JP" altLang="en-US" spc="-90" dirty="0" smtClean="0">
                <a:solidFill>
                  <a:schemeClr val="tx1"/>
                </a:solidFill>
                <a:latin typeface="HGP創英角ｺﾞｼｯｸUB" pitchFamily="50" charset="-128"/>
                <a:ea typeface="HGP創英角ｺﾞｼｯｸUB" pitchFamily="50" charset="-128"/>
              </a:rPr>
              <a:t> ・速く（</a:t>
            </a:r>
            <a:r>
              <a:rPr lang="en-US" altLang="ja-JP" spc="-90" dirty="0" smtClean="0">
                <a:solidFill>
                  <a:schemeClr val="tx1"/>
                </a:solidFill>
                <a:latin typeface="HGP創英角ｺﾞｼｯｸUB" pitchFamily="50" charset="-128"/>
                <a:ea typeface="HGP創英角ｺﾞｼｯｸUB" pitchFamily="50" charset="-128"/>
              </a:rPr>
              <a:t>100</a:t>
            </a:r>
            <a:r>
              <a:rPr lang="ja-JP" altLang="en-US" spc="-90" dirty="0" smtClean="0">
                <a:solidFill>
                  <a:schemeClr val="tx1"/>
                </a:solidFill>
                <a:latin typeface="HGP創英角ｺﾞｼｯｸUB" pitchFamily="50" charset="-128"/>
                <a:ea typeface="HGP創英角ｺﾞｼｯｸUB" pitchFamily="50" charset="-128"/>
              </a:rPr>
              <a:t>～</a:t>
            </a:r>
            <a:r>
              <a:rPr lang="en-US" altLang="ja-JP" spc="-90" dirty="0" smtClean="0">
                <a:solidFill>
                  <a:schemeClr val="tx1"/>
                </a:solidFill>
                <a:latin typeface="HGP創英角ｺﾞｼｯｸUB" pitchFamily="50" charset="-128"/>
                <a:ea typeface="HGP創英角ｺﾞｼｯｸUB" pitchFamily="50" charset="-128"/>
              </a:rPr>
              <a:t>120</a:t>
            </a:r>
            <a:r>
              <a:rPr lang="ja-JP" altLang="en-US" spc="-90" dirty="0" smtClean="0">
                <a:solidFill>
                  <a:schemeClr val="tx1"/>
                </a:solidFill>
                <a:latin typeface="HGP創英角ｺﾞｼｯｸUB" pitchFamily="50" charset="-128"/>
                <a:ea typeface="HGP創英角ｺﾞｼｯｸUB" pitchFamily="50" charset="-128"/>
              </a:rPr>
              <a:t>回</a:t>
            </a:r>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分</a:t>
            </a:r>
            <a:r>
              <a:rPr lang="ja-JP" altLang="en-US" spc="-90" dirty="0">
                <a:solidFill>
                  <a:schemeClr val="tx1"/>
                </a:solidFill>
                <a:latin typeface="HGP創英角ｺﾞｼｯｸUB" pitchFamily="50" charset="-128"/>
                <a:ea typeface="HGP創英角ｺﾞｼｯｸUB" pitchFamily="50" charset="-128"/>
              </a:rPr>
              <a:t>）</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 ・絶え間なく（中断を最小に）</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 ・圧迫解除は胸がしっかり戻るまで</a:t>
            </a:r>
            <a:endParaRPr lang="en-US" altLang="ja-JP" spc="-90" dirty="0" smtClean="0">
              <a:solidFill>
                <a:schemeClr val="tx1"/>
              </a:solidFill>
              <a:latin typeface="HGP創英角ｺﾞｼｯｸUB" pitchFamily="50" charset="-128"/>
              <a:ea typeface="HGP創英角ｺﾞｼｯｸUB" pitchFamily="50" charset="-128"/>
            </a:endParaRPr>
          </a:p>
        </p:txBody>
      </p:sp>
      <p:sp>
        <p:nvSpPr>
          <p:cNvPr id="2" name="曲折矢印 1"/>
          <p:cNvSpPr/>
          <p:nvPr/>
        </p:nvSpPr>
        <p:spPr>
          <a:xfrm rot="5400000">
            <a:off x="7789538" y="1286711"/>
            <a:ext cx="620506" cy="569511"/>
          </a:xfrm>
          <a:prstGeom prst="bentArrow">
            <a:avLst>
              <a:gd name="adj1" fmla="val 29460"/>
              <a:gd name="adj2" fmla="val 25000"/>
              <a:gd name="adj3" fmla="val 25000"/>
              <a:gd name="adj4" fmla="val 4375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角丸四角形 5"/>
          <p:cNvSpPr/>
          <p:nvPr/>
        </p:nvSpPr>
        <p:spPr>
          <a:xfrm>
            <a:off x="330055" y="4073296"/>
            <a:ext cx="4497611" cy="1595296"/>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ja-JP" altLang="en-US" spc="-90" dirty="0">
                <a:solidFill>
                  <a:schemeClr val="tx1"/>
                </a:solidFill>
                <a:latin typeface="HGP創英角ｺﾞｼｯｸUB" pitchFamily="50" charset="-128"/>
                <a:ea typeface="HGP創英角ｺﾞｼｯｸUB" pitchFamily="50" charset="-128"/>
              </a:rPr>
              <a:t>⑥</a:t>
            </a:r>
            <a:r>
              <a:rPr lang="ja-JP" altLang="en-US" spc="-90" dirty="0" smtClean="0">
                <a:solidFill>
                  <a:srgbClr val="FF0000"/>
                </a:solidFill>
                <a:latin typeface="HGP創英角ｺﾞｼｯｸUB" pitchFamily="50" charset="-128"/>
                <a:ea typeface="HGP創英角ｺﾞｼｯｸUB" pitchFamily="50" charset="-128"/>
              </a:rPr>
              <a:t>人工呼吸 </a:t>
            </a:r>
            <a:r>
              <a:rPr lang="en-US" altLang="ja-JP" spc="-90" dirty="0" smtClean="0">
                <a:solidFill>
                  <a:schemeClr val="tx1"/>
                </a:solidFill>
                <a:latin typeface="HGP創英角ｺﾞｼｯｸUB" pitchFamily="50" charset="-128"/>
                <a:ea typeface="HGP創英角ｺﾞｼｯｸUB" pitchFamily="50" charset="-128"/>
              </a:rPr>
              <a:t>× </a:t>
            </a:r>
            <a:r>
              <a:rPr lang="en-US" altLang="ja-JP" spc="-90" dirty="0" smtClean="0">
                <a:solidFill>
                  <a:srgbClr val="FF0000"/>
                </a:solidFill>
                <a:latin typeface="HGP創英角ｺﾞｼｯｸUB" pitchFamily="50" charset="-128"/>
                <a:ea typeface="HGP創英角ｺﾞｼｯｸUB" pitchFamily="50" charset="-128"/>
              </a:rPr>
              <a:t>2</a:t>
            </a:r>
            <a:r>
              <a:rPr lang="ja-JP" altLang="en-US" spc="-90" dirty="0" smtClean="0">
                <a:solidFill>
                  <a:schemeClr val="tx1"/>
                </a:solidFill>
                <a:latin typeface="HGP創英角ｺﾞｼｯｸUB" pitchFamily="50" charset="-128"/>
                <a:ea typeface="HGP創英角ｺﾞｼｯｸUB" pitchFamily="50" charset="-128"/>
              </a:rPr>
              <a:t>回</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鼻をつまみながら口対口で息を吹き込む</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・胸が上がる程度</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a:t>
            </a:r>
            <a:r>
              <a:rPr lang="en-US" altLang="ja-JP" spc="-90" dirty="0" smtClean="0">
                <a:solidFill>
                  <a:schemeClr val="tx1"/>
                </a:solidFill>
                <a:latin typeface="HGP創英角ｺﾞｼｯｸUB" pitchFamily="50" charset="-128"/>
                <a:ea typeface="HGP創英角ｺﾞｼｯｸUB" pitchFamily="50" charset="-128"/>
              </a:rPr>
              <a:t>1</a:t>
            </a:r>
            <a:r>
              <a:rPr lang="ja-JP" altLang="en-US" spc="-90" dirty="0" smtClean="0">
                <a:solidFill>
                  <a:schemeClr val="tx1"/>
                </a:solidFill>
                <a:latin typeface="HGP創英角ｺﾞｼｯｸUB" pitchFamily="50" charset="-128"/>
                <a:ea typeface="HGP創英角ｺﾞｼｯｸUB" pitchFamily="50" charset="-128"/>
              </a:rPr>
              <a:t>回約</a:t>
            </a:r>
            <a:r>
              <a:rPr lang="en-US" altLang="ja-JP" spc="-90" dirty="0" smtClean="0">
                <a:solidFill>
                  <a:schemeClr val="tx1"/>
                </a:solidFill>
                <a:latin typeface="HGP創英角ｺﾞｼｯｸUB" pitchFamily="50" charset="-128"/>
                <a:ea typeface="HGP創英角ｺﾞｼｯｸUB" pitchFamily="50" charset="-128"/>
              </a:rPr>
              <a:t>1</a:t>
            </a:r>
            <a:r>
              <a:rPr lang="ja-JP" altLang="en-US" spc="-90" dirty="0" smtClean="0">
                <a:solidFill>
                  <a:schemeClr val="tx1"/>
                </a:solidFill>
                <a:latin typeface="HGP創英角ｺﾞｼｯｸUB" pitchFamily="50" charset="-128"/>
                <a:ea typeface="HGP創英角ｺﾞｼｯｸUB" pitchFamily="50" charset="-128"/>
              </a:rPr>
              <a:t>秒、</a:t>
            </a:r>
            <a:r>
              <a:rPr lang="en-US" altLang="ja-JP" spc="-90" dirty="0" smtClean="0">
                <a:solidFill>
                  <a:schemeClr val="tx1"/>
                </a:solidFill>
                <a:latin typeface="HGP創英角ｺﾞｼｯｸUB" pitchFamily="50" charset="-128"/>
                <a:ea typeface="HGP創英角ｺﾞｼｯｸUB" pitchFamily="50" charset="-128"/>
              </a:rPr>
              <a:t>2</a:t>
            </a:r>
            <a:r>
              <a:rPr lang="ja-JP" altLang="en-US" spc="-90" dirty="0" smtClean="0">
                <a:solidFill>
                  <a:schemeClr val="tx1"/>
                </a:solidFill>
                <a:latin typeface="HGP創英角ｺﾞｼｯｸUB" pitchFamily="50" charset="-128"/>
                <a:ea typeface="HGP創英角ｺﾞｼｯｸUB" pitchFamily="50" charset="-128"/>
              </a:rPr>
              <a:t>回続けて息を吹く</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a:t>
            </a:r>
            <a:r>
              <a:rPr lang="en-US" altLang="ja-JP" spc="-90" dirty="0" smtClean="0">
                <a:solidFill>
                  <a:schemeClr val="tx1"/>
                </a:solidFill>
                <a:latin typeface="HGP創英角ｺﾞｼｯｸUB" pitchFamily="50" charset="-128"/>
                <a:ea typeface="HGP創英角ｺﾞｼｯｸUB" pitchFamily="50" charset="-128"/>
              </a:rPr>
              <a:t>10</a:t>
            </a:r>
            <a:r>
              <a:rPr lang="ja-JP" altLang="en-US" spc="-90" dirty="0" smtClean="0">
                <a:solidFill>
                  <a:schemeClr val="tx1"/>
                </a:solidFill>
                <a:latin typeface="HGP創英角ｺﾞｼｯｸUB" pitchFamily="50" charset="-128"/>
                <a:ea typeface="HGP創英角ｺﾞｼｯｸUB" pitchFamily="50" charset="-128"/>
              </a:rPr>
              <a:t>秒以上かけない</a:t>
            </a:r>
            <a:endParaRPr lang="en-US" altLang="ja-JP" spc="-90" dirty="0" smtClean="0">
              <a:solidFill>
                <a:schemeClr val="tx1"/>
              </a:solidFill>
              <a:latin typeface="HGP創英角ｺﾞｼｯｸUB" pitchFamily="50" charset="-128"/>
              <a:ea typeface="HGP創英角ｺﾞｼｯｸUB" pitchFamily="50" charset="-128"/>
            </a:endParaRPr>
          </a:p>
        </p:txBody>
      </p:sp>
      <p:grpSp>
        <p:nvGrpSpPr>
          <p:cNvPr id="3" name="グループ化 2"/>
          <p:cNvGrpSpPr/>
          <p:nvPr/>
        </p:nvGrpSpPr>
        <p:grpSpPr>
          <a:xfrm>
            <a:off x="4926754" y="2017189"/>
            <a:ext cx="1547300" cy="646700"/>
            <a:chOff x="4926754" y="2017189"/>
            <a:chExt cx="1547300" cy="646700"/>
          </a:xfrm>
        </p:grpSpPr>
        <p:sp>
          <p:nvSpPr>
            <p:cNvPr id="33" name="右矢印 32"/>
            <p:cNvSpPr/>
            <p:nvPr/>
          </p:nvSpPr>
          <p:spPr>
            <a:xfrm rot="10800000">
              <a:off x="4926754" y="2305793"/>
              <a:ext cx="1532162" cy="358096"/>
            </a:xfrm>
            <a:prstGeom prst="rightArrow">
              <a:avLst>
                <a:gd name="adj1" fmla="val 65408"/>
                <a:gd name="adj2"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38" name="正方形/長方形 37"/>
            <p:cNvSpPr/>
            <p:nvPr/>
          </p:nvSpPr>
          <p:spPr>
            <a:xfrm>
              <a:off x="5184588" y="2017189"/>
              <a:ext cx="1289466" cy="383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呼吸な</a:t>
              </a: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し</a:t>
              </a:r>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grpSp>
      <p:sp>
        <p:nvSpPr>
          <p:cNvPr id="4" name="角丸四角形吹き出し 3"/>
          <p:cNvSpPr/>
          <p:nvPr/>
        </p:nvSpPr>
        <p:spPr>
          <a:xfrm>
            <a:off x="4948587" y="3029733"/>
            <a:ext cx="1525467" cy="1373619"/>
          </a:xfrm>
          <a:prstGeom prst="wedgeRoundRectCallout">
            <a:avLst>
              <a:gd name="adj1" fmla="val -5562"/>
              <a:gd name="adj2" fmla="val -7908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死戦期呼吸は心停止として扱う</a:t>
            </a:r>
            <a:endPar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7" name="グループ化 6"/>
          <p:cNvGrpSpPr/>
          <p:nvPr/>
        </p:nvGrpSpPr>
        <p:grpSpPr>
          <a:xfrm>
            <a:off x="2041704" y="3442208"/>
            <a:ext cx="1074311" cy="615950"/>
            <a:chOff x="1910189" y="3444951"/>
            <a:chExt cx="1074311" cy="615950"/>
          </a:xfrm>
        </p:grpSpPr>
        <p:sp>
          <p:nvSpPr>
            <p:cNvPr id="6" name="上下矢印 5"/>
            <p:cNvSpPr/>
            <p:nvPr/>
          </p:nvSpPr>
          <p:spPr>
            <a:xfrm>
              <a:off x="2104196" y="3444951"/>
              <a:ext cx="508247" cy="615950"/>
            </a:xfrm>
            <a:prstGeom prst="upDownArrow">
              <a:avLst>
                <a:gd name="adj1" fmla="val 50000"/>
                <a:gd name="adj2" fmla="val 30010"/>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1910189" y="3541036"/>
              <a:ext cx="1074311" cy="383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繰り返し</a:t>
              </a:r>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grpSp>
      <p:sp>
        <p:nvSpPr>
          <p:cNvPr id="41" name="曲折矢印 40"/>
          <p:cNvSpPr/>
          <p:nvPr/>
        </p:nvSpPr>
        <p:spPr>
          <a:xfrm flipV="1">
            <a:off x="385530" y="5889813"/>
            <a:ext cx="900516" cy="701486"/>
          </a:xfrm>
          <a:prstGeom prst="bentArrow">
            <a:avLst>
              <a:gd name="adj1" fmla="val 34098"/>
              <a:gd name="adj2" fmla="val 39652"/>
              <a:gd name="adj3" fmla="val 50000"/>
              <a:gd name="adj4" fmla="val 1601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正方形/長方形 41"/>
          <p:cNvSpPr/>
          <p:nvPr/>
        </p:nvSpPr>
        <p:spPr>
          <a:xfrm>
            <a:off x="1356037" y="5874870"/>
            <a:ext cx="7421494" cy="805526"/>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傷</a:t>
            </a:r>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病者がうめき声を出したり、普段どおりの呼吸や目的のある仕草を認める場合は、心肺蘇生を中止する。</a:t>
            </a:r>
            <a:endParaRPr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3652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fade">
                                      <p:cBhvr>
                                        <p:cTn id="64" dur="500"/>
                                        <p:tgtEl>
                                          <p:spTgt spid="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5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500"/>
                                        <p:tgtEl>
                                          <p:spTgt spid="36"/>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500"/>
                                        <p:tgtEl>
                                          <p:spTgt spid="7"/>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fade">
                                      <p:cBhvr>
                                        <p:cTn id="89" dur="500"/>
                                        <p:tgtEl>
                                          <p:spTgt spid="10"/>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1"/>
                                        </p:tgtEl>
                                        <p:attrNameLst>
                                          <p:attrName>style.visibility</p:attrName>
                                        </p:attrNameLst>
                                      </p:cBhvr>
                                      <p:to>
                                        <p:strVal val="visible"/>
                                      </p:to>
                                    </p:set>
                                    <p:animEffect transition="in" filter="fade">
                                      <p:cBhvr>
                                        <p:cTn id="94" dur="500"/>
                                        <p:tgtEl>
                                          <p:spTgt spid="41"/>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fade">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48" grpId="0" animBg="1"/>
      <p:bldP spid="1149" grpId="0"/>
      <p:bldP spid="28" grpId="0" animBg="1"/>
      <p:bldP spid="17" grpId="0" animBg="1"/>
      <p:bldP spid="19" grpId="0" animBg="1"/>
      <p:bldP spid="20" grpId="0" animBg="1"/>
      <p:bldP spid="22" grpId="0" animBg="1"/>
      <p:bldP spid="25" grpId="0" animBg="1"/>
      <p:bldP spid="29" grpId="0" animBg="1"/>
      <p:bldP spid="32" grpId="0" animBg="1"/>
      <p:bldP spid="2" grpId="0" animBg="1"/>
      <p:bldP spid="36" grpId="0" animBg="1"/>
      <p:bldP spid="4"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の手順①</a:t>
            </a:r>
            <a:endParaRPr kumimoji="1" lang="ja-JP" altLang="en-US" sz="4000" dirty="0">
              <a:latin typeface="HGP創英角ｺﾞｼｯｸUB" pitchFamily="50" charset="-128"/>
              <a:ea typeface="HGP創英角ｺﾞｼｯｸUB" pitchFamily="50" charset="-128"/>
            </a:endParaRPr>
          </a:p>
        </p:txBody>
      </p:sp>
      <p:sp>
        <p:nvSpPr>
          <p:cNvPr id="7" name="正方形/長方形 6"/>
          <p:cNvSpPr/>
          <p:nvPr/>
        </p:nvSpPr>
        <p:spPr>
          <a:xfrm>
            <a:off x="769544" y="2273318"/>
            <a:ext cx="7002853" cy="1333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倒れている人を発見した場合、</a:t>
            </a:r>
            <a:endParaRPr lang="en-US" altLang="ja-JP" sz="3800" spc="-90" dirty="0" smtClean="0">
              <a:solidFill>
                <a:prstClr val="black"/>
              </a:solidFill>
              <a:latin typeface="HGP創英角ｺﾞｼｯｸUB" pitchFamily="50" charset="-128"/>
              <a:ea typeface="HGP創英角ｺﾞｼｯｸUB" pitchFamily="50" charset="-128"/>
            </a:endParaRPr>
          </a:p>
          <a:p>
            <a:pPr lvl="0">
              <a:spcBef>
                <a:spcPts val="1200"/>
              </a:spcBef>
            </a:pPr>
            <a:r>
              <a:rPr kumimoji="1" lang="ja-JP" altLang="en-US" sz="3800" spc="-90" dirty="0" smtClean="0">
                <a:solidFill>
                  <a:prstClr val="black"/>
                </a:solidFill>
                <a:latin typeface="HGP創英角ｺﾞｼｯｸUB" pitchFamily="50" charset="-128"/>
                <a:ea typeface="HGP創英角ｺﾞｼｯｸUB" pitchFamily="50" charset="-128"/>
              </a:rPr>
              <a:t>近づく前に周囲を確認して</a:t>
            </a:r>
            <a:endParaRPr kumimoji="1" lang="ja-JP" altLang="en-US" dirty="0"/>
          </a:p>
        </p:txBody>
      </p:sp>
      <p:pic>
        <p:nvPicPr>
          <p:cNvPr id="4" name="図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653027" y="3850612"/>
            <a:ext cx="2997220" cy="2533882"/>
          </a:xfrm>
          <a:prstGeom prst="rect">
            <a:avLst/>
          </a:prstGeom>
        </p:spPr>
      </p:pic>
      <p:sp>
        <p:nvSpPr>
          <p:cNvPr id="12" name="正方形/長方形 11"/>
          <p:cNvSpPr/>
          <p:nvPr/>
        </p:nvSpPr>
        <p:spPr>
          <a:xfrm>
            <a:off x="769545" y="4451092"/>
            <a:ext cx="7186633" cy="666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schemeClr val="tx1"/>
                </a:solidFill>
                <a:latin typeface="HGP創英角ｺﾞｼｯｸUB" pitchFamily="50" charset="-128"/>
                <a:ea typeface="HGP創英角ｺﾞｼｯｸUB" pitchFamily="50" charset="-128"/>
              </a:rPr>
              <a:t>道路に人が倒れている場合</a:t>
            </a:r>
            <a:endParaRPr kumimoji="1" lang="ja-JP" altLang="en-US" dirty="0">
              <a:solidFill>
                <a:schemeClr val="tx1"/>
              </a:solidFill>
            </a:endParaRPr>
          </a:p>
        </p:txBody>
      </p:sp>
      <p:sp>
        <p:nvSpPr>
          <p:cNvPr id="13" name="正方形/長方形 12"/>
          <p:cNvSpPr/>
          <p:nvPr/>
        </p:nvSpPr>
        <p:spPr>
          <a:xfrm>
            <a:off x="769547" y="5179633"/>
            <a:ext cx="7186633" cy="5610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srgbClr val="FF0000"/>
                </a:solidFill>
                <a:latin typeface="HGP創英角ｺﾞｼｯｸUB" pitchFamily="50" charset="-128"/>
                <a:ea typeface="HGP創英角ｺﾞｼｯｸUB" pitchFamily="50" charset="-128"/>
              </a:rPr>
              <a:t>自動車に注意</a:t>
            </a:r>
            <a:r>
              <a:rPr lang="en-US" altLang="ja-JP" sz="3800" spc="-90" dirty="0" smtClean="0">
                <a:solidFill>
                  <a:srgbClr val="FF0000"/>
                </a:solidFill>
                <a:latin typeface="HGP創英角ｺﾞｼｯｸUB" pitchFamily="50" charset="-128"/>
                <a:ea typeface="HGP創英角ｺﾞｼｯｸUB" pitchFamily="50" charset="-128"/>
              </a:rPr>
              <a:t>‼</a:t>
            </a:r>
            <a:endParaRPr kumimoji="1" lang="ja-JP" altLang="en-US" dirty="0">
              <a:solidFill>
                <a:schemeClr val="tx1"/>
              </a:solidFill>
            </a:endParaRPr>
          </a:p>
        </p:txBody>
      </p:sp>
      <p:sp>
        <p:nvSpPr>
          <p:cNvPr id="17" name="正方形/長方形 16"/>
          <p:cNvSpPr/>
          <p:nvPr/>
        </p:nvSpPr>
        <p:spPr>
          <a:xfrm>
            <a:off x="769544" y="3715717"/>
            <a:ext cx="7186633" cy="735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800" spc="-90" dirty="0" smtClean="0">
                <a:solidFill>
                  <a:srgbClr val="FF0000"/>
                </a:solidFill>
                <a:latin typeface="HGP創英角ｺﾞｼｯｸUB" pitchFamily="50" charset="-128"/>
                <a:ea typeface="HGP創英角ｺﾞｼｯｸUB" pitchFamily="50" charset="-128"/>
              </a:rPr>
              <a:t>自分の安全を確保</a:t>
            </a:r>
            <a:r>
              <a:rPr lang="ja-JP" altLang="en-US" sz="3800" spc="-90" dirty="0" smtClean="0">
                <a:solidFill>
                  <a:schemeClr val="tx1"/>
                </a:solidFill>
                <a:latin typeface="HGP創英角ｺﾞｼｯｸUB" pitchFamily="50" charset="-128"/>
                <a:ea typeface="HGP創英角ｺﾞｼｯｸUB" pitchFamily="50" charset="-128"/>
              </a:rPr>
              <a:t>する。</a:t>
            </a:r>
            <a:endParaRPr kumimoji="1" lang="ja-JP" altLang="en-US" dirty="0">
              <a:solidFill>
                <a:schemeClr val="tx1"/>
              </a:solidFill>
            </a:endParaRPr>
          </a:p>
        </p:txBody>
      </p:sp>
      <p:sp>
        <p:nvSpPr>
          <p:cNvPr id="15" name="角丸四角形 5"/>
          <p:cNvSpPr/>
          <p:nvPr/>
        </p:nvSpPr>
        <p:spPr>
          <a:xfrm>
            <a:off x="1847767" y="1277649"/>
            <a:ext cx="5030191" cy="75261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z="3800" spc="-90" dirty="0" smtClean="0">
                <a:solidFill>
                  <a:schemeClr val="tx1"/>
                </a:solidFill>
                <a:latin typeface="HGP創英角ｺﾞｼｯｸUB" pitchFamily="50" charset="-128"/>
                <a:ea typeface="HGP創英角ｺﾞｼｯｸUB" pitchFamily="50" charset="-128"/>
              </a:rPr>
              <a:t>安全の確保</a:t>
            </a:r>
            <a:endParaRPr lang="ja-JP" altLang="en-US" sz="38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21388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7" grpId="0"/>
      <p:bldP spid="12" grpId="0"/>
      <p:bldP spid="13" grpId="0"/>
      <p:bldP spid="17"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の手順②</a:t>
            </a:r>
            <a:endParaRPr kumimoji="1" lang="ja-JP" altLang="en-US" sz="4000" dirty="0">
              <a:latin typeface="HGP創英角ｺﾞｼｯｸUB" pitchFamily="50" charset="-128"/>
              <a:ea typeface="HGP創英角ｺﾞｼｯｸUB" pitchFamily="50" charset="-128"/>
            </a:endParaRPr>
          </a:p>
        </p:txBody>
      </p:sp>
      <p:sp>
        <p:nvSpPr>
          <p:cNvPr id="15" name="角丸四角形 5"/>
          <p:cNvSpPr/>
          <p:nvPr/>
        </p:nvSpPr>
        <p:spPr>
          <a:xfrm>
            <a:off x="1847764" y="1205770"/>
            <a:ext cx="5030191" cy="75261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z="3800" spc="-90" dirty="0" smtClean="0">
                <a:solidFill>
                  <a:schemeClr val="tx1"/>
                </a:solidFill>
                <a:latin typeface="HGP創英角ｺﾞｼｯｸUB" pitchFamily="50" charset="-128"/>
                <a:ea typeface="HGP創英角ｺﾞｼｯｸUB" pitchFamily="50" charset="-128"/>
              </a:rPr>
              <a:t>反応（意識）の確認</a:t>
            </a:r>
            <a:endParaRPr lang="ja-JP" altLang="en-US" sz="3800" spc="-90" dirty="0">
              <a:solidFill>
                <a:schemeClr val="tx1"/>
              </a:solidFill>
              <a:latin typeface="HGP創英角ｺﾞｼｯｸUB" pitchFamily="50" charset="-128"/>
              <a:ea typeface="HGP創英角ｺﾞｼｯｸUB"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624" y="4418772"/>
            <a:ext cx="2482135" cy="2076638"/>
          </a:xfrm>
          <a:prstGeom prst="rect">
            <a:avLst/>
          </a:prstGeom>
        </p:spPr>
      </p:pic>
      <p:sp>
        <p:nvSpPr>
          <p:cNvPr id="11" name="正方形/長方形 10"/>
          <p:cNvSpPr/>
          <p:nvPr/>
        </p:nvSpPr>
        <p:spPr>
          <a:xfrm>
            <a:off x="591354" y="2146199"/>
            <a:ext cx="7996549"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肩を軽く叩きながら、耳元で呼びかける</a:t>
            </a:r>
            <a:endParaRPr kumimoji="1" lang="ja-JP" altLang="en-US" dirty="0"/>
          </a:p>
        </p:txBody>
      </p:sp>
      <p:sp>
        <p:nvSpPr>
          <p:cNvPr id="14" name="円形吹き出し 13"/>
          <p:cNvSpPr/>
          <p:nvPr/>
        </p:nvSpPr>
        <p:spPr>
          <a:xfrm>
            <a:off x="3626238" y="4746480"/>
            <a:ext cx="1473242" cy="977900"/>
          </a:xfrm>
          <a:prstGeom prst="wedgeEllipseCallout">
            <a:avLst>
              <a:gd name="adj1" fmla="val -64189"/>
              <a:gd name="adj2" fmla="val -1530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大丈夫ですか？</a:t>
            </a:r>
            <a:endParaRPr kumimoji="1" lang="ja-JP" altLang="en-US" dirty="0">
              <a:solidFill>
                <a:schemeClr val="tx1"/>
              </a:solidFill>
            </a:endParaRPr>
          </a:p>
        </p:txBody>
      </p:sp>
      <p:sp>
        <p:nvSpPr>
          <p:cNvPr id="16" name="右矢印 15"/>
          <p:cNvSpPr/>
          <p:nvPr/>
        </p:nvSpPr>
        <p:spPr>
          <a:xfrm>
            <a:off x="529011" y="3284341"/>
            <a:ext cx="537789" cy="574082"/>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8" name="正方形/長方形 17"/>
          <p:cNvSpPr/>
          <p:nvPr/>
        </p:nvSpPr>
        <p:spPr>
          <a:xfrm>
            <a:off x="1031506" y="2839665"/>
            <a:ext cx="2516118"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返答がない</a:t>
            </a:r>
            <a:endParaRPr kumimoji="1" lang="ja-JP" altLang="en-US" dirty="0"/>
          </a:p>
        </p:txBody>
      </p:sp>
      <p:sp>
        <p:nvSpPr>
          <p:cNvPr id="19" name="正方形/長方形 18"/>
          <p:cNvSpPr/>
          <p:nvPr/>
        </p:nvSpPr>
        <p:spPr>
          <a:xfrm>
            <a:off x="1013111" y="3337767"/>
            <a:ext cx="4725919"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目的のある仕草がない</a:t>
            </a:r>
            <a:endParaRPr kumimoji="1" lang="ja-JP" altLang="en-US" dirty="0"/>
          </a:p>
        </p:txBody>
      </p:sp>
      <p:sp>
        <p:nvSpPr>
          <p:cNvPr id="20" name="正方形/長方形 19"/>
          <p:cNvSpPr/>
          <p:nvPr/>
        </p:nvSpPr>
        <p:spPr>
          <a:xfrm>
            <a:off x="1066800" y="3855316"/>
            <a:ext cx="4725919"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けいれんのような動き</a:t>
            </a:r>
            <a:endParaRPr kumimoji="1" lang="ja-JP" altLang="en-US" dirty="0"/>
          </a:p>
        </p:txBody>
      </p:sp>
      <p:sp>
        <p:nvSpPr>
          <p:cNvPr id="21" name="右矢印 20"/>
          <p:cNvSpPr/>
          <p:nvPr/>
        </p:nvSpPr>
        <p:spPr>
          <a:xfrm>
            <a:off x="5619069" y="3327141"/>
            <a:ext cx="537789" cy="574082"/>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2" name="正方形/長方形 21"/>
          <p:cNvSpPr/>
          <p:nvPr/>
        </p:nvSpPr>
        <p:spPr>
          <a:xfrm>
            <a:off x="6241525" y="2811284"/>
            <a:ext cx="2222471" cy="1716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a:solidFill>
                  <a:srgbClr val="FF0000"/>
                </a:solidFill>
                <a:latin typeface="HGP創英角ｺﾞｼｯｸUB" pitchFamily="50" charset="-128"/>
                <a:ea typeface="HGP創英角ｺﾞｼｯｸUB" pitchFamily="50" charset="-128"/>
              </a:rPr>
              <a:t>反応</a:t>
            </a:r>
            <a:r>
              <a:rPr lang="ja-JP" altLang="en-US" sz="3800" spc="-90" dirty="0" smtClean="0">
                <a:solidFill>
                  <a:srgbClr val="FF0000"/>
                </a:solidFill>
                <a:latin typeface="HGP創英角ｺﾞｼｯｸUB" pitchFamily="50" charset="-128"/>
                <a:ea typeface="HGP創英角ｺﾞｼｯｸUB" pitchFamily="50" charset="-128"/>
              </a:rPr>
              <a:t>なしと判断</a:t>
            </a:r>
            <a:r>
              <a:rPr lang="en-US" altLang="ja-JP" sz="3800" spc="-90" dirty="0" smtClean="0">
                <a:solidFill>
                  <a:srgbClr val="FF0000"/>
                </a:solidFill>
                <a:latin typeface="HGP創英角ｺﾞｼｯｸUB" pitchFamily="50" charset="-128"/>
                <a:ea typeface="HGP創英角ｺﾞｼｯｸUB" pitchFamily="50" charset="-128"/>
              </a:rPr>
              <a:t>‼</a:t>
            </a:r>
            <a:endParaRPr kumimoji="1" lang="ja-JP" altLang="en-US" dirty="0">
              <a:solidFill>
                <a:srgbClr val="FF0000"/>
              </a:solidFill>
            </a:endParaRPr>
          </a:p>
        </p:txBody>
      </p:sp>
      <p:sp>
        <p:nvSpPr>
          <p:cNvPr id="17" name="角丸四角形 5"/>
          <p:cNvSpPr/>
          <p:nvPr/>
        </p:nvSpPr>
        <p:spPr>
          <a:xfrm>
            <a:off x="5406975" y="4590886"/>
            <a:ext cx="3150325" cy="1584328"/>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注意</a:t>
            </a:r>
            <a:r>
              <a:rPr lang="en-US" altLang="ja-JP" sz="2000" spc="-90" dirty="0" smtClean="0">
                <a:solidFill>
                  <a:schemeClr val="tx1"/>
                </a:solidFill>
                <a:latin typeface="HGP創英角ｺﾞｼｯｸUB" pitchFamily="50" charset="-128"/>
                <a:ea typeface="HGP創英角ｺﾞｼｯｸUB" pitchFamily="50" charset="-128"/>
              </a:rPr>
              <a:t>】</a:t>
            </a:r>
          </a:p>
          <a:p>
            <a:pPr algn="ctr"/>
            <a:r>
              <a:rPr lang="ja-JP" altLang="en-US" sz="2000" spc="-90" dirty="0" smtClean="0">
                <a:solidFill>
                  <a:schemeClr val="tx1"/>
                </a:solidFill>
                <a:latin typeface="HGP創英角ｺﾞｼｯｸUB" pitchFamily="50" charset="-128"/>
                <a:ea typeface="HGP創英角ｺﾞｼｯｸUB" pitchFamily="50" charset="-128"/>
              </a:rPr>
              <a:t>新型コロナウイルス感染症が流行している時は、顔を近づけすぎないように！</a:t>
            </a:r>
            <a:endParaRPr lang="ja-JP" altLang="en-US" sz="2000"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70957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15" grpId="0" animBg="1"/>
      <p:bldP spid="11" grpId="0"/>
      <p:bldP spid="14" grpId="0" animBg="1"/>
      <p:bldP spid="16" grpId="0" animBg="1"/>
      <p:bldP spid="18" grpId="0"/>
      <p:bldP spid="19" grpId="0"/>
      <p:bldP spid="20" grpId="0"/>
      <p:bldP spid="21" grpId="0" animBg="1"/>
      <p:bldP spid="22"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角丸四角形 5"/>
          <p:cNvSpPr/>
          <p:nvPr/>
        </p:nvSpPr>
        <p:spPr>
          <a:xfrm>
            <a:off x="413165" y="1132114"/>
            <a:ext cx="8352928" cy="5452619"/>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の手順③</a:t>
            </a:r>
            <a:endParaRPr kumimoji="1" lang="ja-JP" altLang="en-US" sz="4000" dirty="0">
              <a:latin typeface="HGP創英角ｺﾞｼｯｸUB" pitchFamily="50" charset="-128"/>
              <a:ea typeface="HGP創英角ｺﾞｼｯｸUB" pitchFamily="50" charset="-128"/>
            </a:endParaRPr>
          </a:p>
        </p:txBody>
      </p:sp>
      <p:sp>
        <p:nvSpPr>
          <p:cNvPr id="15" name="角丸四角形 5"/>
          <p:cNvSpPr/>
          <p:nvPr/>
        </p:nvSpPr>
        <p:spPr>
          <a:xfrm>
            <a:off x="1847764" y="1205770"/>
            <a:ext cx="5030191" cy="752612"/>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z="3800" spc="-90" dirty="0" smtClean="0">
                <a:solidFill>
                  <a:schemeClr val="tx1"/>
                </a:solidFill>
                <a:latin typeface="HGP創英角ｺﾞｼｯｸUB" pitchFamily="50" charset="-128"/>
                <a:ea typeface="HGP創英角ｺﾞｼｯｸUB" pitchFamily="50" charset="-128"/>
              </a:rPr>
              <a:t>助けを呼ぶ</a:t>
            </a:r>
            <a:endParaRPr lang="ja-JP" altLang="en-US" sz="3800" spc="-90" dirty="0">
              <a:solidFill>
                <a:schemeClr val="tx1"/>
              </a:solidFill>
              <a:latin typeface="HGP創英角ｺﾞｼｯｸUB" pitchFamily="50" charset="-128"/>
              <a:ea typeface="HGP創英角ｺﾞｼｯｸUB" pitchFamily="50" charset="-128"/>
            </a:endParaRPr>
          </a:p>
        </p:txBody>
      </p:sp>
      <p:sp>
        <p:nvSpPr>
          <p:cNvPr id="11" name="正方形/長方形 10"/>
          <p:cNvSpPr/>
          <p:nvPr/>
        </p:nvSpPr>
        <p:spPr>
          <a:xfrm>
            <a:off x="591354" y="2146199"/>
            <a:ext cx="7996549"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反応がなければ、大きな声で助けを呼ぶ</a:t>
            </a:r>
            <a:endParaRPr kumimoji="1" lang="ja-JP" altLang="en-US" dirty="0"/>
          </a:p>
        </p:txBody>
      </p:sp>
      <p:sp>
        <p:nvSpPr>
          <p:cNvPr id="16" name="右矢印 15"/>
          <p:cNvSpPr/>
          <p:nvPr/>
        </p:nvSpPr>
        <p:spPr>
          <a:xfrm>
            <a:off x="805220" y="2938005"/>
            <a:ext cx="537789" cy="574082"/>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8" name="正方形/長方形 17"/>
          <p:cNvSpPr/>
          <p:nvPr/>
        </p:nvSpPr>
        <p:spPr>
          <a:xfrm>
            <a:off x="1398199" y="2626418"/>
            <a:ext cx="6907602" cy="1294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800" spc="-90" dirty="0" smtClean="0">
                <a:solidFill>
                  <a:prstClr val="black"/>
                </a:solidFill>
                <a:latin typeface="HGP創英角ｺﾞｼｯｸUB" pitchFamily="50" charset="-128"/>
                <a:ea typeface="HGP創英角ｺﾞｼｯｸUB" pitchFamily="50" charset="-128"/>
              </a:rPr>
              <a:t>協力者が来たら、</a:t>
            </a:r>
            <a:r>
              <a:rPr lang="en-US" altLang="ja-JP" sz="3800" spc="-90" dirty="0" smtClean="0">
                <a:solidFill>
                  <a:prstClr val="black"/>
                </a:solidFill>
                <a:latin typeface="HGP創英角ｺﾞｼｯｸUB" pitchFamily="50" charset="-128"/>
                <a:ea typeface="HGP創英角ｺﾞｼｯｸUB" pitchFamily="50" charset="-128"/>
              </a:rPr>
              <a:t>119</a:t>
            </a:r>
            <a:r>
              <a:rPr lang="ja-JP" altLang="en-US" sz="3800" spc="-90" dirty="0" smtClean="0">
                <a:solidFill>
                  <a:prstClr val="black"/>
                </a:solidFill>
                <a:latin typeface="HGP創英角ｺﾞｼｯｸUB" pitchFamily="50" charset="-128"/>
                <a:ea typeface="HGP創英角ｺﾞｼｯｸUB" pitchFamily="50" charset="-128"/>
              </a:rPr>
              <a:t>番通報など</a:t>
            </a:r>
            <a:r>
              <a:rPr lang="ja-JP" altLang="en-US" sz="3800" spc="-90" dirty="0" smtClean="0">
                <a:solidFill>
                  <a:srgbClr val="FF0000"/>
                </a:solidFill>
                <a:latin typeface="HGP創英角ｺﾞｼｯｸUB" pitchFamily="50" charset="-128"/>
                <a:ea typeface="HGP創英角ｺﾞｼｯｸUB" pitchFamily="50" charset="-128"/>
              </a:rPr>
              <a:t>具体的</a:t>
            </a:r>
            <a:r>
              <a:rPr lang="ja-JP" altLang="en-US" sz="3800" spc="-90" dirty="0" smtClean="0">
                <a:solidFill>
                  <a:prstClr val="black"/>
                </a:solidFill>
                <a:latin typeface="HGP創英角ｺﾞｼｯｸUB" pitchFamily="50" charset="-128"/>
                <a:ea typeface="HGP創英角ｺﾞｼｯｸUB" pitchFamily="50" charset="-128"/>
              </a:rPr>
              <a:t>に依頼する。</a:t>
            </a:r>
            <a:endParaRPr kumimoji="1" lang="ja-JP" altLang="en-US" dirty="0"/>
          </a:p>
        </p:txBody>
      </p:sp>
      <p:pic>
        <p:nvPicPr>
          <p:cNvPr id="4" name="図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898852" y="4108998"/>
            <a:ext cx="1942873" cy="2157494"/>
          </a:xfrm>
          <a:prstGeom prst="rect">
            <a:avLst/>
          </a:prstGeom>
        </p:spPr>
      </p:pic>
      <p:sp>
        <p:nvSpPr>
          <p:cNvPr id="14" name="円形吹き出し 13"/>
          <p:cNvSpPr/>
          <p:nvPr/>
        </p:nvSpPr>
        <p:spPr>
          <a:xfrm>
            <a:off x="582881" y="3888473"/>
            <a:ext cx="1196273" cy="1059903"/>
          </a:xfrm>
          <a:prstGeom prst="wedgeEllipseCallout">
            <a:avLst>
              <a:gd name="adj1" fmla="val 65330"/>
              <a:gd name="adj2" fmla="val 110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119</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番通報して</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dirty="0">
              <a:solidFill>
                <a:schemeClr val="tx1"/>
              </a:solidFill>
            </a:endParaRPr>
          </a:p>
        </p:txBody>
      </p:sp>
      <p:sp>
        <p:nvSpPr>
          <p:cNvPr id="17" name="円形吹き出し 16"/>
          <p:cNvSpPr/>
          <p:nvPr/>
        </p:nvSpPr>
        <p:spPr>
          <a:xfrm>
            <a:off x="522745" y="5236603"/>
            <a:ext cx="1256409" cy="1059902"/>
          </a:xfrm>
          <a:prstGeom prst="wedgeEllipseCallout">
            <a:avLst>
              <a:gd name="adj1" fmla="val 56324"/>
              <a:gd name="adj2" fmla="val -336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AED</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を持ってきて</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dirty="0">
              <a:solidFill>
                <a:schemeClr val="tx1"/>
              </a:solidFill>
            </a:endParaRPr>
          </a:p>
        </p:txBody>
      </p:sp>
      <p:sp>
        <p:nvSpPr>
          <p:cNvPr id="23" name="角丸四角形 5"/>
          <p:cNvSpPr/>
          <p:nvPr/>
        </p:nvSpPr>
        <p:spPr>
          <a:xfrm>
            <a:off x="5748596" y="4040106"/>
            <a:ext cx="2839307" cy="1814594"/>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gn="ctr"/>
            <a:r>
              <a:rPr lang="ja-JP" altLang="en-US" sz="2000" spc="-90" dirty="0" smtClean="0">
                <a:solidFill>
                  <a:schemeClr val="tx1"/>
                </a:solidFill>
                <a:latin typeface="HGP創英角ｺﾞｼｯｸUB" pitchFamily="50" charset="-128"/>
                <a:ea typeface="HGP創英角ｺﾞｼｯｸUB" pitchFamily="50" charset="-128"/>
              </a:rPr>
              <a:t>ポイント</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①協力者がいない場合、</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a:solidFill>
                  <a:schemeClr val="tx1"/>
                </a:solidFill>
                <a:latin typeface="HGP創英角ｺﾞｼｯｸUB" pitchFamily="50" charset="-128"/>
                <a:ea typeface="HGP創英角ｺﾞｼｯｸUB" pitchFamily="50" charset="-128"/>
              </a:rPr>
              <a:t>　</a:t>
            </a:r>
            <a:r>
              <a:rPr lang="ja-JP" altLang="en-US" sz="2000" spc="-90" dirty="0" smtClean="0">
                <a:solidFill>
                  <a:schemeClr val="tx1"/>
                </a:solidFill>
                <a:latin typeface="HGP創英角ｺﾞｼｯｸUB" pitchFamily="50" charset="-128"/>
                <a:ea typeface="HGP創英角ｺﾞｼｯｸUB" pitchFamily="50" charset="-128"/>
              </a:rPr>
              <a:t> 自分で</a:t>
            </a:r>
            <a:r>
              <a:rPr lang="en-US" altLang="ja-JP" sz="2000" spc="-90" dirty="0" smtClean="0">
                <a:solidFill>
                  <a:schemeClr val="tx1"/>
                </a:solidFill>
                <a:latin typeface="HGP創英角ｺﾞｼｯｸUB" pitchFamily="50" charset="-128"/>
                <a:ea typeface="HGP創英角ｺﾞｼｯｸUB" pitchFamily="50" charset="-128"/>
              </a:rPr>
              <a:t>119</a:t>
            </a:r>
            <a:r>
              <a:rPr lang="ja-JP" altLang="en-US" sz="2000" spc="-90" dirty="0" smtClean="0">
                <a:solidFill>
                  <a:schemeClr val="tx1"/>
                </a:solidFill>
                <a:latin typeface="HGP創英角ｺﾞｼｯｸUB" pitchFamily="50" charset="-128"/>
                <a:ea typeface="HGP創英角ｺﾞｼｯｸUB" pitchFamily="50" charset="-128"/>
              </a:rPr>
              <a:t>番通報！</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②近くに</a:t>
            </a:r>
            <a:r>
              <a:rPr lang="en-US" altLang="ja-JP" sz="2000" spc="-90" dirty="0" smtClean="0">
                <a:solidFill>
                  <a:schemeClr val="tx1"/>
                </a:solidFill>
                <a:latin typeface="HGP創英角ｺﾞｼｯｸUB" pitchFamily="50" charset="-128"/>
                <a:ea typeface="HGP創英角ｺﾞｼｯｸUB" pitchFamily="50" charset="-128"/>
              </a:rPr>
              <a:t>AED</a:t>
            </a:r>
            <a:r>
              <a:rPr lang="ja-JP" altLang="en-US" sz="2000" spc="-90" dirty="0" smtClean="0">
                <a:solidFill>
                  <a:schemeClr val="tx1"/>
                </a:solidFill>
                <a:latin typeface="HGP創英角ｺﾞｼｯｸUB" pitchFamily="50" charset="-128"/>
                <a:ea typeface="HGP創英角ｺﾞｼｯｸUB" pitchFamily="50" charset="-128"/>
              </a:rPr>
              <a:t>がある場合、</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a:solidFill>
                  <a:schemeClr val="tx1"/>
                </a:solidFill>
                <a:latin typeface="HGP創英角ｺﾞｼｯｸUB" pitchFamily="50" charset="-128"/>
                <a:ea typeface="HGP創英角ｺﾞｼｯｸUB" pitchFamily="50" charset="-128"/>
              </a:rPr>
              <a:t>　 </a:t>
            </a:r>
            <a:r>
              <a:rPr lang="ja-JP" altLang="en-US" sz="2000" spc="-90" dirty="0" smtClean="0">
                <a:solidFill>
                  <a:schemeClr val="tx1"/>
                </a:solidFill>
                <a:latin typeface="HGP創英角ｺﾞｼｯｸUB" pitchFamily="50" charset="-128"/>
                <a:ea typeface="HGP創英角ｺﾞｼｯｸUB" pitchFamily="50" charset="-128"/>
              </a:rPr>
              <a:t>は取りに行く！</a:t>
            </a:r>
            <a:endParaRPr lang="ja-JP" altLang="en-US" sz="2000" spc="-90" dirty="0">
              <a:solidFill>
                <a:schemeClr val="tx1"/>
              </a:solidFill>
              <a:latin typeface="HGP創英角ｺﾞｼｯｸUB" pitchFamily="50" charset="-128"/>
              <a:ea typeface="HGP創英角ｺﾞｼｯｸUB" pitchFamily="50"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4946" y="4861411"/>
            <a:ext cx="1029363" cy="1405081"/>
          </a:xfrm>
          <a:prstGeom prst="rect">
            <a:avLst/>
          </a:prstGeom>
        </p:spPr>
      </p:pic>
    </p:spTree>
    <p:extLst>
      <p:ext uri="{BB962C8B-B14F-4D97-AF65-F5344CB8AC3E}">
        <p14:creationId xmlns:p14="http://schemas.microsoft.com/office/powerpoint/2010/main" val="206029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1+#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15" grpId="0" animBg="1"/>
      <p:bldP spid="11" grpId="0"/>
      <p:bldP spid="16" grpId="0" animBg="1"/>
      <p:bldP spid="18" grpId="0"/>
      <p:bldP spid="14" grpId="0" animBg="1"/>
      <p:bldP spid="17"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5"/>
          <p:cNvSpPr/>
          <p:nvPr/>
        </p:nvSpPr>
        <p:spPr>
          <a:xfrm>
            <a:off x="1168627" y="2741747"/>
            <a:ext cx="7419274" cy="158657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ja-JP" altLang="en-US" sz="3800" spc="-90" dirty="0">
              <a:solidFill>
                <a:schemeClr val="tx1"/>
              </a:solidFill>
              <a:latin typeface="HGP創英角ｺﾞｼｯｸUB" pitchFamily="50" charset="-128"/>
              <a:ea typeface="HGP創英角ｺﾞｼｯｸUB" pitchFamily="50" charset="-128"/>
            </a:endParaRPr>
          </a:p>
        </p:txBody>
      </p:sp>
      <p:sp>
        <p:nvSpPr>
          <p:cNvPr id="1148" name="角丸四角形 5"/>
          <p:cNvSpPr/>
          <p:nvPr/>
        </p:nvSpPr>
        <p:spPr>
          <a:xfrm>
            <a:off x="413165" y="944298"/>
            <a:ext cx="8352928" cy="5761302"/>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529011" y="236411"/>
            <a:ext cx="8121236"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の手順④</a:t>
            </a:r>
            <a:endParaRPr kumimoji="1" lang="ja-JP" altLang="en-US" sz="4000" dirty="0">
              <a:latin typeface="HGP創英角ｺﾞｼｯｸUB" pitchFamily="50" charset="-128"/>
              <a:ea typeface="HGP創英角ｺﾞｼｯｸUB" pitchFamily="50" charset="-128"/>
            </a:endParaRPr>
          </a:p>
        </p:txBody>
      </p:sp>
      <p:sp>
        <p:nvSpPr>
          <p:cNvPr id="15" name="角丸四角形 5"/>
          <p:cNvSpPr/>
          <p:nvPr/>
        </p:nvSpPr>
        <p:spPr>
          <a:xfrm>
            <a:off x="2074532" y="1041455"/>
            <a:ext cx="5030191" cy="571961"/>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z="3800" spc="-90" dirty="0" smtClean="0">
                <a:solidFill>
                  <a:schemeClr val="tx1"/>
                </a:solidFill>
                <a:latin typeface="HGP創英角ｺﾞｼｯｸUB" pitchFamily="50" charset="-128"/>
                <a:ea typeface="HGP創英角ｺﾞｼｯｸUB" pitchFamily="50" charset="-128"/>
              </a:rPr>
              <a:t>呼吸の確認</a:t>
            </a:r>
            <a:endParaRPr lang="ja-JP" altLang="en-US" sz="3800" spc="-90" dirty="0">
              <a:solidFill>
                <a:schemeClr val="tx1"/>
              </a:solidFill>
              <a:latin typeface="HGP創英角ｺﾞｼｯｸUB" pitchFamily="50" charset="-128"/>
              <a:ea typeface="HGP創英角ｺﾞｼｯｸUB" pitchFamily="50" charset="-128"/>
            </a:endParaRPr>
          </a:p>
        </p:txBody>
      </p:sp>
      <p:sp>
        <p:nvSpPr>
          <p:cNvPr id="11" name="正方形/長方形 10"/>
          <p:cNvSpPr/>
          <p:nvPr/>
        </p:nvSpPr>
        <p:spPr>
          <a:xfrm>
            <a:off x="591352" y="1710573"/>
            <a:ext cx="7996549" cy="10122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en-US" altLang="ja-JP" sz="3200" spc="-90" dirty="0" smtClean="0">
                <a:solidFill>
                  <a:prstClr val="black"/>
                </a:solidFill>
                <a:latin typeface="HGP創英角ｺﾞｼｯｸUB" pitchFamily="50" charset="-128"/>
                <a:ea typeface="HGP創英角ｺﾞｼｯｸUB" pitchFamily="50" charset="-128"/>
              </a:rPr>
              <a:t>10</a:t>
            </a:r>
            <a:r>
              <a:rPr lang="ja-JP" altLang="en-US" sz="3200" spc="-90" dirty="0" smtClean="0">
                <a:solidFill>
                  <a:prstClr val="black"/>
                </a:solidFill>
                <a:latin typeface="HGP創英角ｺﾞｼｯｸUB" pitchFamily="50" charset="-128"/>
                <a:ea typeface="HGP創英角ｺﾞｼｯｸUB" pitchFamily="50" charset="-128"/>
              </a:rPr>
              <a:t>秒以内で胸や腹部の上下を見て、普段どおりの呼吸をしているか確認</a:t>
            </a:r>
            <a:endParaRPr kumimoji="1" lang="ja-JP" altLang="en-US" sz="3200" dirty="0"/>
          </a:p>
        </p:txBody>
      </p:sp>
      <p:sp>
        <p:nvSpPr>
          <p:cNvPr id="16" name="右矢印 15"/>
          <p:cNvSpPr/>
          <p:nvPr/>
        </p:nvSpPr>
        <p:spPr>
          <a:xfrm>
            <a:off x="597533" y="3313708"/>
            <a:ext cx="537789" cy="493377"/>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3" name="角丸四角形 5"/>
          <p:cNvSpPr/>
          <p:nvPr/>
        </p:nvSpPr>
        <p:spPr>
          <a:xfrm>
            <a:off x="1132901" y="5123334"/>
            <a:ext cx="3959800" cy="1188565"/>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gn="ctr"/>
            <a:r>
              <a:rPr lang="ja-JP" altLang="en-US" sz="3000" spc="-90" dirty="0" smtClean="0">
                <a:solidFill>
                  <a:srgbClr val="FF0000"/>
                </a:solidFill>
                <a:latin typeface="HGP創英角ｺﾞｼｯｸUB" pitchFamily="50" charset="-128"/>
                <a:ea typeface="HGP創英角ｺﾞｼｯｸUB" pitchFamily="50" charset="-128"/>
              </a:rPr>
              <a:t>「普段どおりの呼吸なし」と判断</a:t>
            </a:r>
            <a:r>
              <a:rPr lang="en-US" altLang="ja-JP" sz="3000" spc="-90" dirty="0" smtClean="0">
                <a:solidFill>
                  <a:srgbClr val="FF0000"/>
                </a:solidFill>
                <a:latin typeface="HGP創英角ｺﾞｼｯｸUB" pitchFamily="50" charset="-128"/>
                <a:ea typeface="HGP創英角ｺﾞｼｯｸUB" pitchFamily="50" charset="-128"/>
              </a:rPr>
              <a:t>‼</a:t>
            </a:r>
            <a:endParaRPr lang="ja-JP" altLang="en-US" sz="3000" spc="-90" dirty="0">
              <a:solidFill>
                <a:srgbClr val="FF0000"/>
              </a:solidFill>
              <a:latin typeface="HGP創英角ｺﾞｼｯｸUB" pitchFamily="50" charset="-128"/>
              <a:ea typeface="HGP創英角ｺﾞｼｯｸUB" pitchFamily="50" charset="-128"/>
            </a:endParaRPr>
          </a:p>
        </p:txBody>
      </p:sp>
      <p:sp>
        <p:nvSpPr>
          <p:cNvPr id="13" name="正方形/長方形 12"/>
          <p:cNvSpPr/>
          <p:nvPr/>
        </p:nvSpPr>
        <p:spPr>
          <a:xfrm>
            <a:off x="1132900" y="2803889"/>
            <a:ext cx="4358426"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200" spc="-90" dirty="0" smtClean="0">
                <a:solidFill>
                  <a:prstClr val="black"/>
                </a:solidFill>
                <a:latin typeface="HGP創英角ｺﾞｼｯｸUB" pitchFamily="50" charset="-128"/>
                <a:ea typeface="HGP創英角ｺﾞｼｯｸUB" pitchFamily="50" charset="-128"/>
              </a:rPr>
              <a:t>①胸や腹部の</a:t>
            </a:r>
            <a:r>
              <a:rPr lang="ja-JP" altLang="en-US" sz="3200" spc="-90" dirty="0" smtClean="0">
                <a:solidFill>
                  <a:srgbClr val="FF0000"/>
                </a:solidFill>
                <a:latin typeface="HGP創英角ｺﾞｼｯｸUB" pitchFamily="50" charset="-128"/>
                <a:ea typeface="HGP創英角ｺﾞｼｯｸUB" pitchFamily="50" charset="-128"/>
              </a:rPr>
              <a:t>動きがない</a:t>
            </a:r>
            <a:endParaRPr kumimoji="1" lang="ja-JP" altLang="en-US" sz="3200" dirty="0">
              <a:solidFill>
                <a:srgbClr val="FF0000"/>
              </a:solidFill>
            </a:endParaRPr>
          </a:p>
        </p:txBody>
      </p:sp>
      <p:sp>
        <p:nvSpPr>
          <p:cNvPr id="19" name="正方形/長方形 18"/>
          <p:cNvSpPr/>
          <p:nvPr/>
        </p:nvSpPr>
        <p:spPr>
          <a:xfrm>
            <a:off x="1133637" y="3288308"/>
            <a:ext cx="7047715"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200" spc="-90" dirty="0" smtClean="0">
                <a:solidFill>
                  <a:prstClr val="black"/>
                </a:solidFill>
                <a:latin typeface="HGP創英角ｺﾞｼｯｸUB" pitchFamily="50" charset="-128"/>
                <a:ea typeface="HGP創英角ｺﾞｼｯｸUB" pitchFamily="50" charset="-128"/>
              </a:rPr>
              <a:t>②</a:t>
            </a:r>
            <a:r>
              <a:rPr lang="en-US" altLang="ja-JP" sz="3200" spc="-90" dirty="0" smtClean="0">
                <a:solidFill>
                  <a:prstClr val="black"/>
                </a:solidFill>
                <a:latin typeface="HGP創英角ｺﾞｼｯｸUB" pitchFamily="50" charset="-128"/>
                <a:ea typeface="HGP創英角ｺﾞｼｯｸUB" pitchFamily="50" charset="-128"/>
              </a:rPr>
              <a:t>10</a:t>
            </a:r>
            <a:r>
              <a:rPr lang="ja-JP" altLang="en-US" sz="3200" spc="-90" dirty="0" smtClean="0">
                <a:solidFill>
                  <a:prstClr val="black"/>
                </a:solidFill>
                <a:latin typeface="HGP創英角ｺﾞｼｯｸUB" pitchFamily="50" charset="-128"/>
                <a:ea typeface="HGP創英角ｺﾞｼｯｸUB" pitchFamily="50" charset="-128"/>
              </a:rPr>
              <a:t>秒確認しても</a:t>
            </a:r>
            <a:r>
              <a:rPr lang="ja-JP" altLang="en-US" sz="3200" spc="-90" dirty="0" smtClean="0">
                <a:solidFill>
                  <a:srgbClr val="FF0000"/>
                </a:solidFill>
                <a:latin typeface="HGP創英角ｺﾞｼｯｸUB" pitchFamily="50" charset="-128"/>
                <a:ea typeface="HGP創英角ｺﾞｼｯｸUB" pitchFamily="50" charset="-128"/>
              </a:rPr>
              <a:t>呼吸の状態が不明確</a:t>
            </a:r>
            <a:endParaRPr kumimoji="1" lang="ja-JP" altLang="en-US" sz="3200" dirty="0">
              <a:solidFill>
                <a:srgbClr val="FF0000"/>
              </a:solidFill>
            </a:endParaRPr>
          </a:p>
        </p:txBody>
      </p:sp>
      <p:sp>
        <p:nvSpPr>
          <p:cNvPr id="20" name="正方形/長方形 19"/>
          <p:cNvSpPr/>
          <p:nvPr/>
        </p:nvSpPr>
        <p:spPr>
          <a:xfrm>
            <a:off x="1132900" y="3778025"/>
            <a:ext cx="7547403" cy="533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3200" spc="-90" dirty="0" smtClean="0">
                <a:solidFill>
                  <a:prstClr val="black"/>
                </a:solidFill>
                <a:latin typeface="HGP創英角ｺﾞｼｯｸUB" pitchFamily="50" charset="-128"/>
                <a:ea typeface="HGP創英角ｺﾞｼｯｸUB" pitchFamily="50" charset="-128"/>
              </a:rPr>
              <a:t>③しゃくりあげるような</a:t>
            </a:r>
            <a:r>
              <a:rPr lang="ja-JP" altLang="en-US" sz="3200" spc="-90" dirty="0" smtClean="0">
                <a:solidFill>
                  <a:srgbClr val="FF0000"/>
                </a:solidFill>
                <a:latin typeface="HGP創英角ｺﾞｼｯｸUB" pitchFamily="50" charset="-128"/>
                <a:ea typeface="HGP創英角ｺﾞｼｯｸUB" pitchFamily="50" charset="-128"/>
              </a:rPr>
              <a:t>途切れ途切れの呼吸</a:t>
            </a:r>
            <a:endParaRPr kumimoji="1" lang="ja-JP" altLang="en-US" sz="3200" dirty="0">
              <a:solidFill>
                <a:srgbClr val="FF0000"/>
              </a:solidFill>
            </a:endParaRPr>
          </a:p>
        </p:txBody>
      </p:sp>
      <p:sp>
        <p:nvSpPr>
          <p:cNvPr id="21" name="右矢印 20"/>
          <p:cNvSpPr/>
          <p:nvPr/>
        </p:nvSpPr>
        <p:spPr>
          <a:xfrm rot="5400000">
            <a:off x="2843906" y="4487593"/>
            <a:ext cx="537789" cy="493377"/>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 name="四角形吹き出し 1"/>
          <p:cNvSpPr/>
          <p:nvPr/>
        </p:nvSpPr>
        <p:spPr>
          <a:xfrm>
            <a:off x="5491326" y="4788191"/>
            <a:ext cx="2938086" cy="1536700"/>
          </a:xfrm>
          <a:prstGeom prst="wedgeRectCallout">
            <a:avLst>
              <a:gd name="adj1" fmla="val -22466"/>
              <a:gd name="adj2" fmla="val -770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創英角ｺﾞｼｯｸUB" panose="020B0900000000000000" pitchFamily="50" charset="-128"/>
                <a:ea typeface="HGP創英角ｺﾞｼｯｸUB" panose="020B0900000000000000" pitchFamily="50" charset="-128"/>
              </a:rPr>
              <a:t>ポイント</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心停止直後には③のような呼吸が見られることがある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smtClean="0">
                <a:solidFill>
                  <a:srgbClr val="FF0000"/>
                </a:solidFill>
                <a:latin typeface="HGP創英角ｺﾞｼｯｸUB" panose="020B0900000000000000" pitchFamily="50" charset="-128"/>
                <a:ea typeface="HGP創英角ｺﾞｼｯｸUB" panose="020B0900000000000000" pitchFamily="50" charset="-128"/>
              </a:rPr>
              <a:t>死戦期呼吸</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といい普段どおりの呼吸ではない。</a:t>
            </a:r>
            <a:endParaRPr kumimoji="1" lang="ja-JP" altLang="en-US" dirty="0"/>
          </a:p>
        </p:txBody>
      </p:sp>
    </p:spTree>
    <p:extLst>
      <p:ext uri="{BB962C8B-B14F-4D97-AF65-F5344CB8AC3E}">
        <p14:creationId xmlns:p14="http://schemas.microsoft.com/office/powerpoint/2010/main" val="197862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fade">
                                      <p:cBhvr>
                                        <p:cTn id="6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148" grpId="0" animBg="1"/>
      <p:bldP spid="1149" grpId="0"/>
      <p:bldP spid="15" grpId="0" animBg="1"/>
      <p:bldP spid="11" grpId="0"/>
      <p:bldP spid="16" grpId="0" animBg="1"/>
      <p:bldP spid="23" grpId="0" animBg="1"/>
      <p:bldP spid="13" grpId="0"/>
      <p:bldP spid="19" grpId="0"/>
      <p:bldP spid="20" grpId="0"/>
      <p:bldP spid="21"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 name="テキスト ボックス 8"/>
          <p:cNvSpPr txBox="1"/>
          <p:nvPr/>
        </p:nvSpPr>
        <p:spPr>
          <a:xfrm>
            <a:off x="93519" y="6355"/>
            <a:ext cx="8854718" cy="830997"/>
          </a:xfrm>
          <a:prstGeom prst="rect">
            <a:avLst/>
          </a:prstGeom>
          <a:noFill/>
        </p:spPr>
        <p:txBody>
          <a:bodyPr wrap="square" rtlCol="0">
            <a:spAutoFit/>
          </a:bodyPr>
          <a:lstStyle/>
          <a:p>
            <a:pPr algn="ctr"/>
            <a:r>
              <a:rPr lang="ja-JP" altLang="en-US" sz="4800" dirty="0">
                <a:latin typeface="HGP創英角ｺﾞｼｯｸUB" pitchFamily="50" charset="-128"/>
                <a:ea typeface="HGP創英角ｺﾞｼｯｸUB" pitchFamily="50" charset="-128"/>
              </a:rPr>
              <a:t>心肺蘇生の</a:t>
            </a:r>
            <a:r>
              <a:rPr lang="ja-JP" altLang="en-US" sz="4800" dirty="0" smtClean="0">
                <a:latin typeface="HGP創英角ｺﾞｼｯｸUB" pitchFamily="50" charset="-128"/>
                <a:ea typeface="HGP創英角ｺﾞｼｯｸUB" pitchFamily="50" charset="-128"/>
              </a:rPr>
              <a:t>手順⑤</a:t>
            </a:r>
            <a:endParaRPr lang="ja-JP" altLang="en-US" sz="4800" dirty="0">
              <a:latin typeface="HGP創英角ｺﾞｼｯｸUB" pitchFamily="50" charset="-128"/>
              <a:ea typeface="HGP創英角ｺﾞｼｯｸUB" pitchFamily="50" charset="-128"/>
            </a:endParaRPr>
          </a:p>
        </p:txBody>
      </p:sp>
      <p:sp>
        <p:nvSpPr>
          <p:cNvPr id="13" name="角丸四角形 5"/>
          <p:cNvSpPr/>
          <p:nvPr/>
        </p:nvSpPr>
        <p:spPr>
          <a:xfrm>
            <a:off x="93519" y="791185"/>
            <a:ext cx="8963395" cy="5956835"/>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32" name="正方形/長方形 31"/>
          <p:cNvSpPr/>
          <p:nvPr/>
        </p:nvSpPr>
        <p:spPr>
          <a:xfrm>
            <a:off x="2054322" y="837352"/>
            <a:ext cx="5041788" cy="650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spc="-90" dirty="0">
                <a:solidFill>
                  <a:schemeClr val="tx1"/>
                </a:solidFill>
                <a:latin typeface="HGP創英角ｺﾞｼｯｸUB" pitchFamily="50" charset="-128"/>
                <a:ea typeface="HGP創英角ｺﾞｼｯｸUB" pitchFamily="50" charset="-128"/>
              </a:rPr>
              <a:t>「普段どおりの呼吸なし」と</a:t>
            </a:r>
            <a:r>
              <a:rPr lang="ja-JP" altLang="en-US" sz="3000" spc="-90" dirty="0" smtClean="0">
                <a:solidFill>
                  <a:schemeClr val="tx1"/>
                </a:solidFill>
                <a:latin typeface="HGP創英角ｺﾞｼｯｸUB" pitchFamily="50" charset="-128"/>
                <a:ea typeface="HGP創英角ｺﾞｼｯｸUB" pitchFamily="50" charset="-128"/>
              </a:rPr>
              <a:t>判断</a:t>
            </a:r>
            <a:endParaRPr lang="ja-JP" altLang="en-US" sz="3000" spc="-90" dirty="0">
              <a:solidFill>
                <a:schemeClr val="tx1"/>
              </a:solidFill>
              <a:latin typeface="HGP創英角ｺﾞｼｯｸUB" pitchFamily="50" charset="-128"/>
              <a:ea typeface="HGP創英角ｺﾞｼｯｸUB" pitchFamily="50" charset="-128"/>
            </a:endParaRPr>
          </a:p>
        </p:txBody>
      </p:sp>
      <p:sp>
        <p:nvSpPr>
          <p:cNvPr id="20" name="角丸四角形 5"/>
          <p:cNvSpPr/>
          <p:nvPr/>
        </p:nvSpPr>
        <p:spPr>
          <a:xfrm>
            <a:off x="345500" y="3306197"/>
            <a:ext cx="8506400" cy="3170803"/>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6" name="角丸四角形 5"/>
          <p:cNvSpPr/>
          <p:nvPr/>
        </p:nvSpPr>
        <p:spPr>
          <a:xfrm>
            <a:off x="2617867" y="2086038"/>
            <a:ext cx="3806020" cy="1151685"/>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ja-JP" altLang="en-US" sz="3000" spc="-90" dirty="0" smtClean="0">
                <a:solidFill>
                  <a:srgbClr val="FF0000"/>
                </a:solidFill>
                <a:latin typeface="HGP創英角ｺﾞｼｯｸUB" pitchFamily="50" charset="-128"/>
                <a:ea typeface="HGP創英角ｺﾞｼｯｸUB" pitchFamily="50" charset="-128"/>
              </a:rPr>
              <a:t>速やかに「胸骨圧迫」開始</a:t>
            </a:r>
            <a:r>
              <a:rPr lang="en-US" altLang="ja-JP" sz="3000" spc="-90" dirty="0" smtClean="0">
                <a:solidFill>
                  <a:srgbClr val="FF0000"/>
                </a:solidFill>
                <a:latin typeface="HGP創英角ｺﾞｼｯｸUB" pitchFamily="50" charset="-128"/>
                <a:ea typeface="HGP創英角ｺﾞｼｯｸUB" pitchFamily="50" charset="-128"/>
              </a:rPr>
              <a:t>‼</a:t>
            </a:r>
            <a:endParaRPr lang="ja-JP" altLang="en-US" sz="3000" spc="-90" dirty="0">
              <a:solidFill>
                <a:srgbClr val="FF0000"/>
              </a:solidFill>
              <a:latin typeface="HGP創英角ｺﾞｼｯｸUB" pitchFamily="50" charset="-128"/>
              <a:ea typeface="HGP創英角ｺﾞｼｯｸUB" pitchFamily="50" charset="-128"/>
            </a:endParaRPr>
          </a:p>
        </p:txBody>
      </p:sp>
      <p:sp>
        <p:nvSpPr>
          <p:cNvPr id="17" name="右矢印 16"/>
          <p:cNvSpPr/>
          <p:nvPr/>
        </p:nvSpPr>
        <p:spPr>
          <a:xfrm rot="5400000">
            <a:off x="4251983" y="1459345"/>
            <a:ext cx="537789" cy="493377"/>
          </a:xfrm>
          <a:prstGeom prst="rightArrow">
            <a:avLst>
              <a:gd name="adj1" fmla="val 65408"/>
              <a:gd name="adj2" fmla="val 50000"/>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grpSp>
        <p:nvGrpSpPr>
          <p:cNvPr id="7" name="グループ化 6"/>
          <p:cNvGrpSpPr/>
          <p:nvPr/>
        </p:nvGrpSpPr>
        <p:grpSpPr>
          <a:xfrm>
            <a:off x="712828" y="3698596"/>
            <a:ext cx="3101889" cy="2512636"/>
            <a:chOff x="632819" y="3096580"/>
            <a:chExt cx="3101889" cy="2512636"/>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819" y="3099832"/>
              <a:ext cx="2999382" cy="2509384"/>
            </a:xfrm>
            <a:prstGeom prst="rect">
              <a:avLst/>
            </a:prstGeom>
          </p:spPr>
        </p:pic>
        <p:sp>
          <p:nvSpPr>
            <p:cNvPr id="22" name="正方形/長方形 21"/>
            <p:cNvSpPr/>
            <p:nvPr/>
          </p:nvSpPr>
          <p:spPr>
            <a:xfrm>
              <a:off x="2501647" y="3096580"/>
              <a:ext cx="1233061" cy="325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spc="-90" dirty="0" smtClean="0">
                  <a:solidFill>
                    <a:schemeClr val="tx1"/>
                  </a:solidFill>
                  <a:latin typeface="HGP創英角ｺﾞｼｯｸUB" pitchFamily="50" charset="-128"/>
                  <a:ea typeface="HGP創英角ｺﾞｼｯｸUB" pitchFamily="50" charset="-128"/>
                </a:rPr>
                <a:t>胸骨圧迫</a:t>
              </a:r>
              <a:endParaRPr lang="ja-JP" altLang="en-US" sz="2000" spc="-90" dirty="0">
                <a:solidFill>
                  <a:schemeClr val="tx1"/>
                </a:solidFill>
                <a:latin typeface="HGP創英角ｺﾞｼｯｸUB" pitchFamily="50" charset="-128"/>
                <a:ea typeface="HGP創英角ｺﾞｼｯｸUB" pitchFamily="50" charset="-128"/>
              </a:endParaRPr>
            </a:p>
          </p:txBody>
        </p:sp>
      </p:grpSp>
      <p:grpSp>
        <p:nvGrpSpPr>
          <p:cNvPr id="8" name="グループ化 7"/>
          <p:cNvGrpSpPr/>
          <p:nvPr/>
        </p:nvGrpSpPr>
        <p:grpSpPr>
          <a:xfrm>
            <a:off x="4560187" y="3306197"/>
            <a:ext cx="2907384" cy="2828835"/>
            <a:chOff x="5301488" y="3400214"/>
            <a:chExt cx="2907384" cy="2828835"/>
          </a:xfrm>
        </p:grpSpPr>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1488" y="3597508"/>
              <a:ext cx="2804877" cy="2631541"/>
            </a:xfrm>
            <a:prstGeom prst="rect">
              <a:avLst/>
            </a:prstGeom>
          </p:spPr>
        </p:pic>
        <p:sp>
          <p:nvSpPr>
            <p:cNvPr id="27" name="正方形/長方形 26"/>
            <p:cNvSpPr/>
            <p:nvPr/>
          </p:nvSpPr>
          <p:spPr>
            <a:xfrm>
              <a:off x="6265104" y="3400214"/>
              <a:ext cx="1943768" cy="325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spc="-90" dirty="0" smtClean="0">
                  <a:solidFill>
                    <a:schemeClr val="tx1"/>
                  </a:solidFill>
                  <a:latin typeface="HGP創英角ｺﾞｼｯｸUB" pitchFamily="50" charset="-128"/>
                  <a:ea typeface="HGP創英角ｺﾞｼｯｸUB" pitchFamily="50" charset="-128"/>
                </a:rPr>
                <a:t>胸骨圧迫の姿勢</a:t>
              </a:r>
              <a:endParaRPr lang="ja-JP" altLang="en-US" sz="2000" spc="-90" dirty="0">
                <a:solidFill>
                  <a:schemeClr val="tx1"/>
                </a:solidFill>
                <a:latin typeface="HGP創英角ｺﾞｼｯｸUB" pitchFamily="50" charset="-128"/>
                <a:ea typeface="HGP創英角ｺﾞｼｯｸUB" pitchFamily="50" charset="-128"/>
              </a:endParaRPr>
            </a:p>
          </p:txBody>
        </p:sp>
      </p:grpSp>
      <p:sp>
        <p:nvSpPr>
          <p:cNvPr id="28" name="円形吹き出し 27"/>
          <p:cNvSpPr/>
          <p:nvPr/>
        </p:nvSpPr>
        <p:spPr>
          <a:xfrm>
            <a:off x="6375186" y="3676718"/>
            <a:ext cx="2468411" cy="890752"/>
          </a:xfrm>
          <a:prstGeom prst="wedgeEllipseCallout">
            <a:avLst>
              <a:gd name="adj1" fmla="val -75915"/>
              <a:gd name="adj2" fmla="val 6607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肘を曲げずにまっすぐに圧迫</a:t>
            </a:r>
            <a:r>
              <a:rPr kumimoji="1" lang="en-US" altLang="ja-JP" dirty="0" smtClean="0">
                <a:solidFill>
                  <a:schemeClr val="tx1"/>
                </a:solidFill>
              </a:rPr>
              <a:t>‼</a:t>
            </a:r>
            <a:endParaRPr kumimoji="1" lang="ja-JP" altLang="en-US" dirty="0">
              <a:solidFill>
                <a:schemeClr val="tx1"/>
              </a:solidFill>
            </a:endParaRPr>
          </a:p>
        </p:txBody>
      </p:sp>
      <p:sp>
        <p:nvSpPr>
          <p:cNvPr id="15" name="角丸四角形 5"/>
          <p:cNvSpPr/>
          <p:nvPr/>
        </p:nvSpPr>
        <p:spPr>
          <a:xfrm>
            <a:off x="6538821" y="1685267"/>
            <a:ext cx="2313079" cy="1487289"/>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注意</a:t>
            </a:r>
            <a:r>
              <a:rPr lang="en-US" altLang="ja-JP" spc="-90" dirty="0" smtClean="0">
                <a:solidFill>
                  <a:schemeClr val="tx1"/>
                </a:solidFill>
                <a:latin typeface="HGP創英角ｺﾞｼｯｸUB" pitchFamily="50" charset="-128"/>
                <a:ea typeface="HGP創英角ｺﾞｼｯｸUB" pitchFamily="50" charset="-128"/>
              </a:rPr>
              <a:t>】</a:t>
            </a:r>
          </a:p>
          <a:p>
            <a:pPr algn="ctr"/>
            <a:r>
              <a:rPr lang="ja-JP" altLang="en-US" spc="-90" dirty="0" smtClean="0">
                <a:solidFill>
                  <a:schemeClr val="tx1"/>
                </a:solidFill>
                <a:latin typeface="HGP創英角ｺﾞｼｯｸUB" pitchFamily="50" charset="-128"/>
                <a:ea typeface="HGP創英角ｺﾞｼｯｸUB" pitchFamily="50" charset="-128"/>
              </a:rPr>
              <a:t>新型コロナウイルス感染症が流行している時は、ハンカチ、タオルなどを鼻、口にかぶせる。</a:t>
            </a:r>
            <a:endParaRPr lang="ja-JP" altLang="en-US" spc="-90" dirty="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7656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10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 grpId="0"/>
      <p:bldP spid="13" grpId="0" animBg="1"/>
      <p:bldP spid="32" grpId="0"/>
      <p:bldP spid="20" grpId="0" animBg="1"/>
      <p:bldP spid="16" grpId="0" animBg="1"/>
      <p:bldP spid="17" grpId="0" animBg="1"/>
      <p:bldP spid="28"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5"/>
          <p:cNvSpPr/>
          <p:nvPr/>
        </p:nvSpPr>
        <p:spPr>
          <a:xfrm>
            <a:off x="237132" y="3479046"/>
            <a:ext cx="8743313" cy="3264653"/>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両手の組み方と力を加える部位</a:t>
            </a:r>
            <a:r>
              <a:rPr lang="en-US" altLang="ja-JP" sz="2000" spc="-90" dirty="0">
                <a:solidFill>
                  <a:schemeClr val="tx1"/>
                </a:solidFill>
                <a:latin typeface="HGP創英角ｺﾞｼｯｸUB" pitchFamily="50" charset="-128"/>
                <a:ea typeface="HGP創英角ｺﾞｼｯｸUB" pitchFamily="50" charset="-128"/>
              </a:rPr>
              <a:t>】</a:t>
            </a:r>
          </a:p>
        </p:txBody>
      </p:sp>
      <p:sp>
        <p:nvSpPr>
          <p:cNvPr id="47" name="角丸四角形 5"/>
          <p:cNvSpPr/>
          <p:nvPr/>
        </p:nvSpPr>
        <p:spPr>
          <a:xfrm>
            <a:off x="4563186" y="5006999"/>
            <a:ext cx="4291725" cy="1661597"/>
          </a:xfrm>
          <a:prstGeom prst="roundRect">
            <a:avLst>
              <a:gd name="adj" fmla="val 6379"/>
            </a:avLst>
          </a:prstGeom>
          <a:solidFill>
            <a:schemeClr val="bg2"/>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小児の場合</a:t>
            </a:r>
            <a:r>
              <a:rPr lang="en-US" altLang="ja-JP" sz="2000" spc="-90" dirty="0" smtClean="0">
                <a:solidFill>
                  <a:schemeClr val="tx1"/>
                </a:solidFill>
                <a:latin typeface="HGP創英角ｺﾞｼｯｸUB" pitchFamily="50" charset="-128"/>
                <a:ea typeface="HGP創英角ｺﾞｼｯｸUB" pitchFamily="50" charset="-128"/>
              </a:rPr>
              <a:t>】</a:t>
            </a:r>
            <a:endParaRPr lang="ja-JP" altLang="en-US" sz="2000" spc="-90" dirty="0">
              <a:solidFill>
                <a:schemeClr val="tx1"/>
              </a:solidFill>
              <a:latin typeface="HGP創英角ｺﾞｼｯｸUB" pitchFamily="50" charset="-128"/>
              <a:ea typeface="HGP創英角ｺﾞｼｯｸUB" pitchFamily="50" charset="-128"/>
            </a:endParaRPr>
          </a:p>
        </p:txBody>
      </p:sp>
      <p:sp>
        <p:nvSpPr>
          <p:cNvPr id="20" name="角丸四角形 5"/>
          <p:cNvSpPr/>
          <p:nvPr/>
        </p:nvSpPr>
        <p:spPr>
          <a:xfrm>
            <a:off x="237133" y="772882"/>
            <a:ext cx="4326054" cy="2623162"/>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胸骨圧迫の部位</a:t>
            </a:r>
            <a:r>
              <a:rPr lang="en-US" altLang="ja-JP" sz="2000" spc="-90" dirty="0" smtClean="0">
                <a:solidFill>
                  <a:schemeClr val="tx1"/>
                </a:solidFill>
                <a:latin typeface="HGP創英角ｺﾞｼｯｸUB" pitchFamily="50" charset="-128"/>
                <a:ea typeface="HGP創英角ｺﾞｼｯｸUB" pitchFamily="50" charset="-128"/>
              </a:rPr>
              <a:t>】</a:t>
            </a:r>
          </a:p>
          <a:p>
            <a:endParaRPr lang="ja-JP" altLang="en-US" sz="2000" spc="-90" dirty="0">
              <a:solidFill>
                <a:schemeClr val="tx1"/>
              </a:solidFill>
              <a:latin typeface="HGP創英角ｺﾞｼｯｸUB" pitchFamily="50" charset="-128"/>
              <a:ea typeface="HGP創英角ｺﾞｼｯｸUB"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05" y="1566526"/>
            <a:ext cx="2659632" cy="1727518"/>
          </a:xfrm>
          <a:prstGeom prst="rect">
            <a:avLst/>
          </a:prstGeom>
        </p:spPr>
      </p:pic>
      <p:sp>
        <p:nvSpPr>
          <p:cNvPr id="22" name="角丸四角形 5"/>
          <p:cNvSpPr/>
          <p:nvPr/>
        </p:nvSpPr>
        <p:spPr>
          <a:xfrm>
            <a:off x="4654392" y="772882"/>
            <a:ext cx="4326054" cy="2623162"/>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000" spc="-90" dirty="0" smtClean="0">
                <a:solidFill>
                  <a:schemeClr val="tx1"/>
                </a:solidFill>
                <a:latin typeface="HGP創英角ｺﾞｼｯｸUB" pitchFamily="50" charset="-128"/>
                <a:ea typeface="HGP創英角ｺﾞｼｯｸUB" pitchFamily="50" charset="-128"/>
              </a:rPr>
              <a:t>【</a:t>
            </a:r>
            <a:r>
              <a:rPr lang="ja-JP" altLang="en-US" sz="2000" spc="-90" dirty="0" smtClean="0">
                <a:solidFill>
                  <a:schemeClr val="tx1"/>
                </a:solidFill>
                <a:latin typeface="HGP創英角ｺﾞｼｯｸUB" pitchFamily="50" charset="-128"/>
                <a:ea typeface="HGP創英角ｺﾞｼｯｸUB" pitchFamily="50" charset="-128"/>
              </a:rPr>
              <a:t>両手の置き方</a:t>
            </a:r>
            <a:r>
              <a:rPr lang="en-US" altLang="ja-JP" sz="2000" spc="-90" dirty="0" smtClean="0">
                <a:solidFill>
                  <a:schemeClr val="tx1"/>
                </a:solidFill>
                <a:latin typeface="HGP創英角ｺﾞｼｯｸUB" pitchFamily="50" charset="-128"/>
                <a:ea typeface="HGP創英角ｺﾞｼｯｸUB" pitchFamily="50" charset="-128"/>
              </a:rPr>
              <a:t>】</a:t>
            </a:r>
          </a:p>
          <a:p>
            <a:endParaRPr lang="ja-JP" altLang="en-US" sz="2000" spc="-90" dirty="0">
              <a:solidFill>
                <a:schemeClr val="tx1"/>
              </a:solidFill>
              <a:latin typeface="HGP創英角ｺﾞｼｯｸUB" pitchFamily="50" charset="-128"/>
              <a:ea typeface="HGP創英角ｺﾞｼｯｸUB" pitchFamily="50" charset="-128"/>
            </a:endParaRPr>
          </a:p>
        </p:txBody>
      </p:sp>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3088" y="1169554"/>
            <a:ext cx="2075312" cy="2124490"/>
          </a:xfrm>
          <a:prstGeom prst="rect">
            <a:avLst/>
          </a:prstGeom>
        </p:spPr>
      </p:pic>
      <p:sp>
        <p:nvSpPr>
          <p:cNvPr id="24" name="テキスト ボックス 8"/>
          <p:cNvSpPr txBox="1"/>
          <p:nvPr/>
        </p:nvSpPr>
        <p:spPr>
          <a:xfrm>
            <a:off x="0" y="-3929"/>
            <a:ext cx="9144000" cy="707886"/>
          </a:xfrm>
          <a:prstGeom prst="rect">
            <a:avLst/>
          </a:prstGeom>
          <a:noFill/>
        </p:spPr>
        <p:txBody>
          <a:bodyPr wrap="square" rtlCol="0">
            <a:spAutoFit/>
          </a:bodyPr>
          <a:lstStyle/>
          <a:p>
            <a:pPr algn="ctr"/>
            <a:r>
              <a:rPr lang="ja-JP" altLang="en-US" sz="4000" dirty="0">
                <a:latin typeface="HGP創英角ｺﾞｼｯｸUB" pitchFamily="50" charset="-128"/>
                <a:ea typeface="HGP創英角ｺﾞｼｯｸUB" pitchFamily="50" charset="-128"/>
              </a:rPr>
              <a:t>心肺蘇生の</a:t>
            </a:r>
            <a:r>
              <a:rPr lang="ja-JP" altLang="en-US" sz="4000" dirty="0" smtClean="0">
                <a:latin typeface="HGP創英角ｺﾞｼｯｸUB" pitchFamily="50" charset="-128"/>
                <a:ea typeface="HGP創英角ｺﾞｼｯｸUB" pitchFamily="50" charset="-128"/>
              </a:rPr>
              <a:t>手順⑥</a:t>
            </a:r>
            <a:endParaRPr lang="ja-JP" altLang="en-US" sz="4000" dirty="0">
              <a:latin typeface="HGP創英角ｺﾞｼｯｸUB" pitchFamily="50" charset="-128"/>
              <a:ea typeface="HGP創英角ｺﾞｼｯｸUB" pitchFamily="50" charset="-128"/>
            </a:endParaRPr>
          </a:p>
        </p:txBody>
      </p:sp>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4049" y="4198752"/>
            <a:ext cx="3209088" cy="2452072"/>
          </a:xfrm>
          <a:prstGeom prst="rect">
            <a:avLst/>
          </a:prstGeom>
        </p:spPr>
      </p:pic>
      <p:sp>
        <p:nvSpPr>
          <p:cNvPr id="49" name="正方形/長方形 48"/>
          <p:cNvSpPr/>
          <p:nvPr/>
        </p:nvSpPr>
        <p:spPr>
          <a:xfrm>
            <a:off x="2014501" y="3914656"/>
            <a:ext cx="6632005" cy="373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手の付け根に体重をかけ、胸が約</a:t>
            </a:r>
            <a:r>
              <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5</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ｃｍ沈むくらい圧迫する。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7" name="正方形/長方形 26"/>
          <p:cNvSpPr/>
          <p:nvPr/>
        </p:nvSpPr>
        <p:spPr>
          <a:xfrm>
            <a:off x="289303" y="1135092"/>
            <a:ext cx="3888036" cy="389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胸の真ん中に片手の付け根を置く。</a:t>
            </a:r>
          </a:p>
        </p:txBody>
      </p:sp>
      <p:sp>
        <p:nvSpPr>
          <p:cNvPr id="28" name="正方形/長方形 27"/>
          <p:cNvSpPr/>
          <p:nvPr/>
        </p:nvSpPr>
        <p:spPr>
          <a:xfrm>
            <a:off x="4654392" y="1233923"/>
            <a:ext cx="2211791" cy="969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他方の手を重ねる。</a:t>
            </a:r>
          </a:p>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（指を組むことで、</a:t>
            </a:r>
          </a:p>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力が集中する。）</a:t>
            </a:r>
          </a:p>
        </p:txBody>
      </p:sp>
      <p:sp>
        <p:nvSpPr>
          <p:cNvPr id="29" name="正方形/長方形 28"/>
          <p:cNvSpPr/>
          <p:nvPr/>
        </p:nvSpPr>
        <p:spPr>
          <a:xfrm>
            <a:off x="2024503" y="4197882"/>
            <a:ext cx="6632005" cy="409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1</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分間に</a:t>
            </a:r>
            <a:r>
              <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100</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120</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回の速いテンポで</a:t>
            </a:r>
            <a:r>
              <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30</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回連続して圧迫する。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2046765" y="4541952"/>
            <a:ext cx="6373652" cy="348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圧迫を緩める時は、胸がしっかり戻るまで圧迫を解除する。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7" name="図 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6668431" y="5166524"/>
            <a:ext cx="1751986" cy="1452661"/>
          </a:xfrm>
          <a:prstGeom prst="rect">
            <a:avLst/>
          </a:prstGeom>
        </p:spPr>
      </p:pic>
      <p:sp>
        <p:nvSpPr>
          <p:cNvPr id="32" name="正方形/長方形 31"/>
          <p:cNvSpPr/>
          <p:nvPr/>
        </p:nvSpPr>
        <p:spPr>
          <a:xfrm>
            <a:off x="4712992" y="5438248"/>
            <a:ext cx="1878308" cy="909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片手で胸の厚さの約</a:t>
            </a:r>
            <a:r>
              <a:rPr kumimoji="1" lang="en-US" altLang="ja-JP" sz="2000" dirty="0" smtClean="0">
                <a:solidFill>
                  <a:schemeClr val="tx1"/>
                </a:solidFill>
                <a:latin typeface="HGP創英角ｺﾞｼｯｸUB" panose="020B0900000000000000" pitchFamily="50" charset="-128"/>
                <a:ea typeface="HGP創英角ｺﾞｼｯｸUB" panose="020B0900000000000000" pitchFamily="50" charset="-128"/>
              </a:rPr>
              <a:t>1/3</a:t>
            </a:r>
            <a:r>
              <a:rPr kumimoji="1"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が沈むほど圧迫する。</a:t>
            </a:r>
            <a:endParaRPr kumimoji="1" lang="ja-JP" altLang="en-US" sz="20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04633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500"/>
                                        <p:tgtEl>
                                          <p:spTgt spid="4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fade">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7" grpId="0" animBg="1"/>
      <p:bldP spid="20" grpId="0" animBg="1"/>
      <p:bldP spid="22" grpId="0" animBg="1"/>
      <p:bldP spid="24" grpId="0"/>
      <p:bldP spid="49" grpId="0"/>
      <p:bldP spid="27" grpId="0"/>
      <p:bldP spid="28" grpId="0"/>
      <p:bldP spid="29"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5"/>
          <p:cNvSpPr/>
          <p:nvPr/>
        </p:nvSpPr>
        <p:spPr>
          <a:xfrm>
            <a:off x="544677" y="1797044"/>
            <a:ext cx="8089900" cy="3765556"/>
          </a:xfrm>
          <a:prstGeom prst="roundRect">
            <a:avLst>
              <a:gd name="adj" fmla="val 4436"/>
            </a:avLst>
          </a:prstGeom>
          <a:solidFill>
            <a:schemeClr val="bg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ja-JP" altLang="en-US" sz="3000" spc="-90" dirty="0">
              <a:solidFill>
                <a:schemeClr val="tx1"/>
              </a:solidFill>
              <a:latin typeface="HGP創英角ｺﾞｼｯｸUB" pitchFamily="50" charset="-128"/>
              <a:ea typeface="HGP創英角ｺﾞｼｯｸUB" pitchFamily="50" charset="-128"/>
            </a:endParaRPr>
          </a:p>
        </p:txBody>
      </p:sp>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675100" y="2051260"/>
            <a:ext cx="3913438" cy="3406060"/>
          </a:xfrm>
          <a:prstGeom prst="rect">
            <a:avLst/>
          </a:prstGeom>
        </p:spPr>
      </p:pic>
      <p:sp>
        <p:nvSpPr>
          <p:cNvPr id="1148" name="角丸四角形 5"/>
          <p:cNvSpPr/>
          <p:nvPr/>
        </p:nvSpPr>
        <p:spPr>
          <a:xfrm>
            <a:off x="413165" y="658050"/>
            <a:ext cx="8352928" cy="5926683"/>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352561" y="-49836"/>
            <a:ext cx="8474133"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の手順⑦</a:t>
            </a:r>
            <a:endParaRPr kumimoji="1" lang="ja-JP" altLang="en-US" sz="4000" dirty="0">
              <a:latin typeface="HGP創英角ｺﾞｼｯｸUB" pitchFamily="50" charset="-128"/>
              <a:ea typeface="HGP創英角ｺﾞｼｯｸUB" pitchFamily="50" charset="-128"/>
            </a:endParaRPr>
          </a:p>
        </p:txBody>
      </p:sp>
      <p:sp>
        <p:nvSpPr>
          <p:cNvPr id="11" name="正方形/長方形 10"/>
          <p:cNvSpPr/>
          <p:nvPr/>
        </p:nvSpPr>
        <p:spPr>
          <a:xfrm>
            <a:off x="688737" y="658050"/>
            <a:ext cx="8077356" cy="1191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en-US" altLang="ja-JP" sz="3500" spc="-90" dirty="0" smtClean="0">
                <a:solidFill>
                  <a:prstClr val="black"/>
                </a:solidFill>
                <a:latin typeface="HGP創英角ｺﾞｼｯｸUB" pitchFamily="50" charset="-128"/>
                <a:ea typeface="HGP創英角ｺﾞｼｯｸUB" pitchFamily="50" charset="-128"/>
              </a:rPr>
              <a:t>30</a:t>
            </a:r>
            <a:r>
              <a:rPr lang="ja-JP" altLang="en-US" sz="3500" spc="-90" dirty="0" smtClean="0">
                <a:solidFill>
                  <a:prstClr val="black"/>
                </a:solidFill>
                <a:latin typeface="HGP創英角ｺﾞｼｯｸUB" pitchFamily="50" charset="-128"/>
                <a:ea typeface="HGP創英角ｺﾞｼｯｸUB" pitchFamily="50" charset="-128"/>
              </a:rPr>
              <a:t>回の胸骨圧迫終了後、気道確保し人工呼吸を行う。</a:t>
            </a:r>
            <a:endParaRPr kumimoji="1" lang="ja-JP" altLang="en-US" sz="3500" dirty="0"/>
          </a:p>
        </p:txBody>
      </p:sp>
      <p:sp>
        <p:nvSpPr>
          <p:cNvPr id="18" name="正方形/長方形 17"/>
          <p:cNvSpPr/>
          <p:nvPr/>
        </p:nvSpPr>
        <p:spPr>
          <a:xfrm>
            <a:off x="808631" y="2494402"/>
            <a:ext cx="5706533"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endParaRPr kumimoji="1" lang="ja-JP" altLang="en-US" sz="2500" dirty="0"/>
          </a:p>
        </p:txBody>
      </p:sp>
      <p:sp>
        <p:nvSpPr>
          <p:cNvPr id="23" name="正方形/長方形 22"/>
          <p:cNvSpPr/>
          <p:nvPr/>
        </p:nvSpPr>
        <p:spPr>
          <a:xfrm>
            <a:off x="544677" y="2461700"/>
            <a:ext cx="29561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①片手を額に当てる</a:t>
            </a:r>
            <a:endParaRPr kumimoji="1" lang="ja-JP" altLang="en-US" sz="2500" dirty="0"/>
          </a:p>
        </p:txBody>
      </p:sp>
      <p:sp>
        <p:nvSpPr>
          <p:cNvPr id="25" name="正方形/長方形 24"/>
          <p:cNvSpPr/>
          <p:nvPr/>
        </p:nvSpPr>
        <p:spPr>
          <a:xfrm>
            <a:off x="520925" y="3814642"/>
            <a:ext cx="3522736"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③頭を後ろにのけぞらせる（頭部後屈）</a:t>
            </a:r>
            <a:endParaRPr kumimoji="1" lang="ja-JP" altLang="en-US" sz="2500" dirty="0"/>
          </a:p>
        </p:txBody>
      </p:sp>
      <p:sp>
        <p:nvSpPr>
          <p:cNvPr id="26" name="正方形/長方形 25"/>
          <p:cNvSpPr/>
          <p:nvPr/>
        </p:nvSpPr>
        <p:spPr>
          <a:xfrm>
            <a:off x="520925" y="4569569"/>
            <a:ext cx="2684536"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④あご先を上げる（あご先拳上）</a:t>
            </a:r>
            <a:endParaRPr kumimoji="1" lang="ja-JP" altLang="en-US" sz="2500" dirty="0"/>
          </a:p>
        </p:txBody>
      </p:sp>
      <p:sp>
        <p:nvSpPr>
          <p:cNvPr id="27" name="正方形/長方形 26"/>
          <p:cNvSpPr/>
          <p:nvPr/>
        </p:nvSpPr>
        <p:spPr>
          <a:xfrm>
            <a:off x="2132508" y="1871327"/>
            <a:ext cx="4914238" cy="5583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気道確保（頭部後屈あご先拳上法）</a:t>
            </a:r>
            <a:endParaRPr kumimoji="1" lang="ja-JP" altLang="en-US" sz="2500" dirty="0"/>
          </a:p>
        </p:txBody>
      </p:sp>
      <p:sp>
        <p:nvSpPr>
          <p:cNvPr id="24" name="正方形/長方形 23"/>
          <p:cNvSpPr/>
          <p:nvPr/>
        </p:nvSpPr>
        <p:spPr>
          <a:xfrm>
            <a:off x="529507" y="2977737"/>
            <a:ext cx="3431935" cy="774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500" spc="-90" dirty="0" smtClean="0">
                <a:solidFill>
                  <a:prstClr val="black"/>
                </a:solidFill>
                <a:latin typeface="HGP創英角ｺﾞｼｯｸUB" pitchFamily="50" charset="-128"/>
                <a:ea typeface="HGP創英角ｺﾞｼｯｸUB" pitchFamily="50" charset="-128"/>
              </a:rPr>
              <a:t>②もう一方の人差し指、</a:t>
            </a:r>
            <a:endParaRPr lang="en-US" altLang="ja-JP" sz="2500" spc="-90" dirty="0" smtClean="0">
              <a:solidFill>
                <a:prstClr val="black"/>
              </a:solidFill>
              <a:latin typeface="HGP創英角ｺﾞｼｯｸUB" pitchFamily="50" charset="-128"/>
              <a:ea typeface="HGP創英角ｺﾞｼｯｸUB" pitchFamily="50" charset="-128"/>
            </a:endParaRPr>
          </a:p>
          <a:p>
            <a:pPr lvl="0"/>
            <a:r>
              <a:rPr lang="ja-JP" altLang="en-US" sz="2500" spc="-90" dirty="0">
                <a:solidFill>
                  <a:prstClr val="black"/>
                </a:solidFill>
                <a:latin typeface="HGP創英角ｺﾞｼｯｸUB" pitchFamily="50" charset="-128"/>
                <a:ea typeface="HGP創英角ｺﾞｼｯｸUB" pitchFamily="50" charset="-128"/>
              </a:rPr>
              <a:t>　</a:t>
            </a:r>
            <a:r>
              <a:rPr lang="ja-JP" altLang="en-US" sz="2500" spc="-90" dirty="0" smtClean="0">
                <a:solidFill>
                  <a:prstClr val="black"/>
                </a:solidFill>
                <a:latin typeface="HGP創英角ｺﾞｼｯｸUB" pitchFamily="50" charset="-128"/>
                <a:ea typeface="HGP創英角ｺﾞｼｯｸUB" pitchFamily="50" charset="-128"/>
              </a:rPr>
              <a:t>中指をあご先に当てる</a:t>
            </a:r>
            <a:endParaRPr kumimoji="1" lang="ja-JP" altLang="en-US" sz="2500" dirty="0"/>
          </a:p>
        </p:txBody>
      </p:sp>
      <p:sp>
        <p:nvSpPr>
          <p:cNvPr id="29" name="正方形/長方形 28"/>
          <p:cNvSpPr/>
          <p:nvPr/>
        </p:nvSpPr>
        <p:spPr>
          <a:xfrm>
            <a:off x="7581500" y="4454108"/>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①</a:t>
            </a:r>
            <a:endParaRPr kumimoji="1" lang="ja-JP" altLang="en-US" sz="2500" b="1" dirty="0">
              <a:solidFill>
                <a:srgbClr val="FF0000"/>
              </a:solidFill>
            </a:endParaRPr>
          </a:p>
        </p:txBody>
      </p:sp>
      <p:sp>
        <p:nvSpPr>
          <p:cNvPr id="30" name="正方形/長方形 29"/>
          <p:cNvSpPr/>
          <p:nvPr/>
        </p:nvSpPr>
        <p:spPr>
          <a:xfrm>
            <a:off x="6097955" y="3398877"/>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②</a:t>
            </a:r>
            <a:endParaRPr kumimoji="1" lang="ja-JP" altLang="en-US" sz="2500" b="1" dirty="0">
              <a:solidFill>
                <a:srgbClr val="FF0000"/>
              </a:solidFill>
            </a:endParaRPr>
          </a:p>
        </p:txBody>
      </p:sp>
      <p:grpSp>
        <p:nvGrpSpPr>
          <p:cNvPr id="5" name="グループ化 4"/>
          <p:cNvGrpSpPr/>
          <p:nvPr/>
        </p:nvGrpSpPr>
        <p:grpSpPr>
          <a:xfrm>
            <a:off x="5954519" y="4880280"/>
            <a:ext cx="820734" cy="576177"/>
            <a:chOff x="5649719" y="5731180"/>
            <a:chExt cx="820734" cy="576177"/>
          </a:xfrm>
        </p:grpSpPr>
        <p:sp>
          <p:nvSpPr>
            <p:cNvPr id="31" name="正方形/長方形 30"/>
            <p:cNvSpPr/>
            <p:nvPr/>
          </p:nvSpPr>
          <p:spPr>
            <a:xfrm>
              <a:off x="5740873" y="5749040"/>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③</a:t>
              </a:r>
              <a:endParaRPr kumimoji="1" lang="ja-JP" altLang="en-US" sz="2500" b="1" dirty="0">
                <a:solidFill>
                  <a:srgbClr val="FF0000"/>
                </a:solidFill>
              </a:endParaRPr>
            </a:p>
          </p:txBody>
        </p:sp>
        <p:sp>
          <p:nvSpPr>
            <p:cNvPr id="4" name="左カーブ矢印 3"/>
            <p:cNvSpPr/>
            <p:nvPr/>
          </p:nvSpPr>
          <p:spPr>
            <a:xfrm rot="17817448">
              <a:off x="5868292" y="5512607"/>
              <a:ext cx="383588" cy="820734"/>
            </a:xfrm>
            <a:prstGeom prst="curved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 name="グループ化 11"/>
          <p:cNvGrpSpPr/>
          <p:nvPr/>
        </p:nvGrpSpPr>
        <p:grpSpPr>
          <a:xfrm>
            <a:off x="6526700" y="4095390"/>
            <a:ext cx="685793" cy="558317"/>
            <a:chOff x="3427571" y="5048491"/>
            <a:chExt cx="685793" cy="558317"/>
          </a:xfrm>
        </p:grpSpPr>
        <p:sp>
          <p:nvSpPr>
            <p:cNvPr id="10" name="上矢印 9"/>
            <p:cNvSpPr/>
            <p:nvPr/>
          </p:nvSpPr>
          <p:spPr>
            <a:xfrm>
              <a:off x="3427571" y="5181600"/>
              <a:ext cx="255429" cy="29210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579500" y="5048491"/>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④</a:t>
              </a:r>
              <a:endParaRPr kumimoji="1" lang="ja-JP" altLang="en-US" sz="2500" b="1" dirty="0">
                <a:solidFill>
                  <a:srgbClr val="FF0000"/>
                </a:solidFill>
              </a:endParaRPr>
            </a:p>
          </p:txBody>
        </p:sp>
      </p:grpSp>
      <p:sp>
        <p:nvSpPr>
          <p:cNvPr id="21" name="角丸四角形 5"/>
          <p:cNvSpPr/>
          <p:nvPr/>
        </p:nvSpPr>
        <p:spPr>
          <a:xfrm>
            <a:off x="544678" y="5611085"/>
            <a:ext cx="8018460" cy="865279"/>
          </a:xfrm>
          <a:prstGeom prst="roundRect">
            <a:avLst>
              <a:gd name="adj" fmla="val 6379"/>
            </a:avLst>
          </a:prstGeom>
          <a:solidFill>
            <a:srgbClr val="FFFF00"/>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注意</a:t>
            </a:r>
            <a:r>
              <a:rPr lang="en-US" altLang="ja-JP" spc="-90" dirty="0" smtClean="0">
                <a:solidFill>
                  <a:schemeClr val="tx1"/>
                </a:solidFill>
                <a:latin typeface="HGP創英角ｺﾞｼｯｸUB" pitchFamily="50" charset="-128"/>
                <a:ea typeface="HGP創英角ｺﾞｼｯｸUB" pitchFamily="50" charset="-128"/>
              </a:rPr>
              <a:t>】</a:t>
            </a:r>
            <a:r>
              <a:rPr lang="ja-JP" altLang="en-US" spc="-90" dirty="0" smtClean="0">
                <a:solidFill>
                  <a:schemeClr val="tx1"/>
                </a:solidFill>
                <a:latin typeface="HGP創英角ｺﾞｼｯｸUB" pitchFamily="50" charset="-128"/>
                <a:ea typeface="HGP創英角ｺﾞｼｯｸUB" pitchFamily="50" charset="-128"/>
              </a:rPr>
              <a:t>新型コロナウイルス感染症が流行している場合</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・傷病者が成人～人工呼吸は実施せず、胸骨圧迫だけを続ける。</a:t>
            </a:r>
            <a:endParaRPr lang="en-US" altLang="ja-JP" spc="-90" dirty="0" smtClean="0">
              <a:solidFill>
                <a:schemeClr val="tx1"/>
              </a:solidFill>
              <a:latin typeface="HGP創英角ｺﾞｼｯｸUB" pitchFamily="50" charset="-128"/>
              <a:ea typeface="HGP創英角ｺﾞｼｯｸUB" pitchFamily="50" charset="-128"/>
            </a:endParaRPr>
          </a:p>
          <a:p>
            <a:r>
              <a:rPr lang="ja-JP" altLang="en-US" spc="-90" dirty="0" smtClean="0">
                <a:solidFill>
                  <a:schemeClr val="tx1"/>
                </a:solidFill>
                <a:latin typeface="HGP創英角ｺﾞｼｯｸUB" pitchFamily="50" charset="-128"/>
                <a:ea typeface="HGP創英角ｺﾞｼｯｸUB" pitchFamily="50" charset="-128"/>
              </a:rPr>
              <a:t>・傷病者が子供～人工呼吸の技術があり、実施する意思がある場合は人工呼吸も行う。</a:t>
            </a:r>
            <a:endParaRPr lang="en-US" altLang="ja-JP" spc="-90" dirty="0" smtClean="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47885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48" grpId="0" animBg="1"/>
      <p:bldP spid="1149" grpId="0"/>
      <p:bldP spid="11" grpId="0"/>
      <p:bldP spid="23" grpId="0"/>
      <p:bldP spid="25" grpId="0"/>
      <p:bldP spid="26" grpId="0"/>
      <p:bldP spid="27" grpId="0" animBg="1"/>
      <p:bldP spid="24" grpId="0"/>
      <p:bldP spid="29" grpId="0"/>
      <p:bldP spid="30" grpId="0"/>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253255" y="3610900"/>
            <a:ext cx="4448148" cy="2961941"/>
          </a:xfrm>
          <a:prstGeom prst="rect">
            <a:avLst/>
          </a:prstGeom>
        </p:spPr>
      </p:pic>
      <p:sp>
        <p:nvSpPr>
          <p:cNvPr id="1148" name="角丸四角形 5"/>
          <p:cNvSpPr/>
          <p:nvPr/>
        </p:nvSpPr>
        <p:spPr>
          <a:xfrm>
            <a:off x="413165" y="800100"/>
            <a:ext cx="8352928" cy="5784633"/>
          </a:xfrm>
          <a:prstGeom prst="roundRect">
            <a:avLst>
              <a:gd name="adj" fmla="val 6379"/>
            </a:avLst>
          </a:prstGeom>
          <a:no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spc="-90" dirty="0" smtClean="0">
                <a:solidFill>
                  <a:schemeClr val="tx1"/>
                </a:solidFill>
                <a:latin typeface="HGP創英角ｺﾞｼｯｸUB" pitchFamily="50" charset="-128"/>
                <a:ea typeface="HGP創英角ｺﾞｼｯｸUB" pitchFamily="50" charset="-128"/>
              </a:rPr>
              <a:t>　　　　　　　　　　</a:t>
            </a:r>
            <a:endParaRPr lang="en-US" altLang="ja-JP" sz="3600" spc="-90" dirty="0">
              <a:solidFill>
                <a:schemeClr val="tx1"/>
              </a:solidFill>
              <a:latin typeface="HGP創英角ｺﾞｼｯｸUB" pitchFamily="50" charset="-128"/>
              <a:ea typeface="HGP創英角ｺﾞｼｯｸUB" pitchFamily="50" charset="-128"/>
            </a:endParaRPr>
          </a:p>
          <a:p>
            <a:r>
              <a:rPr lang="ja-JP" altLang="en-US" sz="3600" spc="-90" dirty="0" smtClean="0">
                <a:solidFill>
                  <a:schemeClr val="tx1"/>
                </a:solidFill>
                <a:latin typeface="HGP創英角ｺﾞｼｯｸUB" pitchFamily="50" charset="-128"/>
                <a:ea typeface="HGP創英角ｺﾞｼｯｸUB" pitchFamily="50" charset="-128"/>
              </a:rPr>
              <a:t>　</a:t>
            </a:r>
            <a:endParaRPr lang="ja-JP" altLang="en-US" sz="3600" spc="-90" dirty="0">
              <a:solidFill>
                <a:schemeClr val="tx1"/>
              </a:solidFill>
              <a:latin typeface="HGP創英角ｺﾞｼｯｸUB" pitchFamily="50" charset="-128"/>
              <a:ea typeface="HGP創英角ｺﾞｼｯｸUB" pitchFamily="50" charset="-128"/>
            </a:endParaRPr>
          </a:p>
        </p:txBody>
      </p:sp>
      <p:sp>
        <p:nvSpPr>
          <p:cNvPr id="1149" name="テキスト ボックス 8"/>
          <p:cNvSpPr txBox="1"/>
          <p:nvPr/>
        </p:nvSpPr>
        <p:spPr>
          <a:xfrm>
            <a:off x="352561" y="13664"/>
            <a:ext cx="8474133" cy="707886"/>
          </a:xfrm>
          <a:prstGeom prst="rect">
            <a:avLst/>
          </a:prstGeom>
          <a:noFill/>
        </p:spPr>
        <p:txBody>
          <a:bodyPr wrap="square" rtlCol="0">
            <a:spAutoFit/>
          </a:bodyPr>
          <a:lstStyle/>
          <a:p>
            <a:pPr algn="ctr"/>
            <a:r>
              <a:rPr lang="ja-JP" altLang="en-US" sz="4000" dirty="0" smtClean="0">
                <a:latin typeface="HGP創英角ｺﾞｼｯｸUB" pitchFamily="50" charset="-128"/>
                <a:ea typeface="HGP創英角ｺﾞｼｯｸUB" pitchFamily="50" charset="-128"/>
              </a:rPr>
              <a:t>心肺</a:t>
            </a:r>
            <a:r>
              <a:rPr lang="ja-JP" altLang="en-US" sz="4000" dirty="0">
                <a:latin typeface="HGP創英角ｺﾞｼｯｸUB" pitchFamily="50" charset="-128"/>
                <a:ea typeface="HGP創英角ｺﾞｼｯｸUB" pitchFamily="50" charset="-128"/>
              </a:rPr>
              <a:t>蘇生</a:t>
            </a:r>
            <a:r>
              <a:rPr lang="ja-JP" altLang="en-US" sz="4000" dirty="0" smtClean="0">
                <a:latin typeface="HGP創英角ｺﾞｼｯｸUB" pitchFamily="50" charset="-128"/>
                <a:ea typeface="HGP創英角ｺﾞｼｯｸUB" pitchFamily="50" charset="-128"/>
              </a:rPr>
              <a:t>の手順⑧</a:t>
            </a:r>
            <a:endParaRPr kumimoji="1" lang="ja-JP" altLang="en-US" sz="4000" dirty="0">
              <a:latin typeface="HGP創英角ｺﾞｼｯｸUB" pitchFamily="50" charset="-128"/>
              <a:ea typeface="HGP創英角ｺﾞｼｯｸUB" pitchFamily="50" charset="-128"/>
            </a:endParaRPr>
          </a:p>
        </p:txBody>
      </p:sp>
      <p:sp>
        <p:nvSpPr>
          <p:cNvPr id="18" name="正方形/長方形 17"/>
          <p:cNvSpPr/>
          <p:nvPr/>
        </p:nvSpPr>
        <p:spPr>
          <a:xfrm>
            <a:off x="808631" y="2494402"/>
            <a:ext cx="5706533"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endParaRPr kumimoji="1" lang="ja-JP" altLang="en-US" sz="2500" dirty="0"/>
          </a:p>
        </p:txBody>
      </p:sp>
      <p:sp>
        <p:nvSpPr>
          <p:cNvPr id="23" name="正方形/長方形 22"/>
          <p:cNvSpPr/>
          <p:nvPr/>
        </p:nvSpPr>
        <p:spPr>
          <a:xfrm>
            <a:off x="461616" y="1739600"/>
            <a:ext cx="8123584" cy="406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①額に当てた手の親指と人差し指で鼻をつまむ</a:t>
            </a:r>
            <a:endParaRPr kumimoji="1" lang="ja-JP" altLang="en-US" sz="2500" dirty="0"/>
          </a:p>
        </p:txBody>
      </p:sp>
      <p:sp>
        <p:nvSpPr>
          <p:cNvPr id="25" name="正方形/長方形 24"/>
          <p:cNvSpPr/>
          <p:nvPr/>
        </p:nvSpPr>
        <p:spPr>
          <a:xfrm>
            <a:off x="461614" y="2535798"/>
            <a:ext cx="6955185"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③傷病者の胸が持ち上がるのを確認する</a:t>
            </a:r>
            <a:endParaRPr kumimoji="1" lang="ja-JP" altLang="en-US" sz="2500" dirty="0"/>
          </a:p>
        </p:txBody>
      </p:sp>
      <p:sp>
        <p:nvSpPr>
          <p:cNvPr id="26" name="正方形/長方形 25"/>
          <p:cNvSpPr/>
          <p:nvPr/>
        </p:nvSpPr>
        <p:spPr>
          <a:xfrm>
            <a:off x="461613" y="2973613"/>
            <a:ext cx="6509606"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④一度口を離し、同じ要領でもう一回吹き込む</a:t>
            </a:r>
            <a:endParaRPr kumimoji="1" lang="ja-JP" altLang="en-US" sz="2500" dirty="0"/>
          </a:p>
        </p:txBody>
      </p:sp>
      <p:sp>
        <p:nvSpPr>
          <p:cNvPr id="27" name="正方形/長方形 26"/>
          <p:cNvSpPr/>
          <p:nvPr/>
        </p:nvSpPr>
        <p:spPr>
          <a:xfrm>
            <a:off x="3661897" y="961778"/>
            <a:ext cx="1793749" cy="5583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ts val="1200"/>
              </a:spcBef>
            </a:pPr>
            <a:r>
              <a:rPr lang="ja-JP" altLang="en-US" sz="2500" spc="-90" dirty="0" smtClean="0">
                <a:solidFill>
                  <a:prstClr val="black"/>
                </a:solidFill>
                <a:latin typeface="HGP創英角ｺﾞｼｯｸUB" pitchFamily="50" charset="-128"/>
                <a:ea typeface="HGP創英角ｺﾞｼｯｸUB" pitchFamily="50" charset="-128"/>
              </a:rPr>
              <a:t>人工呼吸</a:t>
            </a:r>
            <a:endParaRPr kumimoji="1" lang="ja-JP" altLang="en-US" sz="2500" dirty="0"/>
          </a:p>
        </p:txBody>
      </p:sp>
      <p:sp>
        <p:nvSpPr>
          <p:cNvPr id="24" name="正方形/長方形 23"/>
          <p:cNvSpPr/>
          <p:nvPr/>
        </p:nvSpPr>
        <p:spPr>
          <a:xfrm>
            <a:off x="461615" y="2144377"/>
            <a:ext cx="8304478" cy="469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500" spc="-90" dirty="0" smtClean="0">
                <a:solidFill>
                  <a:prstClr val="black"/>
                </a:solidFill>
                <a:latin typeface="HGP創英角ｺﾞｼｯｸUB" pitchFamily="50" charset="-128"/>
                <a:ea typeface="HGP創英角ｺﾞｼｯｸUB" pitchFamily="50" charset="-128"/>
              </a:rPr>
              <a:t>②実施者の口で、傷病者の口を覆い、約</a:t>
            </a:r>
            <a:r>
              <a:rPr lang="en-US" altLang="ja-JP" sz="2500" spc="-90" dirty="0" smtClean="0">
                <a:solidFill>
                  <a:prstClr val="black"/>
                </a:solidFill>
                <a:latin typeface="HGP創英角ｺﾞｼｯｸUB" pitchFamily="50" charset="-128"/>
                <a:ea typeface="HGP創英角ｺﾞｼｯｸUB" pitchFamily="50" charset="-128"/>
              </a:rPr>
              <a:t>1</a:t>
            </a:r>
            <a:r>
              <a:rPr lang="ja-JP" altLang="en-US" sz="2500" spc="-90" dirty="0" smtClean="0">
                <a:solidFill>
                  <a:prstClr val="black"/>
                </a:solidFill>
                <a:latin typeface="HGP創英角ｺﾞｼｯｸUB" pitchFamily="50" charset="-128"/>
                <a:ea typeface="HGP創英角ｺﾞｼｯｸUB" pitchFamily="50" charset="-128"/>
              </a:rPr>
              <a:t>秒かけて息を吹き込む</a:t>
            </a:r>
            <a:endParaRPr kumimoji="1" lang="ja-JP" altLang="en-US" sz="2500" dirty="0"/>
          </a:p>
        </p:txBody>
      </p:sp>
      <p:sp>
        <p:nvSpPr>
          <p:cNvPr id="29" name="正方形/長方形 28"/>
          <p:cNvSpPr/>
          <p:nvPr/>
        </p:nvSpPr>
        <p:spPr>
          <a:xfrm>
            <a:off x="7059622" y="5190723"/>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①</a:t>
            </a:r>
            <a:endParaRPr kumimoji="1" lang="ja-JP" altLang="en-US" sz="2500" b="1" dirty="0">
              <a:solidFill>
                <a:srgbClr val="FF0000"/>
              </a:solidFill>
            </a:endParaRPr>
          </a:p>
        </p:txBody>
      </p:sp>
      <p:grpSp>
        <p:nvGrpSpPr>
          <p:cNvPr id="6" name="グループ化 5"/>
          <p:cNvGrpSpPr/>
          <p:nvPr/>
        </p:nvGrpSpPr>
        <p:grpSpPr>
          <a:xfrm>
            <a:off x="6203438" y="5024238"/>
            <a:ext cx="739951" cy="558317"/>
            <a:chOff x="1732078" y="3868124"/>
            <a:chExt cx="739951" cy="558317"/>
          </a:xfrm>
        </p:grpSpPr>
        <p:sp>
          <p:nvSpPr>
            <p:cNvPr id="10" name="上矢印 9"/>
            <p:cNvSpPr/>
            <p:nvPr/>
          </p:nvSpPr>
          <p:spPr>
            <a:xfrm flipV="1">
              <a:off x="2137826" y="4001969"/>
              <a:ext cx="334203" cy="356065"/>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732078" y="3868124"/>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a:solidFill>
                    <a:srgbClr val="FF0000"/>
                  </a:solidFill>
                  <a:latin typeface="HGP創英角ｺﾞｼｯｸUB" pitchFamily="50" charset="-128"/>
                  <a:ea typeface="HGP創英角ｺﾞｼｯｸUB" pitchFamily="50" charset="-128"/>
                </a:rPr>
                <a:t>②</a:t>
              </a:r>
              <a:endParaRPr kumimoji="1" lang="ja-JP" altLang="en-US" sz="2500" b="1" dirty="0">
                <a:solidFill>
                  <a:srgbClr val="FF0000"/>
                </a:solidFill>
              </a:endParaRPr>
            </a:p>
          </p:txBody>
        </p:sp>
      </p:grpSp>
      <p:sp>
        <p:nvSpPr>
          <p:cNvPr id="32" name="正方形/長方形 31"/>
          <p:cNvSpPr/>
          <p:nvPr/>
        </p:nvSpPr>
        <p:spPr>
          <a:xfrm>
            <a:off x="5878390" y="5024238"/>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④</a:t>
            </a:r>
            <a:endParaRPr kumimoji="1" lang="ja-JP" altLang="en-US" sz="2500" b="1" dirty="0">
              <a:solidFill>
                <a:srgbClr val="FF0000"/>
              </a:solidFill>
            </a:endParaRPr>
          </a:p>
        </p:txBody>
      </p:sp>
      <p:grpSp>
        <p:nvGrpSpPr>
          <p:cNvPr id="7" name="グループ化 6"/>
          <p:cNvGrpSpPr/>
          <p:nvPr/>
        </p:nvGrpSpPr>
        <p:grpSpPr>
          <a:xfrm>
            <a:off x="4455028" y="4873467"/>
            <a:ext cx="2121081" cy="702407"/>
            <a:chOff x="4455028" y="4873467"/>
            <a:chExt cx="2121081" cy="702407"/>
          </a:xfrm>
        </p:grpSpPr>
        <p:sp>
          <p:nvSpPr>
            <p:cNvPr id="30" name="正方形/長方形 29"/>
            <p:cNvSpPr/>
            <p:nvPr/>
          </p:nvSpPr>
          <p:spPr>
            <a:xfrm>
              <a:off x="4760016" y="5017557"/>
              <a:ext cx="533864" cy="558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ja-JP" altLang="en-US" sz="2500" b="1" spc="-90" dirty="0" smtClean="0">
                  <a:solidFill>
                    <a:srgbClr val="FF0000"/>
                  </a:solidFill>
                  <a:latin typeface="HGP創英角ｺﾞｼｯｸUB" pitchFamily="50" charset="-128"/>
                  <a:ea typeface="HGP創英角ｺﾞｼｯｸUB" pitchFamily="50" charset="-128"/>
                </a:rPr>
                <a:t>③</a:t>
              </a:r>
              <a:endParaRPr kumimoji="1" lang="ja-JP" altLang="en-US" sz="2500" b="1" dirty="0">
                <a:solidFill>
                  <a:srgbClr val="FF0000"/>
                </a:solidFill>
              </a:endParaRPr>
            </a:p>
          </p:txBody>
        </p:sp>
        <p:sp>
          <p:nvSpPr>
            <p:cNvPr id="34" name="上矢印 33"/>
            <p:cNvSpPr/>
            <p:nvPr/>
          </p:nvSpPr>
          <p:spPr>
            <a:xfrm rot="4855664" flipV="1">
              <a:off x="5413827" y="3914668"/>
              <a:ext cx="203484" cy="2121081"/>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角丸四角形 5"/>
          <p:cNvSpPr/>
          <p:nvPr/>
        </p:nvSpPr>
        <p:spPr>
          <a:xfrm>
            <a:off x="715814" y="4122224"/>
            <a:ext cx="3198475" cy="1618214"/>
          </a:xfrm>
          <a:prstGeom prst="roundRect">
            <a:avLst>
              <a:gd name="adj" fmla="val 6379"/>
            </a:avLst>
          </a:prstGeom>
          <a:solidFill>
            <a:srgbClr val="FDFED6"/>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gn="ctr"/>
            <a:r>
              <a:rPr lang="ja-JP" altLang="en-US" sz="2000" spc="-90" dirty="0" smtClean="0">
                <a:solidFill>
                  <a:schemeClr val="tx1"/>
                </a:solidFill>
                <a:latin typeface="HGP創英角ｺﾞｼｯｸUB" pitchFamily="50" charset="-128"/>
                <a:ea typeface="HGP創英角ｺﾞｼｯｸUB" pitchFamily="50" charset="-128"/>
              </a:rPr>
              <a:t>ポイント</a:t>
            </a:r>
            <a:endParaRPr lang="en-US" altLang="ja-JP" sz="2000" spc="-90" dirty="0" smtClean="0">
              <a:solidFill>
                <a:schemeClr val="tx1"/>
              </a:solidFill>
              <a:latin typeface="HGP創英角ｺﾞｼｯｸUB" pitchFamily="50" charset="-128"/>
              <a:ea typeface="HGP創英角ｺﾞｼｯｸUB" pitchFamily="50" charset="-128"/>
            </a:endParaRPr>
          </a:p>
          <a:p>
            <a:r>
              <a:rPr lang="ja-JP" altLang="en-US" sz="2000" spc="-90" dirty="0" smtClean="0">
                <a:solidFill>
                  <a:schemeClr val="tx1"/>
                </a:solidFill>
                <a:latin typeface="HGP創英角ｺﾞｼｯｸUB" pitchFamily="50" charset="-128"/>
                <a:ea typeface="HGP創英角ｺﾞｼｯｸUB" pitchFamily="50" charset="-128"/>
              </a:rPr>
              <a:t>胸が上がらない場合でも、吹き込みは</a:t>
            </a:r>
            <a:r>
              <a:rPr lang="en-US" altLang="ja-JP" sz="2000" spc="-90" dirty="0" smtClean="0">
                <a:solidFill>
                  <a:schemeClr val="tx1"/>
                </a:solidFill>
                <a:latin typeface="HGP創英角ｺﾞｼｯｸUB" pitchFamily="50" charset="-128"/>
                <a:ea typeface="HGP創英角ｺﾞｼｯｸUB" pitchFamily="50" charset="-128"/>
              </a:rPr>
              <a:t>2</a:t>
            </a:r>
            <a:r>
              <a:rPr lang="ja-JP" altLang="en-US" sz="2000" spc="-90" dirty="0" smtClean="0">
                <a:solidFill>
                  <a:schemeClr val="tx1"/>
                </a:solidFill>
                <a:latin typeface="HGP創英角ｺﾞｼｯｸUB" pitchFamily="50" charset="-128"/>
                <a:ea typeface="HGP創英角ｺﾞｼｯｸUB" pitchFamily="50" charset="-128"/>
              </a:rPr>
              <a:t>回までとし、すぐに胸骨圧迫を行う。</a:t>
            </a:r>
            <a:endParaRPr lang="en-US" altLang="ja-JP" sz="2000" spc="-90" dirty="0" smtClean="0">
              <a:solidFill>
                <a:schemeClr val="tx1"/>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78260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49"/>
                                        </p:tgtEl>
                                        <p:attrNameLst>
                                          <p:attrName>style.visibility</p:attrName>
                                        </p:attrNameLst>
                                      </p:cBhvr>
                                      <p:to>
                                        <p:strVal val="visible"/>
                                      </p:to>
                                    </p:set>
                                    <p:animEffect transition="in" filter="fade">
                                      <p:cBhvr>
                                        <p:cTn id="7" dur="1000"/>
                                        <p:tgtEl>
                                          <p:spTgt spid="1149"/>
                                        </p:tgtEl>
                                      </p:cBhvr>
                                    </p:animEffect>
                                    <p:anim calcmode="lin" valueType="num">
                                      <p:cBhvr>
                                        <p:cTn id="8" dur="1000" fill="hold"/>
                                        <p:tgtEl>
                                          <p:spTgt spid="1149"/>
                                        </p:tgtEl>
                                        <p:attrNameLst>
                                          <p:attrName>ppt_x</p:attrName>
                                        </p:attrNameLst>
                                      </p:cBhvr>
                                      <p:tavLst>
                                        <p:tav tm="0">
                                          <p:val>
                                            <p:strVal val="#ppt_x"/>
                                          </p:val>
                                        </p:tav>
                                        <p:tav tm="100000">
                                          <p:val>
                                            <p:strVal val="#ppt_x"/>
                                          </p:val>
                                        </p:tav>
                                      </p:tavLst>
                                    </p:anim>
                                    <p:anim calcmode="lin" valueType="num">
                                      <p:cBhvr>
                                        <p:cTn id="9" dur="1000" fill="hold"/>
                                        <p:tgtEl>
                                          <p:spTgt spid="11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48"/>
                                        </p:tgtEl>
                                        <p:attrNameLst>
                                          <p:attrName>style.visibility</p:attrName>
                                        </p:attrNameLst>
                                      </p:cBhvr>
                                      <p:to>
                                        <p:strVal val="visible"/>
                                      </p:to>
                                    </p:set>
                                    <p:animEffect transition="in" filter="fade">
                                      <p:cBhvr>
                                        <p:cTn id="14" dur="500"/>
                                        <p:tgtEl>
                                          <p:spTgt spid="11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8" grpId="0" animBg="1"/>
      <p:bldP spid="1149" grpId="0"/>
      <p:bldP spid="23" grpId="0"/>
      <p:bldP spid="25" grpId="0"/>
      <p:bldP spid="26" grpId="0"/>
      <p:bldP spid="27" grpId="0" animBg="1"/>
      <p:bldP spid="24" grpId="0"/>
      <p:bldP spid="29" grpId="0"/>
      <p:bldP spid="32" grpId="0"/>
      <p:bldP spid="3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tileRect/>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tileRect/>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tileRect/>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8876</TotalTime>
  <Words>2631</Words>
  <PresentationFormat>画面に合わせる (4:3)</PresentationFormat>
  <Paragraphs>256</Paragraphs>
  <Slides>12</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HGP創英角ｺﾞｼｯｸUB</vt:lpstr>
      <vt:lpstr>HGP明朝E</vt:lpstr>
      <vt:lpstr>ＭＳ Ｐゴシック</vt:lpstr>
      <vt:lpstr>Calibri</vt:lpstr>
      <vt:lpstr>Constantia</vt:lpstr>
      <vt:lpstr>Wingdings 2</vt: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2014-06-20T02:48:43Z</cp:lastPrinted>
  <dcterms:created xsi:type="dcterms:W3CDTF">2014-04-21T08:19:29Z</dcterms:created>
  <dcterms:modified xsi:type="dcterms:W3CDTF">2020-07-09T01:22:47Z</dcterms:modified>
</cp:coreProperties>
</file>