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7"/>
  </p:notesMasterIdLst>
  <p:handoutMasterIdLst>
    <p:handoutMasterId r:id="rId38"/>
  </p:handoutMasterIdLst>
  <p:sldIdLst>
    <p:sldId id="849" r:id="rId2"/>
    <p:sldId id="439" r:id="rId3"/>
    <p:sldId id="836" r:id="rId4"/>
    <p:sldId id="269" r:id="rId5"/>
    <p:sldId id="335" r:id="rId6"/>
    <p:sldId id="913" r:id="rId7"/>
    <p:sldId id="905" r:id="rId8"/>
    <p:sldId id="906" r:id="rId9"/>
    <p:sldId id="841" r:id="rId10"/>
    <p:sldId id="804" r:id="rId11"/>
    <p:sldId id="838" r:id="rId12"/>
    <p:sldId id="911" r:id="rId13"/>
    <p:sldId id="907" r:id="rId14"/>
    <p:sldId id="881" r:id="rId15"/>
    <p:sldId id="882" r:id="rId16"/>
    <p:sldId id="883" r:id="rId17"/>
    <p:sldId id="884" r:id="rId18"/>
    <p:sldId id="885" r:id="rId19"/>
    <p:sldId id="886" r:id="rId20"/>
    <p:sldId id="887" r:id="rId21"/>
    <p:sldId id="888" r:id="rId22"/>
    <p:sldId id="889" r:id="rId23"/>
    <p:sldId id="890" r:id="rId24"/>
    <p:sldId id="891" r:id="rId25"/>
    <p:sldId id="893" r:id="rId26"/>
    <p:sldId id="894" r:id="rId27"/>
    <p:sldId id="895" r:id="rId28"/>
    <p:sldId id="896" r:id="rId29"/>
    <p:sldId id="897" r:id="rId30"/>
    <p:sldId id="898" r:id="rId31"/>
    <p:sldId id="899" r:id="rId32"/>
    <p:sldId id="900" r:id="rId33"/>
    <p:sldId id="901" r:id="rId34"/>
    <p:sldId id="902" r:id="rId35"/>
    <p:sldId id="488" r:id="rId36"/>
  </p:sldIdLst>
  <p:sldSz cx="9906000" cy="6858000" type="A4"/>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4" orient="horz" pos="572" userDrawn="1">
          <p15:clr>
            <a:srgbClr val="A4A3A4"/>
          </p15:clr>
        </p15:guide>
        <p15:guide id="6" pos="5842" userDrawn="1">
          <p15:clr>
            <a:srgbClr val="A4A3A4"/>
          </p15:clr>
        </p15:guide>
        <p15:guide id="9" pos="2349" userDrawn="1">
          <p15:clr>
            <a:srgbClr val="A4A3A4"/>
          </p15:clr>
        </p15:guide>
        <p15:guide id="10" orient="horz" pos="2047" userDrawn="1">
          <p15:clr>
            <a:srgbClr val="A4A3A4"/>
          </p15:clr>
        </p15:guide>
        <p15:guide id="11" orient="horz" pos="1026" userDrawn="1">
          <p15:clr>
            <a:srgbClr val="A4A3A4"/>
          </p15:clr>
        </p15:guide>
        <p15:guide id="12" orient="horz" pos="3748" userDrawn="1">
          <p15:clr>
            <a:srgbClr val="A4A3A4"/>
          </p15:clr>
        </p15:guide>
        <p15:guide id="13" pos="4413" userDrawn="1">
          <p15:clr>
            <a:srgbClr val="A4A3A4"/>
          </p15:clr>
        </p15:guide>
        <p15:guide id="14" pos="376" userDrawn="1">
          <p15:clr>
            <a:srgbClr val="A4A3A4"/>
          </p15:clr>
        </p15:guide>
        <p15:guide id="15" pos="1283" userDrawn="1">
          <p15:clr>
            <a:srgbClr val="A4A3A4"/>
          </p15:clr>
        </p15:guide>
        <p15:guide id="16" pos="4254" userDrawn="1">
          <p15:clr>
            <a:srgbClr val="A4A3A4"/>
          </p15:clr>
        </p15:guide>
        <p15:guide id="17" pos="3120" userDrawn="1">
          <p15:clr>
            <a:srgbClr val="A4A3A4"/>
          </p15:clr>
        </p15:guide>
        <p15:guide id="18" pos="81" userDrawn="1">
          <p15:clr>
            <a:srgbClr val="A4A3A4"/>
          </p15:clr>
        </p15:guide>
        <p15:guide id="19" orient="horz" pos="3067" userDrawn="1">
          <p15:clr>
            <a:srgbClr val="A4A3A4"/>
          </p15:clr>
        </p15:guide>
        <p15:guide id="20" orient="horz" pos="4042" userDrawn="1">
          <p15:clr>
            <a:srgbClr val="A4A3A4"/>
          </p15:clr>
        </p15:guide>
        <p15:guide id="21" pos="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9CE"/>
    <a:srgbClr val="26BACF"/>
    <a:srgbClr val="C0C0C0"/>
    <a:srgbClr val="DDDDDD"/>
    <a:srgbClr val="DCDDDE"/>
    <a:srgbClr val="53C8D9"/>
    <a:srgbClr val="FFFAB8"/>
    <a:srgbClr val="FFFCDD"/>
    <a:srgbClr val="E7E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2" autoAdjust="0"/>
    <p:restoredTop sz="96538"/>
  </p:normalViewPr>
  <p:slideViewPr>
    <p:cSldViewPr snapToGrid="0">
      <p:cViewPr varScale="1">
        <p:scale>
          <a:sx n="110" d="100"/>
          <a:sy n="110" d="100"/>
        </p:scale>
        <p:origin x="1272" y="108"/>
      </p:cViewPr>
      <p:guideLst>
        <p:guide orient="horz" pos="686"/>
        <p:guide orient="horz" pos="572"/>
        <p:guide pos="5842"/>
        <p:guide pos="2349"/>
        <p:guide orient="horz" pos="2047"/>
        <p:guide orient="horz" pos="1026"/>
        <p:guide orient="horz" pos="3748"/>
        <p:guide pos="4413"/>
        <p:guide pos="376"/>
        <p:guide pos="1283"/>
        <p:guide pos="4254"/>
        <p:guide pos="3120"/>
        <p:guide pos="81"/>
        <p:guide orient="horz" pos="3067"/>
        <p:guide orient="horz" pos="4042"/>
        <p:guide pos="6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8" d="100"/>
          <a:sy n="78" d="100"/>
        </p:scale>
        <p:origin x="40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353" cy="513709"/>
          </a:xfrm>
          <a:prstGeom prst="rect">
            <a:avLst/>
          </a:prstGeom>
        </p:spPr>
        <p:txBody>
          <a:bodyPr vert="horz" lIns="95473" tIns="47737" rIns="95473" bIns="4773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2448" y="0"/>
            <a:ext cx="3078352" cy="513709"/>
          </a:xfrm>
          <a:prstGeom prst="rect">
            <a:avLst/>
          </a:prstGeom>
        </p:spPr>
        <p:txBody>
          <a:bodyPr vert="horz" lIns="95473" tIns="47737" rIns="95473" bIns="47737" rtlCol="0"/>
          <a:lstStyle>
            <a:lvl1pPr algn="r">
              <a:defRPr sz="1200"/>
            </a:lvl1pPr>
          </a:lstStyle>
          <a:p>
            <a:fld id="{5A440D54-3C03-46D0-943A-FD690DF3F982}" type="datetimeFigureOut">
              <a:rPr kumimoji="1" lang="ja-JP" altLang="en-US" smtClean="0"/>
              <a:t>2024/3/22</a:t>
            </a:fld>
            <a:endParaRPr kumimoji="1" lang="ja-JP" altLang="en-US"/>
          </a:p>
        </p:txBody>
      </p:sp>
      <p:sp>
        <p:nvSpPr>
          <p:cNvPr id="4" name="フッター プレースホルダー 3"/>
          <p:cNvSpPr>
            <a:spLocks noGrp="1"/>
          </p:cNvSpPr>
          <p:nvPr>
            <p:ph type="ftr" sz="quarter" idx="2"/>
          </p:nvPr>
        </p:nvSpPr>
        <p:spPr>
          <a:xfrm>
            <a:off x="2" y="9719316"/>
            <a:ext cx="3078353" cy="513709"/>
          </a:xfrm>
          <a:prstGeom prst="rect">
            <a:avLst/>
          </a:prstGeom>
        </p:spPr>
        <p:txBody>
          <a:bodyPr vert="horz" lIns="95473" tIns="47737" rIns="95473" bIns="4773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3709"/>
          </a:xfrm>
          <a:prstGeom prst="rect">
            <a:avLst/>
          </a:prstGeom>
        </p:spPr>
        <p:txBody>
          <a:bodyPr vert="horz" lIns="95473" tIns="47737" rIns="95473" bIns="47737" rtlCol="0" anchor="b"/>
          <a:lstStyle>
            <a:lvl1pPr algn="r">
              <a:defRPr sz="1200"/>
            </a:lvl1pPr>
          </a:lstStyle>
          <a:p>
            <a:fld id="{0E7DF17E-01E3-4C38-8D6B-C7DBE56C66D6}" type="slidenum">
              <a:rPr kumimoji="1" lang="ja-JP" altLang="en-US" smtClean="0"/>
              <a:t>‹#›</a:t>
            </a:fld>
            <a:endParaRPr kumimoji="1" lang="ja-JP" altLang="en-US"/>
          </a:p>
        </p:txBody>
      </p:sp>
    </p:spTree>
    <p:extLst>
      <p:ext uri="{BB962C8B-B14F-4D97-AF65-F5344CB8AC3E}">
        <p14:creationId xmlns:p14="http://schemas.microsoft.com/office/powerpoint/2010/main" val="241108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513428"/>
          </a:xfrm>
          <a:prstGeom prst="rect">
            <a:avLst/>
          </a:prstGeom>
        </p:spPr>
        <p:txBody>
          <a:bodyPr vert="horz" lIns="95473" tIns="47737" rIns="95473" bIns="47737" rtlCol="0"/>
          <a:lstStyle>
            <a:lvl1pPr algn="l">
              <a:defRPr sz="1200"/>
            </a:lvl1pPr>
          </a:lstStyle>
          <a:p>
            <a:endParaRPr lang="en-US"/>
          </a:p>
        </p:txBody>
      </p:sp>
      <p:sp>
        <p:nvSpPr>
          <p:cNvPr id="3" name="Date Placeholder 2"/>
          <p:cNvSpPr>
            <a:spLocks noGrp="1"/>
          </p:cNvSpPr>
          <p:nvPr>
            <p:ph type="dt" idx="1"/>
          </p:nvPr>
        </p:nvSpPr>
        <p:spPr>
          <a:xfrm>
            <a:off x="4023092" y="1"/>
            <a:ext cx="3077740" cy="513428"/>
          </a:xfrm>
          <a:prstGeom prst="rect">
            <a:avLst/>
          </a:prstGeom>
        </p:spPr>
        <p:txBody>
          <a:bodyPr vert="horz" lIns="95473" tIns="47737" rIns="95473" bIns="47737" rtlCol="0"/>
          <a:lstStyle>
            <a:lvl1pPr algn="r">
              <a:defRPr sz="1200"/>
            </a:lvl1pPr>
          </a:lstStyle>
          <a:p>
            <a:fld id="{44475CC9-4EC3-4C42-A702-02A6CD8AD69F}" type="datetimeFigureOut">
              <a:rPr lang="en-US" smtClean="0"/>
              <a:t>3/22/2024</a:t>
            </a:fld>
            <a:endParaRPr lang="en-US"/>
          </a:p>
        </p:txBody>
      </p:sp>
      <p:sp>
        <p:nvSpPr>
          <p:cNvPr id="4" name="Slide Image Placeholder 3"/>
          <p:cNvSpPr>
            <a:spLocks noGrp="1" noRot="1" noChangeAspect="1"/>
          </p:cNvSpPr>
          <p:nvPr>
            <p:ph type="sldImg" idx="2"/>
          </p:nvPr>
        </p:nvSpPr>
        <p:spPr>
          <a:xfrm>
            <a:off x="1057275" y="1279525"/>
            <a:ext cx="4987925" cy="3452813"/>
          </a:xfrm>
          <a:prstGeom prst="rect">
            <a:avLst/>
          </a:prstGeom>
          <a:noFill/>
          <a:ln w="12700">
            <a:solidFill>
              <a:prstClr val="black"/>
            </a:solidFill>
          </a:ln>
        </p:spPr>
        <p:txBody>
          <a:bodyPr vert="horz" lIns="95473" tIns="47737" rIns="95473" bIns="47737" rtlCol="0" anchor="ctr"/>
          <a:lstStyle/>
          <a:p>
            <a:endParaRPr lang="en-US"/>
          </a:p>
        </p:txBody>
      </p:sp>
      <p:sp>
        <p:nvSpPr>
          <p:cNvPr id="5" name="Notes Placeholder 4"/>
          <p:cNvSpPr>
            <a:spLocks noGrp="1"/>
          </p:cNvSpPr>
          <p:nvPr>
            <p:ph type="body" sz="quarter" idx="3"/>
          </p:nvPr>
        </p:nvSpPr>
        <p:spPr>
          <a:xfrm>
            <a:off x="710249" y="4924645"/>
            <a:ext cx="5681980" cy="4029254"/>
          </a:xfrm>
          <a:prstGeom prst="rect">
            <a:avLst/>
          </a:prstGeom>
        </p:spPr>
        <p:txBody>
          <a:bodyPr vert="horz" lIns="95473" tIns="47737" rIns="95473" bIns="477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9599"/>
            <a:ext cx="3077740" cy="513427"/>
          </a:xfrm>
          <a:prstGeom prst="rect">
            <a:avLst/>
          </a:prstGeom>
        </p:spPr>
        <p:txBody>
          <a:bodyPr vert="horz" lIns="95473" tIns="47737" rIns="95473" bIns="47737"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9719599"/>
            <a:ext cx="3077740" cy="513427"/>
          </a:xfrm>
          <a:prstGeom prst="rect">
            <a:avLst/>
          </a:prstGeom>
        </p:spPr>
        <p:txBody>
          <a:bodyPr vert="horz" lIns="95473" tIns="47737" rIns="95473" bIns="47737" rtlCol="0" anchor="b"/>
          <a:lstStyle>
            <a:lvl1pPr algn="r">
              <a:defRPr sz="1200"/>
            </a:lvl1pPr>
          </a:lstStyle>
          <a:p>
            <a:fld id="{A8DAD4B1-2901-4861-8DD1-84D4286D2D19}" type="slidenum">
              <a:rPr lang="en-US" smtClean="0"/>
              <a:t>‹#›</a:t>
            </a:fld>
            <a:endParaRPr lang="en-US"/>
          </a:p>
        </p:txBody>
      </p:sp>
    </p:spTree>
    <p:extLst>
      <p:ext uri="{BB962C8B-B14F-4D97-AF65-F5344CB8AC3E}">
        <p14:creationId xmlns:p14="http://schemas.microsoft.com/office/powerpoint/2010/main" val="10827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D4B1-2901-4861-8DD1-84D4286D2D19}" type="slidenum">
              <a:rPr lang="en-US" smtClean="0"/>
              <a:t>4</a:t>
            </a:fld>
            <a:endParaRPr lang="en-US" dirty="0"/>
          </a:p>
        </p:txBody>
      </p:sp>
    </p:spTree>
    <p:extLst>
      <p:ext uri="{BB962C8B-B14F-4D97-AF65-F5344CB8AC3E}">
        <p14:creationId xmlns:p14="http://schemas.microsoft.com/office/powerpoint/2010/main" val="69090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14</a:t>
            </a:fld>
            <a:endParaRPr lang="en-US"/>
          </a:p>
        </p:txBody>
      </p:sp>
    </p:spTree>
    <p:extLst>
      <p:ext uri="{BB962C8B-B14F-4D97-AF65-F5344CB8AC3E}">
        <p14:creationId xmlns:p14="http://schemas.microsoft.com/office/powerpoint/2010/main" val="388674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15</a:t>
            </a:fld>
            <a:endParaRPr lang="en-US"/>
          </a:p>
        </p:txBody>
      </p:sp>
    </p:spTree>
    <p:extLst>
      <p:ext uri="{BB962C8B-B14F-4D97-AF65-F5344CB8AC3E}">
        <p14:creationId xmlns:p14="http://schemas.microsoft.com/office/powerpoint/2010/main" val="78190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16</a:t>
            </a:fld>
            <a:endParaRPr lang="en-US"/>
          </a:p>
        </p:txBody>
      </p:sp>
    </p:spTree>
    <p:extLst>
      <p:ext uri="{BB962C8B-B14F-4D97-AF65-F5344CB8AC3E}">
        <p14:creationId xmlns:p14="http://schemas.microsoft.com/office/powerpoint/2010/main" val="136888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17</a:t>
            </a:fld>
            <a:endParaRPr lang="en-US"/>
          </a:p>
        </p:txBody>
      </p:sp>
    </p:spTree>
    <p:extLst>
      <p:ext uri="{BB962C8B-B14F-4D97-AF65-F5344CB8AC3E}">
        <p14:creationId xmlns:p14="http://schemas.microsoft.com/office/powerpoint/2010/main" val="272284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18</a:t>
            </a:fld>
            <a:endParaRPr lang="en-US"/>
          </a:p>
        </p:txBody>
      </p:sp>
    </p:spTree>
    <p:extLst>
      <p:ext uri="{BB962C8B-B14F-4D97-AF65-F5344CB8AC3E}">
        <p14:creationId xmlns:p14="http://schemas.microsoft.com/office/powerpoint/2010/main" val="262862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19</a:t>
            </a:fld>
            <a:endParaRPr lang="en-US"/>
          </a:p>
        </p:txBody>
      </p:sp>
    </p:spTree>
    <p:extLst>
      <p:ext uri="{BB962C8B-B14F-4D97-AF65-F5344CB8AC3E}">
        <p14:creationId xmlns:p14="http://schemas.microsoft.com/office/powerpoint/2010/main" val="179054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20</a:t>
            </a:fld>
            <a:endParaRPr lang="en-US"/>
          </a:p>
        </p:txBody>
      </p:sp>
    </p:spTree>
    <p:extLst>
      <p:ext uri="{BB962C8B-B14F-4D97-AF65-F5344CB8AC3E}">
        <p14:creationId xmlns:p14="http://schemas.microsoft.com/office/powerpoint/2010/main" val="76268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21</a:t>
            </a:fld>
            <a:endParaRPr lang="en-US"/>
          </a:p>
        </p:txBody>
      </p:sp>
    </p:spTree>
    <p:extLst>
      <p:ext uri="{BB962C8B-B14F-4D97-AF65-F5344CB8AC3E}">
        <p14:creationId xmlns:p14="http://schemas.microsoft.com/office/powerpoint/2010/main" val="1863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22</a:t>
            </a:fld>
            <a:endParaRPr lang="en-US"/>
          </a:p>
        </p:txBody>
      </p:sp>
    </p:spTree>
    <p:extLst>
      <p:ext uri="{BB962C8B-B14F-4D97-AF65-F5344CB8AC3E}">
        <p14:creationId xmlns:p14="http://schemas.microsoft.com/office/powerpoint/2010/main" val="98384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23</a:t>
            </a:fld>
            <a:endParaRPr lang="en-US"/>
          </a:p>
        </p:txBody>
      </p:sp>
    </p:spTree>
    <p:extLst>
      <p:ext uri="{BB962C8B-B14F-4D97-AF65-F5344CB8AC3E}">
        <p14:creationId xmlns:p14="http://schemas.microsoft.com/office/powerpoint/2010/main" val="421457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5</a:t>
            </a:fld>
            <a:endParaRPr lang="en-US"/>
          </a:p>
        </p:txBody>
      </p:sp>
    </p:spTree>
    <p:extLst>
      <p:ext uri="{BB962C8B-B14F-4D97-AF65-F5344CB8AC3E}">
        <p14:creationId xmlns:p14="http://schemas.microsoft.com/office/powerpoint/2010/main" val="350101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24</a:t>
            </a:fld>
            <a:endParaRPr lang="en-US"/>
          </a:p>
        </p:txBody>
      </p:sp>
    </p:spTree>
    <p:extLst>
      <p:ext uri="{BB962C8B-B14F-4D97-AF65-F5344CB8AC3E}">
        <p14:creationId xmlns:p14="http://schemas.microsoft.com/office/powerpoint/2010/main" val="424170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25</a:t>
            </a:fld>
            <a:endParaRPr lang="en-US"/>
          </a:p>
        </p:txBody>
      </p:sp>
    </p:spTree>
    <p:extLst>
      <p:ext uri="{BB962C8B-B14F-4D97-AF65-F5344CB8AC3E}">
        <p14:creationId xmlns:p14="http://schemas.microsoft.com/office/powerpoint/2010/main" val="4008403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26</a:t>
            </a:fld>
            <a:endParaRPr lang="en-US"/>
          </a:p>
        </p:txBody>
      </p:sp>
    </p:spTree>
    <p:extLst>
      <p:ext uri="{BB962C8B-B14F-4D97-AF65-F5344CB8AC3E}">
        <p14:creationId xmlns:p14="http://schemas.microsoft.com/office/powerpoint/2010/main" val="112307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27</a:t>
            </a:fld>
            <a:endParaRPr lang="en-US"/>
          </a:p>
        </p:txBody>
      </p:sp>
    </p:spTree>
    <p:extLst>
      <p:ext uri="{BB962C8B-B14F-4D97-AF65-F5344CB8AC3E}">
        <p14:creationId xmlns:p14="http://schemas.microsoft.com/office/powerpoint/2010/main" val="164339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28</a:t>
            </a:fld>
            <a:endParaRPr lang="en-US"/>
          </a:p>
        </p:txBody>
      </p:sp>
    </p:spTree>
    <p:extLst>
      <p:ext uri="{BB962C8B-B14F-4D97-AF65-F5344CB8AC3E}">
        <p14:creationId xmlns:p14="http://schemas.microsoft.com/office/powerpoint/2010/main" val="3300230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29</a:t>
            </a:fld>
            <a:endParaRPr lang="en-US"/>
          </a:p>
        </p:txBody>
      </p:sp>
    </p:spTree>
    <p:extLst>
      <p:ext uri="{BB962C8B-B14F-4D97-AF65-F5344CB8AC3E}">
        <p14:creationId xmlns:p14="http://schemas.microsoft.com/office/powerpoint/2010/main" val="2874664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30</a:t>
            </a:fld>
            <a:endParaRPr lang="en-US"/>
          </a:p>
        </p:txBody>
      </p:sp>
    </p:spTree>
    <p:extLst>
      <p:ext uri="{BB962C8B-B14F-4D97-AF65-F5344CB8AC3E}">
        <p14:creationId xmlns:p14="http://schemas.microsoft.com/office/powerpoint/2010/main" val="91165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31</a:t>
            </a:fld>
            <a:endParaRPr lang="en-US"/>
          </a:p>
        </p:txBody>
      </p:sp>
    </p:spTree>
    <p:extLst>
      <p:ext uri="{BB962C8B-B14F-4D97-AF65-F5344CB8AC3E}">
        <p14:creationId xmlns:p14="http://schemas.microsoft.com/office/powerpoint/2010/main" val="947866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32</a:t>
            </a:fld>
            <a:endParaRPr lang="en-US"/>
          </a:p>
        </p:txBody>
      </p:sp>
    </p:spTree>
    <p:extLst>
      <p:ext uri="{BB962C8B-B14F-4D97-AF65-F5344CB8AC3E}">
        <p14:creationId xmlns:p14="http://schemas.microsoft.com/office/powerpoint/2010/main" val="1601969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33</a:t>
            </a:fld>
            <a:endParaRPr lang="en-US"/>
          </a:p>
        </p:txBody>
      </p:sp>
    </p:spTree>
    <p:extLst>
      <p:ext uri="{BB962C8B-B14F-4D97-AF65-F5344CB8AC3E}">
        <p14:creationId xmlns:p14="http://schemas.microsoft.com/office/powerpoint/2010/main" val="199698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6</a:t>
            </a:fld>
            <a:endParaRPr lang="en-US"/>
          </a:p>
        </p:txBody>
      </p:sp>
    </p:spTree>
    <p:extLst>
      <p:ext uri="{BB962C8B-B14F-4D97-AF65-F5344CB8AC3E}">
        <p14:creationId xmlns:p14="http://schemas.microsoft.com/office/powerpoint/2010/main" val="948656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34</a:t>
            </a:fld>
            <a:endParaRPr lang="en-US"/>
          </a:p>
        </p:txBody>
      </p:sp>
    </p:spTree>
    <p:extLst>
      <p:ext uri="{BB962C8B-B14F-4D97-AF65-F5344CB8AC3E}">
        <p14:creationId xmlns:p14="http://schemas.microsoft.com/office/powerpoint/2010/main" val="1618164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35</a:t>
            </a:fld>
            <a:endParaRPr lang="en-US"/>
          </a:p>
        </p:txBody>
      </p:sp>
    </p:spTree>
    <p:extLst>
      <p:ext uri="{BB962C8B-B14F-4D97-AF65-F5344CB8AC3E}">
        <p14:creationId xmlns:p14="http://schemas.microsoft.com/office/powerpoint/2010/main" val="192043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7</a:t>
            </a:fld>
            <a:endParaRPr lang="en-US"/>
          </a:p>
        </p:txBody>
      </p:sp>
    </p:spTree>
    <p:extLst>
      <p:ext uri="{BB962C8B-B14F-4D97-AF65-F5344CB8AC3E}">
        <p14:creationId xmlns:p14="http://schemas.microsoft.com/office/powerpoint/2010/main" val="229943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8</a:t>
            </a:fld>
            <a:endParaRPr lang="en-US"/>
          </a:p>
        </p:txBody>
      </p:sp>
    </p:spTree>
    <p:extLst>
      <p:ext uri="{BB962C8B-B14F-4D97-AF65-F5344CB8AC3E}">
        <p14:creationId xmlns:p14="http://schemas.microsoft.com/office/powerpoint/2010/main" val="32213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10</a:t>
            </a:fld>
            <a:endParaRPr lang="en-US"/>
          </a:p>
        </p:txBody>
      </p:sp>
    </p:spTree>
    <p:extLst>
      <p:ext uri="{BB962C8B-B14F-4D97-AF65-F5344CB8AC3E}">
        <p14:creationId xmlns:p14="http://schemas.microsoft.com/office/powerpoint/2010/main" val="111919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11</a:t>
            </a:fld>
            <a:endParaRPr lang="en-US"/>
          </a:p>
        </p:txBody>
      </p:sp>
    </p:spTree>
    <p:extLst>
      <p:ext uri="{BB962C8B-B14F-4D97-AF65-F5344CB8AC3E}">
        <p14:creationId xmlns:p14="http://schemas.microsoft.com/office/powerpoint/2010/main" val="277638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12</a:t>
            </a:fld>
            <a:endParaRPr lang="en-US"/>
          </a:p>
        </p:txBody>
      </p:sp>
    </p:spTree>
    <p:extLst>
      <p:ext uri="{BB962C8B-B14F-4D97-AF65-F5344CB8AC3E}">
        <p14:creationId xmlns:p14="http://schemas.microsoft.com/office/powerpoint/2010/main" val="335471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13</a:t>
            </a:fld>
            <a:endParaRPr lang="en-US"/>
          </a:p>
        </p:txBody>
      </p:sp>
    </p:spTree>
    <p:extLst>
      <p:ext uri="{BB962C8B-B14F-4D97-AF65-F5344CB8AC3E}">
        <p14:creationId xmlns:p14="http://schemas.microsoft.com/office/powerpoint/2010/main" val="29357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もくじ">
    <p:bg>
      <p:bgPr>
        <a:solidFill>
          <a:schemeClr val="accent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5416893" y="-9526"/>
            <a:ext cx="4489109" cy="6667501"/>
            <a:chOff x="5000207" y="-9526"/>
            <a:chExt cx="4143793" cy="6667501"/>
          </a:xfrm>
        </p:grpSpPr>
        <p:sp>
          <p:nvSpPr>
            <p:cNvPr id="15" name="Rectangle 8"/>
            <p:cNvSpPr/>
            <p:nvPr/>
          </p:nvSpPr>
          <p:spPr>
            <a:xfrm>
              <a:off x="5187265" y="-9526"/>
              <a:ext cx="3956735" cy="6667501"/>
            </a:xfrm>
            <a:custGeom>
              <a:avLst/>
              <a:gdLst>
                <a:gd name="connsiteX0" fmla="*/ 0 w 4367464"/>
                <a:gd name="connsiteY0" fmla="*/ 0 h 6858000"/>
                <a:gd name="connsiteX1" fmla="*/ 4367464 w 4367464"/>
                <a:gd name="connsiteY1" fmla="*/ 0 h 6858000"/>
                <a:gd name="connsiteX2" fmla="*/ 4367464 w 4367464"/>
                <a:gd name="connsiteY2" fmla="*/ 6858000 h 6858000"/>
                <a:gd name="connsiteX3" fmla="*/ 0 w 4367464"/>
                <a:gd name="connsiteY3" fmla="*/ 6858000 h 6858000"/>
                <a:gd name="connsiteX4" fmla="*/ 0 w 4367464"/>
                <a:gd name="connsiteY4" fmla="*/ 0 h 6858000"/>
                <a:gd name="connsiteX0" fmla="*/ 0 w 4367464"/>
                <a:gd name="connsiteY0" fmla="*/ 1 h 6858001"/>
                <a:gd name="connsiteX1" fmla="*/ 2779295 w 4367464"/>
                <a:gd name="connsiteY1" fmla="*/ 0 h 6858001"/>
                <a:gd name="connsiteX2" fmla="*/ 4367464 w 4367464"/>
                <a:gd name="connsiteY2" fmla="*/ 1 h 6858001"/>
                <a:gd name="connsiteX3" fmla="*/ 4367464 w 4367464"/>
                <a:gd name="connsiteY3" fmla="*/ 6858001 h 6858001"/>
                <a:gd name="connsiteX4" fmla="*/ 0 w 4367464"/>
                <a:gd name="connsiteY4" fmla="*/ 6858001 h 6858001"/>
                <a:gd name="connsiteX5" fmla="*/ 0 w 4367464"/>
                <a:gd name="connsiteY5" fmla="*/ 1 h 6858001"/>
                <a:gd name="connsiteX0" fmla="*/ 0 w 4367464"/>
                <a:gd name="connsiteY0" fmla="*/ 6858001 h 6858001"/>
                <a:gd name="connsiteX1" fmla="*/ 2779295 w 4367464"/>
                <a:gd name="connsiteY1" fmla="*/ 0 h 6858001"/>
                <a:gd name="connsiteX2" fmla="*/ 4367464 w 4367464"/>
                <a:gd name="connsiteY2" fmla="*/ 1 h 6858001"/>
                <a:gd name="connsiteX3" fmla="*/ 4367464 w 4367464"/>
                <a:gd name="connsiteY3" fmla="*/ 6858001 h 6858001"/>
                <a:gd name="connsiteX4" fmla="*/ 0 w 4367464"/>
                <a:gd name="connsiteY4" fmla="*/ 6858001 h 6858001"/>
                <a:gd name="connsiteX0" fmla="*/ 0 w 4367464"/>
                <a:gd name="connsiteY0" fmla="*/ 6867812 h 6867812"/>
                <a:gd name="connsiteX1" fmla="*/ 2779295 w 4367464"/>
                <a:gd name="connsiteY1" fmla="*/ 9811 h 6867812"/>
                <a:gd name="connsiteX2" fmla="*/ 2874513 w 4367464"/>
                <a:gd name="connsiteY2" fmla="*/ 0 h 6867812"/>
                <a:gd name="connsiteX3" fmla="*/ 4367464 w 4367464"/>
                <a:gd name="connsiteY3" fmla="*/ 9812 h 6867812"/>
                <a:gd name="connsiteX4" fmla="*/ 4367464 w 4367464"/>
                <a:gd name="connsiteY4" fmla="*/ 6867812 h 6867812"/>
                <a:gd name="connsiteX5" fmla="*/ 0 w 4367464"/>
                <a:gd name="connsiteY5" fmla="*/ 6867812 h 6867812"/>
                <a:gd name="connsiteX0" fmla="*/ 0 w 4367464"/>
                <a:gd name="connsiteY0" fmla="*/ 6867812 h 6867812"/>
                <a:gd name="connsiteX1" fmla="*/ 2874513 w 4367464"/>
                <a:gd name="connsiteY1" fmla="*/ 0 h 6867812"/>
                <a:gd name="connsiteX2" fmla="*/ 4367464 w 4367464"/>
                <a:gd name="connsiteY2" fmla="*/ 9812 h 6867812"/>
                <a:gd name="connsiteX3" fmla="*/ 4367464 w 4367464"/>
                <a:gd name="connsiteY3" fmla="*/ 6867812 h 6867812"/>
                <a:gd name="connsiteX4" fmla="*/ 0 w 4367464"/>
                <a:gd name="connsiteY4" fmla="*/ 6867812 h 686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7464" h="6867812">
                  <a:moveTo>
                    <a:pt x="0" y="6867812"/>
                  </a:moveTo>
                  <a:lnTo>
                    <a:pt x="2874513" y="0"/>
                  </a:lnTo>
                  <a:lnTo>
                    <a:pt x="4367464" y="9812"/>
                  </a:lnTo>
                  <a:lnTo>
                    <a:pt x="4367464" y="6867812"/>
                  </a:lnTo>
                  <a:lnTo>
                    <a:pt x="0" y="6867812"/>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prstClr val="white"/>
                </a:solidFill>
              </a:endParaRPr>
            </a:p>
          </p:txBody>
        </p:sp>
        <p:sp>
          <p:nvSpPr>
            <p:cNvPr id="16" name="Parallelogram 15"/>
            <p:cNvSpPr/>
            <p:nvPr/>
          </p:nvSpPr>
          <p:spPr>
            <a:xfrm>
              <a:off x="5475316" y="-5542"/>
              <a:ext cx="3056660" cy="5915025"/>
            </a:xfrm>
            <a:prstGeom prst="parallelogram">
              <a:avLst>
                <a:gd name="adj" fmla="val 75485"/>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7" name="Parallelogram 16"/>
            <p:cNvSpPr/>
            <p:nvPr/>
          </p:nvSpPr>
          <p:spPr>
            <a:xfrm>
              <a:off x="6142092" y="942975"/>
              <a:ext cx="2685629" cy="5715000"/>
            </a:xfrm>
            <a:prstGeom prst="parallelogram">
              <a:avLst>
                <a:gd name="adj" fmla="val 82980"/>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8" name="Parallelogram 17"/>
            <p:cNvSpPr/>
            <p:nvPr/>
          </p:nvSpPr>
          <p:spPr>
            <a:xfrm>
              <a:off x="5000207" y="1"/>
              <a:ext cx="2347695" cy="4819650"/>
            </a:xfrm>
            <a:prstGeom prst="parallelogram">
              <a:avLst>
                <a:gd name="adj" fmla="val 79689"/>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prstClr val="white"/>
                </a:solidFill>
              </a:endParaRPr>
            </a:p>
          </p:txBody>
        </p:sp>
      </p:grpSp>
      <p:sp>
        <p:nvSpPr>
          <p:cNvPr id="8" name="Text Placeholder 7"/>
          <p:cNvSpPr>
            <a:spLocks noGrp="1"/>
          </p:cNvSpPr>
          <p:nvPr>
            <p:ph type="body" sz="quarter" idx="13" hasCustomPrompt="1"/>
          </p:nvPr>
        </p:nvSpPr>
        <p:spPr>
          <a:xfrm>
            <a:off x="650489" y="1409568"/>
            <a:ext cx="3860552" cy="49377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19" name="Text Placeholder 7"/>
          <p:cNvSpPr>
            <a:spLocks noGrp="1"/>
          </p:cNvSpPr>
          <p:nvPr>
            <p:ph type="body" sz="quarter" idx="14" hasCustomPrompt="1"/>
          </p:nvPr>
        </p:nvSpPr>
        <p:spPr>
          <a:xfrm>
            <a:off x="650489" y="218490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0" name="Text Placeholder 7"/>
          <p:cNvSpPr>
            <a:spLocks noGrp="1"/>
          </p:cNvSpPr>
          <p:nvPr>
            <p:ph type="body" sz="quarter" idx="15" hasCustomPrompt="1"/>
          </p:nvPr>
        </p:nvSpPr>
        <p:spPr>
          <a:xfrm>
            <a:off x="650489" y="2955918"/>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1" name="Text Placeholder 7"/>
          <p:cNvSpPr>
            <a:spLocks noGrp="1"/>
          </p:cNvSpPr>
          <p:nvPr>
            <p:ph type="body" sz="quarter" idx="16" hasCustomPrompt="1"/>
          </p:nvPr>
        </p:nvSpPr>
        <p:spPr>
          <a:xfrm>
            <a:off x="4696002" y="1409569"/>
            <a:ext cx="670517" cy="521433"/>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2" name="Text Placeholder 7"/>
          <p:cNvSpPr>
            <a:spLocks noGrp="1"/>
          </p:cNvSpPr>
          <p:nvPr>
            <p:ph type="body" sz="quarter" idx="17" hasCustomPrompt="1"/>
          </p:nvPr>
        </p:nvSpPr>
        <p:spPr>
          <a:xfrm>
            <a:off x="4692041" y="2184904"/>
            <a:ext cx="670517" cy="517113"/>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3" name="Text Placeholder 7"/>
          <p:cNvSpPr>
            <a:spLocks noGrp="1"/>
          </p:cNvSpPr>
          <p:nvPr>
            <p:ph type="body" sz="quarter" idx="18" hasCustomPrompt="1"/>
          </p:nvPr>
        </p:nvSpPr>
        <p:spPr>
          <a:xfrm>
            <a:off x="4701072" y="2955918"/>
            <a:ext cx="670517" cy="546984"/>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5" name="Text Placeholder 7"/>
          <p:cNvSpPr>
            <a:spLocks noGrp="1"/>
          </p:cNvSpPr>
          <p:nvPr>
            <p:ph type="body" sz="quarter" idx="19" hasCustomPrompt="1"/>
          </p:nvPr>
        </p:nvSpPr>
        <p:spPr>
          <a:xfrm>
            <a:off x="650489" y="3743357"/>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6" name="Text Placeholder 7"/>
          <p:cNvSpPr>
            <a:spLocks noGrp="1"/>
          </p:cNvSpPr>
          <p:nvPr>
            <p:ph type="body" sz="quarter" idx="20" hasCustomPrompt="1"/>
          </p:nvPr>
        </p:nvSpPr>
        <p:spPr>
          <a:xfrm>
            <a:off x="650489" y="452465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cxnSp>
        <p:nvCxnSpPr>
          <p:cNvPr id="10" name="Straight Connector 9"/>
          <p:cNvCxnSpPr/>
          <p:nvPr userDrawn="1"/>
        </p:nvCxnSpPr>
        <p:spPr>
          <a:xfrm>
            <a:off x="4480561" y="1237961"/>
            <a:ext cx="0" cy="4959639"/>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1" name="Text Placeholder 7"/>
          <p:cNvSpPr>
            <a:spLocks noGrp="1"/>
          </p:cNvSpPr>
          <p:nvPr>
            <p:ph type="body" sz="quarter" idx="21" hasCustomPrompt="1"/>
          </p:nvPr>
        </p:nvSpPr>
        <p:spPr>
          <a:xfrm>
            <a:off x="4691511" y="3743357"/>
            <a:ext cx="670517" cy="554287"/>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32" name="Text Placeholder 7"/>
          <p:cNvSpPr>
            <a:spLocks noGrp="1"/>
          </p:cNvSpPr>
          <p:nvPr>
            <p:ph type="body" sz="quarter" idx="22" hasCustomPrompt="1"/>
          </p:nvPr>
        </p:nvSpPr>
        <p:spPr>
          <a:xfrm>
            <a:off x="4688046" y="4524653"/>
            <a:ext cx="670517" cy="58000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 name="Title 1"/>
          <p:cNvSpPr>
            <a:spLocks noGrp="1"/>
          </p:cNvSpPr>
          <p:nvPr userDrawn="1">
            <p:ph type="title" hasCustomPrompt="1"/>
          </p:nvPr>
        </p:nvSpPr>
        <p:spPr>
          <a:xfrm>
            <a:off x="620078" y="379198"/>
            <a:ext cx="8335593" cy="756459"/>
          </a:xfrm>
        </p:spPr>
        <p:txBody>
          <a:bodyPr>
            <a:noAutofit/>
          </a:bodyPr>
          <a:lstStyle>
            <a:lvl1pPr>
              <a:defRPr sz="2600" baseline="0">
                <a:solidFill>
                  <a:schemeClr val="bg1"/>
                </a:solidFill>
                <a:latin typeface="Sanchez Regular" panose="02000000000000000000" pitchFamily="50" charset="0"/>
              </a:defRPr>
            </a:lvl1pPr>
          </a:lstStyle>
          <a:p>
            <a:r>
              <a:rPr lang="en-US" dirty="0"/>
              <a:t>CLICK TO EDIT TITLE STYLE</a:t>
            </a:r>
          </a:p>
        </p:txBody>
      </p:sp>
      <p:sp>
        <p:nvSpPr>
          <p:cNvPr id="43" name="Date Placeholder 3"/>
          <p:cNvSpPr>
            <a:spLocks noGrp="1"/>
          </p:cNvSpPr>
          <p:nvPr>
            <p:ph type="dt" sz="half" idx="10"/>
          </p:nvPr>
        </p:nvSpPr>
        <p:spPr>
          <a:xfrm>
            <a:off x="3792354" y="6375199"/>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cxnSp>
        <p:nvCxnSpPr>
          <p:cNvPr id="34" name="Straight Connector 33"/>
          <p:cNvCxnSpPr/>
          <p:nvPr userDrawn="1"/>
        </p:nvCxnSpPr>
        <p:spPr>
          <a:xfrm>
            <a:off x="681039" y="2011681"/>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81039" y="2783060"/>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81039" y="3581404"/>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81039" y="4352783"/>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9" name="Text Placeholder 7"/>
          <p:cNvSpPr>
            <a:spLocks noGrp="1"/>
          </p:cNvSpPr>
          <p:nvPr>
            <p:ph type="body" sz="quarter" idx="23" hasCustomPrompt="1"/>
          </p:nvPr>
        </p:nvSpPr>
        <p:spPr>
          <a:xfrm>
            <a:off x="620078" y="531978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40" name="Text Placeholder 7"/>
          <p:cNvSpPr>
            <a:spLocks noGrp="1"/>
          </p:cNvSpPr>
          <p:nvPr>
            <p:ph type="body" sz="quarter" idx="24" hasCustomPrompt="1"/>
          </p:nvPr>
        </p:nvSpPr>
        <p:spPr>
          <a:xfrm>
            <a:off x="4657635" y="5319783"/>
            <a:ext cx="670517" cy="58000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cxnSp>
        <p:nvCxnSpPr>
          <p:cNvPr id="41" name="Straight Connector 37"/>
          <p:cNvCxnSpPr/>
          <p:nvPr userDrawn="1"/>
        </p:nvCxnSpPr>
        <p:spPr>
          <a:xfrm>
            <a:off x="650628" y="5147913"/>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0"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692088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83" userDrawn="1">
          <p15:clr>
            <a:srgbClr val="FBAE40"/>
          </p15:clr>
        </p15:guide>
        <p15:guide id="3" orient="horz" pos="552" userDrawn="1">
          <p15:clr>
            <a:srgbClr val="FBAE40"/>
          </p15:clr>
        </p15:guide>
        <p15:guide id="4" orient="horz" pos="4087" userDrawn="1">
          <p15:clr>
            <a:srgbClr val="FBAE40"/>
          </p15:clr>
        </p15:guide>
        <p15:guide id="5" pos="4212" userDrawn="1">
          <p15:clr>
            <a:srgbClr val="FBAE40"/>
          </p15:clr>
        </p15:guide>
        <p15:guide id="6" pos="4368" userDrawn="1">
          <p15:clr>
            <a:srgbClr val="FBAE40"/>
          </p15:clr>
        </p15:guide>
        <p15:guide id="7" pos="54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07D2D-4A17-38B9-196C-55FAD01D7D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A64E15-A756-7A3F-33EA-B7A134239FB6}"/>
              </a:ext>
            </a:extLst>
          </p:cNvPr>
          <p:cNvSpPr>
            <a:spLocks noGrp="1"/>
          </p:cNvSpPr>
          <p:nvPr>
            <p:ph type="dt" sz="half" idx="10"/>
          </p:nvPr>
        </p:nvSpPr>
        <p:spPr/>
        <p:txBody>
          <a:bodyPr/>
          <a:lstStyle/>
          <a:p>
            <a:endParaRPr lang="en-US"/>
          </a:p>
        </p:txBody>
      </p:sp>
      <p:sp>
        <p:nvSpPr>
          <p:cNvPr id="4" name="フッター プレースホルダー 3">
            <a:extLst>
              <a:ext uri="{FF2B5EF4-FFF2-40B4-BE49-F238E27FC236}">
                <a16:creationId xmlns:a16="http://schemas.microsoft.com/office/drawing/2014/main" id="{E32F695A-65AE-B91E-F610-16DF70772FD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9738954-94A7-519E-48CB-27ED7E6104CE}"/>
              </a:ext>
            </a:extLst>
          </p:cNvPr>
          <p:cNvSpPr>
            <a:spLocks noGrp="1"/>
          </p:cNvSpPr>
          <p:nvPr>
            <p:ph type="sldNum" sz="quarter" idx="12"/>
          </p:nvPr>
        </p:nvSpPr>
        <p:spPr/>
        <p:txBody>
          <a:bodyPr/>
          <a:lstStyle/>
          <a:p>
            <a:fld id="{8176096D-8E22-43ED-896B-9FB62085826A}" type="slidenum">
              <a:rPr lang="en-US" smtClean="0"/>
              <a:pPr/>
              <a:t>‹#›</a:t>
            </a:fld>
            <a:endParaRPr lang="en-US" dirty="0"/>
          </a:p>
        </p:txBody>
      </p:sp>
    </p:spTree>
    <p:extLst>
      <p:ext uri="{BB962C8B-B14F-4D97-AF65-F5344CB8AC3E}">
        <p14:creationId xmlns:p14="http://schemas.microsoft.com/office/powerpoint/2010/main" val="85339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行程">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407331"/>
            <a:ext cx="8687197"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2" name="Content Placeholder 2"/>
          <p:cNvSpPr>
            <a:spLocks noGrp="1"/>
          </p:cNvSpPr>
          <p:nvPr>
            <p:ph idx="13"/>
          </p:nvPr>
        </p:nvSpPr>
        <p:spPr>
          <a:xfrm>
            <a:off x="824992" y="1075004"/>
            <a:ext cx="8440929" cy="391526"/>
          </a:xfrm>
        </p:spPr>
        <p:txBody>
          <a:bodyPr tIns="0" bIns="0">
            <a:normAutofit/>
          </a:bodyPr>
          <a:lstStyle>
            <a:lvl1pPr marL="0" indent="0">
              <a:lnSpc>
                <a:spcPct val="100000"/>
              </a:lnSpc>
              <a:spcBef>
                <a:spcPts val="0"/>
              </a:spcBef>
              <a:buFontTx/>
              <a:buNone/>
              <a:defRPr sz="2275">
                <a:solidFill>
                  <a:srgbClr val="231F20"/>
                </a:solidFill>
              </a:defRPr>
            </a:lvl1pPr>
          </a:lstStyle>
          <a:p>
            <a:pPr lvl="0"/>
            <a:r>
              <a:rPr lang="ja-JP" altLang="en-US"/>
              <a:t>マスター テキストの書式設定</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 name="Text Placeholder 7">
            <a:extLst>
              <a:ext uri="{FF2B5EF4-FFF2-40B4-BE49-F238E27FC236}">
                <a16:creationId xmlns:a16="http://schemas.microsoft.com/office/drawing/2014/main" id="{109655A3-AD8C-49F2-866C-248B19FA1887}"/>
              </a:ext>
            </a:extLst>
          </p:cNvPr>
          <p:cNvSpPr>
            <a:spLocks noGrp="1"/>
          </p:cNvSpPr>
          <p:nvPr>
            <p:ph type="body" sz="quarter" idx="14"/>
          </p:nvPr>
        </p:nvSpPr>
        <p:spPr>
          <a:xfrm>
            <a:off x="579739" y="1888452"/>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5" name="Text Placeholder 7">
            <a:extLst>
              <a:ext uri="{FF2B5EF4-FFF2-40B4-BE49-F238E27FC236}">
                <a16:creationId xmlns:a16="http://schemas.microsoft.com/office/drawing/2014/main" id="{6094FA0A-40E8-4F53-AF0D-B3DE59C403ED}"/>
              </a:ext>
            </a:extLst>
          </p:cNvPr>
          <p:cNvSpPr>
            <a:spLocks noGrp="1"/>
          </p:cNvSpPr>
          <p:nvPr>
            <p:ph type="body" sz="quarter" idx="15"/>
          </p:nvPr>
        </p:nvSpPr>
        <p:spPr>
          <a:xfrm>
            <a:off x="579739" y="3298935"/>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6" name="Text Placeholder 7">
            <a:extLst>
              <a:ext uri="{FF2B5EF4-FFF2-40B4-BE49-F238E27FC236}">
                <a16:creationId xmlns:a16="http://schemas.microsoft.com/office/drawing/2014/main" id="{4DC50C77-505D-48AB-A512-51E16A832E83}"/>
              </a:ext>
            </a:extLst>
          </p:cNvPr>
          <p:cNvSpPr>
            <a:spLocks noGrp="1"/>
          </p:cNvSpPr>
          <p:nvPr>
            <p:ph type="body" sz="quarter" idx="16"/>
          </p:nvPr>
        </p:nvSpPr>
        <p:spPr>
          <a:xfrm>
            <a:off x="579739" y="4709418"/>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8"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353422499"/>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008" userDrawn="1">
          <p15:clr>
            <a:srgbClr val="FBAE40"/>
          </p15:clr>
        </p15:guide>
        <p15:guide id="7" pos="5876" userDrawn="1">
          <p15:clr>
            <a:srgbClr val="FBAE40"/>
          </p15:clr>
        </p15:guide>
        <p15:guide id="8" orient="horz" pos="2328" userDrawn="1">
          <p15:clr>
            <a:srgbClr val="FBAE40"/>
          </p15:clr>
        </p15:guide>
        <p15:guide id="9" orient="horz" pos="2640" userDrawn="1">
          <p15:clr>
            <a:srgbClr val="FBAE40"/>
          </p15:clr>
        </p15:guide>
        <p15:guide id="10" orient="horz" pos="29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4">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3539727" y="-24352"/>
            <a:ext cx="3183776" cy="6691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bg1"/>
              </a:solidFill>
            </a:endParaRPr>
          </a:p>
        </p:txBody>
      </p:sp>
      <p:sp>
        <p:nvSpPr>
          <p:cNvPr id="11" name="Picture Placeholder 10"/>
          <p:cNvSpPr>
            <a:spLocks noGrp="1"/>
          </p:cNvSpPr>
          <p:nvPr>
            <p:ph type="pic" sz="quarter" idx="15"/>
          </p:nvPr>
        </p:nvSpPr>
        <p:spPr>
          <a:xfrm>
            <a:off x="0" y="-24352"/>
            <a:ext cx="3539727" cy="6692681"/>
          </a:xfrm>
          <a:solidFill>
            <a:schemeClr val="bg1">
              <a:lumMod val="95000"/>
            </a:schemeClr>
          </a:solidFill>
        </p:spPr>
        <p:txBody>
          <a:bodyPr/>
          <a:lstStyle>
            <a:lvl1pPr marL="0" indent="0">
              <a:buNone/>
              <a:defRPr/>
            </a:lvl1pPr>
          </a:lstStyle>
          <a:p>
            <a:r>
              <a:rPr lang="ja-JP" altLang="en-US"/>
              <a:t>アイコンをクリックして図を追加</a:t>
            </a:r>
            <a:endParaRPr lang="en-US" dirty="0"/>
          </a:p>
        </p:txBody>
      </p:sp>
      <p:sp>
        <p:nvSpPr>
          <p:cNvPr id="2" name="Title 1"/>
          <p:cNvSpPr>
            <a:spLocks noGrp="1"/>
          </p:cNvSpPr>
          <p:nvPr>
            <p:ph type="title" hasCustomPrompt="1"/>
          </p:nvPr>
        </p:nvSpPr>
        <p:spPr>
          <a:xfrm>
            <a:off x="7003978" y="2256913"/>
            <a:ext cx="255577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a:t>
            </a:r>
          </a:p>
        </p:txBody>
      </p:sp>
      <p:sp>
        <p:nvSpPr>
          <p:cNvPr id="12" name="Content Placeholder 2"/>
          <p:cNvSpPr>
            <a:spLocks noGrp="1"/>
          </p:cNvSpPr>
          <p:nvPr>
            <p:ph idx="13"/>
          </p:nvPr>
        </p:nvSpPr>
        <p:spPr>
          <a:xfrm>
            <a:off x="7235005" y="3070964"/>
            <a:ext cx="2483318" cy="391526"/>
          </a:xfrm>
        </p:spPr>
        <p:txBody>
          <a:bodyPr tIns="0" bIns="0" anchor="ctr" anchorCtr="0">
            <a:normAutofit/>
          </a:bodyPr>
          <a:lstStyle>
            <a:lvl1pPr marL="0" indent="0">
              <a:lnSpc>
                <a:spcPct val="100000"/>
              </a:lnSpc>
              <a:spcBef>
                <a:spcPts val="0"/>
              </a:spcBef>
              <a:buFontTx/>
              <a:buNone/>
              <a:defRPr sz="1950">
                <a:solidFill>
                  <a:srgbClr val="231F20"/>
                </a:solidFill>
              </a:defRPr>
            </a:lvl1pPr>
          </a:lstStyle>
          <a:p>
            <a:pPr lvl="0"/>
            <a:r>
              <a:rPr lang="ja-JP" altLang="en-US"/>
              <a:t>マスター テキストの書式設定</a:t>
            </a:r>
          </a:p>
        </p:txBody>
      </p:sp>
      <p:cxnSp>
        <p:nvCxnSpPr>
          <p:cNvPr id="23" name="Straight Connector 22"/>
          <p:cNvCxnSpPr/>
          <p:nvPr userDrawn="1"/>
        </p:nvCxnSpPr>
        <p:spPr>
          <a:xfrm>
            <a:off x="7135804" y="3120799"/>
            <a:ext cx="0" cy="27432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4"/>
          </p:nvPr>
        </p:nvSpPr>
        <p:spPr>
          <a:xfrm>
            <a:off x="7003978" y="3514995"/>
            <a:ext cx="2546802" cy="2677988"/>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6" name="Text Placeholder 8"/>
          <p:cNvSpPr>
            <a:spLocks noGrp="1"/>
          </p:cNvSpPr>
          <p:nvPr>
            <p:ph type="body" sz="quarter" idx="48" hasCustomPrompt="1"/>
          </p:nvPr>
        </p:nvSpPr>
        <p:spPr>
          <a:xfrm>
            <a:off x="3868599" y="1006770"/>
            <a:ext cx="2526030" cy="967502"/>
          </a:xfrm>
        </p:spPr>
        <p:txBody>
          <a:bodyPr vert="horz" lIns="91440" tIns="45720" rIns="91440" bIns="45720" rtlCol="0" anchor="ctr">
            <a:noAutofit/>
          </a:bodyPr>
          <a:lstStyle>
            <a:lvl1pPr marL="0" indent="0" algn="ctr">
              <a:lnSpc>
                <a:spcPct val="100000"/>
              </a:lnSpc>
              <a:buFontTx/>
              <a:buNone/>
              <a:defRPr lang="en-US" sz="2438" baseline="0" dirty="0">
                <a:solidFill>
                  <a:schemeClr val="bg1"/>
                </a:solidFill>
                <a:latin typeface="Sanchez Regular" panose="02000000000000000000" pitchFamily="50" charset="0"/>
                <a:ea typeface="+mj-ea"/>
                <a:cs typeface="+mj-cs"/>
              </a:defRPr>
            </a:lvl1pPr>
          </a:lstStyle>
          <a:p>
            <a:pPr marL="0" lvl="0" algn="ctr">
              <a:spcBef>
                <a:spcPct val="0"/>
              </a:spcBef>
              <a:buNone/>
            </a:pPr>
            <a:r>
              <a:rPr lang="en-US" dirty="0"/>
              <a:t>Click To Edit Text</a:t>
            </a:r>
          </a:p>
        </p:txBody>
      </p:sp>
      <p:sp>
        <p:nvSpPr>
          <p:cNvPr id="17" name="Text Placeholder 7"/>
          <p:cNvSpPr>
            <a:spLocks noGrp="1"/>
          </p:cNvSpPr>
          <p:nvPr>
            <p:ph type="body" sz="quarter" idx="49"/>
          </p:nvPr>
        </p:nvSpPr>
        <p:spPr>
          <a:xfrm>
            <a:off x="3858213" y="2134873"/>
            <a:ext cx="2546802" cy="3552794"/>
          </a:xfrm>
        </p:spPr>
        <p:txBody>
          <a:bodyPr>
            <a:normAutofit/>
          </a:bodyPr>
          <a:lstStyle>
            <a:lvl1pPr marL="0" indent="0" algn="ctr">
              <a:lnSpc>
                <a:spcPct val="130000"/>
              </a:lnSpc>
              <a:buFontTx/>
              <a:buNone/>
              <a:defRPr sz="97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5" name="Rectangle 14"/>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4213797565"/>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008" userDrawn="1">
          <p15:clr>
            <a:srgbClr val="FBAE40"/>
          </p15:clr>
        </p15:guide>
        <p15:guide id="7" pos="5876" userDrawn="1">
          <p15:clr>
            <a:srgbClr val="FBAE40"/>
          </p15:clr>
        </p15:guide>
        <p15:guide id="8" orient="horz" pos="2328" userDrawn="1">
          <p15:clr>
            <a:srgbClr val="FBAE40"/>
          </p15:clr>
        </p15:guide>
        <p15:guide id="9" orient="horz" pos="2640" userDrawn="1">
          <p15:clr>
            <a:srgbClr val="FBAE40"/>
          </p15:clr>
        </p15:guide>
        <p15:guide id="10" orient="horz" pos="29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8288" y="6356351"/>
            <a:ext cx="2228850" cy="365125"/>
          </a:xfrm>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378795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 images right Iand lef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4953002" y="3322622"/>
            <a:ext cx="4952998" cy="3344876"/>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2" name="Text Placeholder 8"/>
          <p:cNvSpPr>
            <a:spLocks noGrp="1"/>
          </p:cNvSpPr>
          <p:nvPr>
            <p:ph type="body" sz="quarter" idx="26" hasCustomPrompt="1"/>
          </p:nvPr>
        </p:nvSpPr>
        <p:spPr>
          <a:xfrm>
            <a:off x="593965" y="1849609"/>
            <a:ext cx="3988788"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3" name="Text Placeholder 19"/>
          <p:cNvSpPr>
            <a:spLocks noGrp="1"/>
          </p:cNvSpPr>
          <p:nvPr>
            <p:ph type="body" sz="quarter" idx="19"/>
          </p:nvPr>
        </p:nvSpPr>
        <p:spPr>
          <a:xfrm>
            <a:off x="593965" y="2398956"/>
            <a:ext cx="3988787" cy="3487495"/>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Date Placeholder 3">
            <a:extLst>
              <a:ext uri="{FF2B5EF4-FFF2-40B4-BE49-F238E27FC236}">
                <a16:creationId xmlns:a16="http://schemas.microsoft.com/office/drawing/2014/main" id="{45B2444A-DBFC-47A6-9DB1-B9972C5C89C7}"/>
              </a:ext>
            </a:extLst>
          </p:cNvPr>
          <p:cNvSpPr>
            <a:spLocks noGrp="1"/>
          </p:cNvSpPr>
          <p:nvPr>
            <p:ph type="dt" sz="half" idx="10"/>
          </p:nvPr>
        </p:nvSpPr>
        <p:spPr>
          <a:xfrm>
            <a:off x="4912073" y="6373718"/>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24" name="Footer Placeholder 4">
            <a:extLst>
              <a:ext uri="{FF2B5EF4-FFF2-40B4-BE49-F238E27FC236}">
                <a16:creationId xmlns:a16="http://schemas.microsoft.com/office/drawing/2014/main" id="{48D78F46-1B36-44AB-B008-070B1B1370EF}"/>
              </a:ext>
            </a:extLst>
          </p:cNvPr>
          <p:cNvSpPr>
            <a:spLocks noGrp="1"/>
          </p:cNvSpPr>
          <p:nvPr>
            <p:ph type="ftr" sz="quarter" idx="11"/>
          </p:nvPr>
        </p:nvSpPr>
        <p:spPr>
          <a:xfrm>
            <a:off x="1070555" y="6373718"/>
            <a:ext cx="4191381" cy="365125"/>
          </a:xfrm>
        </p:spPr>
        <p:txBody>
          <a:bodyPr lIns="0" rIns="0"/>
          <a:lstStyle>
            <a:lvl1pPr algn="l">
              <a:defRPr sz="731">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16" name="Picture Placeholder 13">
            <a:extLst>
              <a:ext uri="{FF2B5EF4-FFF2-40B4-BE49-F238E27FC236}">
                <a16:creationId xmlns:a16="http://schemas.microsoft.com/office/drawing/2014/main" id="{9D64BD41-5C7C-44F9-93CB-B71DBEC567DC}"/>
              </a:ext>
            </a:extLst>
          </p:cNvPr>
          <p:cNvSpPr>
            <a:spLocks noGrp="1"/>
          </p:cNvSpPr>
          <p:nvPr>
            <p:ph type="pic" sz="quarter" idx="28"/>
          </p:nvPr>
        </p:nvSpPr>
        <p:spPr>
          <a:xfrm>
            <a:off x="4953002" y="0"/>
            <a:ext cx="4952998" cy="3329938"/>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5" name="Slide Number Placeholder 5">
            <a:extLst>
              <a:ext uri="{FF2B5EF4-FFF2-40B4-BE49-F238E27FC236}">
                <a16:creationId xmlns:a16="http://schemas.microsoft.com/office/drawing/2014/main" id="{82BC3BDD-F848-45EE-9D54-CBACDA218563}"/>
              </a:ext>
            </a:extLst>
          </p:cNvPr>
          <p:cNvSpPr txBox="1">
            <a:spLocks/>
          </p:cNvSpPr>
          <p:nvPr userDrawn="1"/>
        </p:nvSpPr>
        <p:spPr>
          <a:xfrm>
            <a:off x="9235709" y="6346328"/>
            <a:ext cx="114297" cy="365125"/>
          </a:xfrm>
          <a:prstGeom prst="rect">
            <a:avLst/>
          </a:prstGeom>
        </p:spPr>
        <p:txBody>
          <a:bodyPr vert="horz" lIns="74295" tIns="37148" rIns="74295" bIns="3714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31" dirty="0">
                <a:solidFill>
                  <a:srgbClr val="58585A"/>
                </a:solidFill>
              </a:rPr>
              <a:t>|</a:t>
            </a:r>
          </a:p>
        </p:txBody>
      </p:sp>
      <p:sp>
        <p:nvSpPr>
          <p:cNvPr id="26" name="Slide Number Placeholder 15">
            <a:extLst>
              <a:ext uri="{FF2B5EF4-FFF2-40B4-BE49-F238E27FC236}">
                <a16:creationId xmlns:a16="http://schemas.microsoft.com/office/drawing/2014/main" id="{EDF2CCE0-D865-40A6-AD8E-BD61864E537B}"/>
              </a:ext>
            </a:extLst>
          </p:cNvPr>
          <p:cNvSpPr txBox="1">
            <a:spLocks/>
          </p:cNvSpPr>
          <p:nvPr userDrawn="1"/>
        </p:nvSpPr>
        <p:spPr>
          <a:xfrm>
            <a:off x="8855125" y="6375199"/>
            <a:ext cx="44858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31" kern="1200" smtClean="0">
                <a:solidFill>
                  <a:srgbClr val="3B3B3B"/>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176096D-8E22-43ED-896B-9FB62085826A}" type="slidenum">
              <a:rPr lang="en-US" altLang="ja-JP" sz="900" smtClean="0"/>
              <a:pPr algn="r"/>
              <a:t>‹#›</a:t>
            </a:fld>
            <a:endParaRPr lang="ja-JP" altLang="en-US" sz="900" dirty="0"/>
          </a:p>
        </p:txBody>
      </p:sp>
    </p:spTree>
    <p:extLst>
      <p:ext uri="{BB962C8B-B14F-4D97-AF65-F5344CB8AC3E}">
        <p14:creationId xmlns:p14="http://schemas.microsoft.com/office/powerpoint/2010/main" val="1846117156"/>
      </p:ext>
    </p:extLst>
  </p:cSld>
  <p:clrMapOvr>
    <a:masterClrMapping/>
  </p:clrMapOvr>
  <p:extLst>
    <p:ext uri="{DCECCB84-F9BA-43D5-87BE-67443E8EF086}">
      <p15:sldGuideLst xmlns:p15="http://schemas.microsoft.com/office/powerpoint/2012/main">
        <p15:guide id="1" orient="horz" pos="549">
          <p15:clr>
            <a:srgbClr val="FBAE40"/>
          </p15:clr>
        </p15:guide>
        <p15:guide id="2" pos="384">
          <p15:clr>
            <a:srgbClr val="FBAE40"/>
          </p15:clr>
        </p15:guide>
        <p15:guide id="3" pos="527">
          <p15:clr>
            <a:srgbClr val="FBAE40"/>
          </p15:clr>
        </p15:guide>
        <p15:guide id="4" pos="3198">
          <p15:clr>
            <a:srgbClr val="FBAE40"/>
          </p15:clr>
        </p15:guide>
        <p15:guide id="5" pos="2938">
          <p15:clr>
            <a:srgbClr val="FBAE40"/>
          </p15:clr>
        </p15:guide>
        <p15:guide id="6" orient="horz" pos="1152">
          <p15:clr>
            <a:srgbClr val="FBAE40"/>
          </p15:clr>
        </p15:guide>
        <p15:guide id="7" orient="horz" pos="4008">
          <p15:clr>
            <a:srgbClr val="FBAE40"/>
          </p15:clr>
        </p15:guide>
        <p15:guide id="8" orient="horz" pos="691">
          <p15:clr>
            <a:srgbClr val="FBAE40"/>
          </p15:clr>
        </p15:guide>
        <p15:guide id="9" orient="horz" pos="960">
          <p15:clr>
            <a:srgbClr val="FBAE40"/>
          </p15:clr>
        </p15:guide>
        <p15:guide id="10" pos="5876">
          <p15:clr>
            <a:srgbClr val="FBAE40"/>
          </p15:clr>
        </p15:guide>
        <p15:guide id="11" orient="horz" pos="1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中表紙">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20078" y="1808300"/>
            <a:ext cx="3860552" cy="494469"/>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 name="Title 1"/>
          <p:cNvSpPr>
            <a:spLocks noGrp="1"/>
          </p:cNvSpPr>
          <p:nvPr userDrawn="1">
            <p:ph type="title" hasCustomPrompt="1"/>
          </p:nvPr>
        </p:nvSpPr>
        <p:spPr>
          <a:xfrm>
            <a:off x="620078" y="404598"/>
            <a:ext cx="8335593" cy="756459"/>
          </a:xfrm>
        </p:spPr>
        <p:txBody>
          <a:bodyPr>
            <a:noAutofit/>
          </a:bodyPr>
          <a:lstStyle>
            <a:lvl1pPr>
              <a:defRPr sz="2600" baseline="0">
                <a:solidFill>
                  <a:schemeClr val="bg1"/>
                </a:solidFill>
                <a:latin typeface="Sanchez Regular" panose="02000000000000000000" pitchFamily="50" charset="0"/>
              </a:defRPr>
            </a:lvl1pPr>
          </a:lstStyle>
          <a:p>
            <a:r>
              <a:rPr lang="en-US" dirty="0"/>
              <a:t>CLICK TO EDIT TITLE STYLE</a:t>
            </a:r>
          </a:p>
        </p:txBody>
      </p:sp>
      <p:sp>
        <p:nvSpPr>
          <p:cNvPr id="16"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429310102"/>
      </p:ext>
    </p:extLst>
  </p:cSld>
  <p:clrMapOvr>
    <a:masterClrMapping/>
  </p:clrMapOvr>
  <p:extLst>
    <p:ext uri="{DCECCB84-F9BA-43D5-87BE-67443E8EF086}">
      <p15:sldGuideLst xmlns:p15="http://schemas.microsoft.com/office/powerpoint/2012/main">
        <p15:guide id="1" orient="horz" pos="1434" userDrawn="1">
          <p15:clr>
            <a:srgbClr val="FBAE40"/>
          </p15:clr>
        </p15:guide>
        <p15:guide id="2" pos="5670" userDrawn="1">
          <p15:clr>
            <a:srgbClr val="FBAE40"/>
          </p15:clr>
        </p15:guide>
        <p15:guide id="3" orient="horz" pos="552" userDrawn="1">
          <p15:clr>
            <a:srgbClr val="FBAE40"/>
          </p15:clr>
        </p15:guide>
        <p15:guide id="4" orient="horz" pos="3720" userDrawn="1">
          <p15:clr>
            <a:srgbClr val="FBAE40"/>
          </p15:clr>
        </p15:guide>
        <p15:guide id="5" pos="884" userDrawn="1">
          <p15:clr>
            <a:srgbClr val="FBAE40"/>
          </p15:clr>
        </p15:guide>
        <p15:guide id="6" pos="4368" userDrawn="1">
          <p15:clr>
            <a:srgbClr val="FBAE40"/>
          </p15:clr>
        </p15:guide>
        <p15:guide id="7" pos="5486" userDrawn="1">
          <p15:clr>
            <a:srgbClr val="FBAE40"/>
          </p15:clr>
        </p15:guide>
        <p15:guide id="8" orient="horz" pos="19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見出し">
    <p:bg>
      <p:bgPr>
        <a:solidFill>
          <a:srgbClr val="FAF8F9"/>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
            <a:ext cx="5711429" cy="6671751"/>
          </a:xfrm>
          <a:solidFill>
            <a:schemeClr val="bg1">
              <a:lumMod val="95000"/>
            </a:schemeClr>
          </a:solidFill>
        </p:spPr>
        <p:txBody>
          <a:bodyPr>
            <a:normAutofit/>
          </a:bodyPr>
          <a:lstStyle>
            <a:lvl1pPr>
              <a:defRPr sz="1300"/>
            </a:lvl1pPr>
          </a:lstStyle>
          <a:p>
            <a:r>
              <a:rPr lang="ja-JP" altLang="en-US"/>
              <a:t>アイコンをクリックして図を追加</a:t>
            </a:r>
            <a:endParaRPr lang="en-US"/>
          </a:p>
        </p:txBody>
      </p:sp>
      <p:sp>
        <p:nvSpPr>
          <p:cNvPr id="2" name="Title 1"/>
          <p:cNvSpPr>
            <a:spLocks noGrp="1"/>
          </p:cNvSpPr>
          <p:nvPr>
            <p:ph type="title" hasCustomPrompt="1"/>
          </p:nvPr>
        </p:nvSpPr>
        <p:spPr>
          <a:xfrm>
            <a:off x="5487347" y="2169654"/>
            <a:ext cx="3726469"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a:t>
            </a:r>
          </a:p>
        </p:txBody>
      </p:sp>
      <p:sp>
        <p:nvSpPr>
          <p:cNvPr id="3" name="Content Placeholder 2"/>
          <p:cNvSpPr>
            <a:spLocks noGrp="1"/>
          </p:cNvSpPr>
          <p:nvPr>
            <p:ph idx="1"/>
          </p:nvPr>
        </p:nvSpPr>
        <p:spPr>
          <a:xfrm>
            <a:off x="5635936" y="4206957"/>
            <a:ext cx="3808138" cy="1620985"/>
          </a:xfrm>
        </p:spPr>
        <p:txBody>
          <a:bodyPr>
            <a:normAutofit/>
          </a:bodyPr>
          <a:lstStyle>
            <a:lvl1pPr marL="0" indent="0">
              <a:lnSpc>
                <a:spcPct val="10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7" name="Rectangle 6"/>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Content Placeholder 3"/>
          <p:cNvSpPr>
            <a:spLocks noGrp="1"/>
          </p:cNvSpPr>
          <p:nvPr>
            <p:ph idx="15"/>
          </p:nvPr>
        </p:nvSpPr>
        <p:spPr>
          <a:xfrm>
            <a:off x="5487347" y="2769743"/>
            <a:ext cx="3627555" cy="691674"/>
          </a:xfrm>
        </p:spPr>
        <p:txBody>
          <a:bodyPr>
            <a:normAutofit/>
          </a:bodyPr>
          <a:lstStyle>
            <a:lvl1pPr marL="0" indent="0">
              <a:buNone/>
              <a:defRPr sz="1138"/>
            </a:lvl1pPr>
          </a:lstStyle>
          <a:p>
            <a:pPr lvl="0"/>
            <a:r>
              <a:rPr lang="ja-JP" altLang="en-US"/>
              <a:t>マスター テキストの書式設定</a:t>
            </a:r>
          </a:p>
        </p:txBody>
      </p:sp>
      <p:sp>
        <p:nvSpPr>
          <p:cNvPr id="21" name="Picture Placeholder 7"/>
          <p:cNvSpPr>
            <a:spLocks noGrp="1"/>
          </p:cNvSpPr>
          <p:nvPr>
            <p:ph type="pic" sz="quarter" idx="16" hasCustomPrompt="1"/>
          </p:nvPr>
        </p:nvSpPr>
        <p:spPr>
          <a:xfrm>
            <a:off x="7771493" y="352317"/>
            <a:ext cx="1823944" cy="1222766"/>
          </a:xfrm>
          <a:noFill/>
        </p:spPr>
        <p:txBody>
          <a:bodyPr/>
          <a:lstStyle>
            <a:lvl1pPr>
              <a:defRPr/>
            </a:lvl1pPr>
          </a:lstStyle>
          <a:p>
            <a:r>
              <a:rPr lang="en-US" dirty="0"/>
              <a:t>LOGO</a:t>
            </a:r>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495941546"/>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425" userDrawn="1">
          <p15:clr>
            <a:srgbClr val="FBAE40"/>
          </p15:clr>
        </p15:guide>
        <p15:guide id="4" pos="3198" userDrawn="1">
          <p15:clr>
            <a:srgbClr val="FBAE40"/>
          </p15:clr>
        </p15:guide>
        <p15:guide id="5" pos="2938" userDrawn="1">
          <p15:clr>
            <a:srgbClr val="FBAE40"/>
          </p15:clr>
        </p15:guide>
        <p15:guide id="6" orient="horz" pos="1200" userDrawn="1">
          <p15:clr>
            <a:srgbClr val="FBAE40"/>
          </p15:clr>
        </p15:guide>
        <p15:guide id="7" orient="horz" pos="4000"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407331"/>
            <a:ext cx="8703707"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cxnSp>
        <p:nvCxnSpPr>
          <p:cNvPr id="10" name="Straight Connector 9"/>
          <p:cNvCxnSpPr/>
          <p:nvPr userDrawn="1"/>
        </p:nvCxnSpPr>
        <p:spPr>
          <a:xfrm>
            <a:off x="725791" y="1104962"/>
            <a:ext cx="0" cy="4572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12" name="Content Placeholder 2"/>
          <p:cNvSpPr>
            <a:spLocks noGrp="1"/>
          </p:cNvSpPr>
          <p:nvPr>
            <p:ph idx="13"/>
          </p:nvPr>
        </p:nvSpPr>
        <p:spPr>
          <a:xfrm>
            <a:off x="824992" y="1018732"/>
            <a:ext cx="8472679" cy="691674"/>
          </a:xfrm>
        </p:spPr>
        <p:txBody>
          <a:bodyPr>
            <a:normAutofit/>
          </a:bodyPr>
          <a:lstStyle>
            <a:lvl1pPr marL="0" indent="0">
              <a:lnSpc>
                <a:spcPct val="100000"/>
              </a:lnSpc>
              <a:spcBef>
                <a:spcPts val="0"/>
              </a:spcBef>
              <a:buFontTx/>
              <a:buNone/>
              <a:defRPr sz="1463">
                <a:solidFill>
                  <a:srgbClr val="231F20"/>
                </a:solidFill>
                <a:latin typeface="Calibri" panose="020F0502020204030204" pitchFamily="34" charset="0"/>
                <a:cs typeface="Calibri" panose="020F0502020204030204" pitchFamily="34" charset="0"/>
              </a:defRPr>
            </a:lvl1pPr>
          </a:lstStyle>
          <a:p>
            <a:pPr lvl="0"/>
            <a:r>
              <a:rPr lang="ja-JP" altLang="en-US"/>
              <a:t>マスター テキストの書式設定</a:t>
            </a:r>
          </a:p>
        </p:txBody>
      </p:sp>
      <p:sp>
        <p:nvSpPr>
          <p:cNvPr id="22" name="Text Placeholder 8"/>
          <p:cNvSpPr>
            <a:spLocks noGrp="1"/>
          </p:cNvSpPr>
          <p:nvPr>
            <p:ph type="body" sz="quarter" idx="26" hasCustomPrompt="1"/>
          </p:nvPr>
        </p:nvSpPr>
        <p:spPr>
          <a:xfrm>
            <a:off x="5024810" y="1871125"/>
            <a:ext cx="4251325"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3" name="Text Placeholder 19"/>
          <p:cNvSpPr>
            <a:spLocks noGrp="1"/>
          </p:cNvSpPr>
          <p:nvPr>
            <p:ph type="body" sz="quarter" idx="19"/>
          </p:nvPr>
        </p:nvSpPr>
        <p:spPr>
          <a:xfrm>
            <a:off x="5012726" y="2253449"/>
            <a:ext cx="4263409" cy="1076098"/>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4" name="Text Placeholder 8"/>
          <p:cNvSpPr>
            <a:spLocks noGrp="1"/>
          </p:cNvSpPr>
          <p:nvPr>
            <p:ph type="body" sz="quarter" idx="27" hasCustomPrompt="1"/>
          </p:nvPr>
        </p:nvSpPr>
        <p:spPr>
          <a:xfrm>
            <a:off x="5024810" y="3438386"/>
            <a:ext cx="4251325"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5" name="Text Placeholder 19"/>
          <p:cNvSpPr>
            <a:spLocks noGrp="1"/>
          </p:cNvSpPr>
          <p:nvPr>
            <p:ph type="body" sz="quarter" idx="28"/>
          </p:nvPr>
        </p:nvSpPr>
        <p:spPr>
          <a:xfrm>
            <a:off x="5012726" y="3820710"/>
            <a:ext cx="4263409" cy="2036751"/>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8" name="Rectangle 17"/>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969852563"/>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20"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記事">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29" name="Straight Connector 28">
            <a:extLst>
              <a:ext uri="{FF2B5EF4-FFF2-40B4-BE49-F238E27FC236}">
                <a16:creationId xmlns:a16="http://schemas.microsoft.com/office/drawing/2014/main" id="{FE1991E0-EFE9-450D-BC8C-66108E9C21B0}"/>
              </a:ext>
            </a:extLst>
          </p:cNvPr>
          <p:cNvCxnSpPr/>
          <p:nvPr userDrawn="1"/>
        </p:nvCxnSpPr>
        <p:spPr>
          <a:xfrm>
            <a:off x="725791" y="1104962"/>
            <a:ext cx="0" cy="4572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30" name="Content Placeholder 2">
            <a:extLst>
              <a:ext uri="{FF2B5EF4-FFF2-40B4-BE49-F238E27FC236}">
                <a16:creationId xmlns:a16="http://schemas.microsoft.com/office/drawing/2014/main" id="{BE301F3B-2809-42B9-A006-941A003F2E5B}"/>
              </a:ext>
            </a:extLst>
          </p:cNvPr>
          <p:cNvSpPr>
            <a:spLocks noGrp="1"/>
          </p:cNvSpPr>
          <p:nvPr>
            <p:ph idx="32"/>
          </p:nvPr>
        </p:nvSpPr>
        <p:spPr>
          <a:xfrm>
            <a:off x="824992" y="1018732"/>
            <a:ext cx="3790304" cy="691674"/>
          </a:xfrm>
        </p:spPr>
        <p:txBody>
          <a:bodyPr>
            <a:normAutofit/>
          </a:bodyPr>
          <a:lstStyle>
            <a:lvl1pPr marL="0" indent="0">
              <a:lnSpc>
                <a:spcPct val="100000"/>
              </a:lnSpc>
              <a:spcBef>
                <a:spcPts val="0"/>
              </a:spcBef>
              <a:buFontTx/>
              <a:buNone/>
              <a:defRPr sz="1463">
                <a:solidFill>
                  <a:srgbClr val="231F20"/>
                </a:solidFill>
                <a:latin typeface="Calibri" panose="020F0502020204030204" pitchFamily="34" charset="0"/>
                <a:cs typeface="Calibri" panose="020F0502020204030204" pitchFamily="34" charset="0"/>
              </a:defRPr>
            </a:lvl1pPr>
          </a:lstStyle>
          <a:p>
            <a:pPr lvl="0"/>
            <a:r>
              <a:rPr lang="ja-JP" altLang="en-US"/>
              <a:t>マスター テキストの書式設定</a:t>
            </a:r>
          </a:p>
        </p:txBody>
      </p:sp>
      <p:sp>
        <p:nvSpPr>
          <p:cNvPr id="31" name="Title 1">
            <a:extLst>
              <a:ext uri="{FF2B5EF4-FFF2-40B4-BE49-F238E27FC236}">
                <a16:creationId xmlns:a16="http://schemas.microsoft.com/office/drawing/2014/main" id="{65135CDA-7553-470F-B8E0-E335E5382DA4}"/>
              </a:ext>
            </a:extLst>
          </p:cNvPr>
          <p:cNvSpPr>
            <a:spLocks noGrp="1"/>
          </p:cNvSpPr>
          <p:nvPr>
            <p:ph type="title" hasCustomPrompt="1"/>
          </p:nvPr>
        </p:nvSpPr>
        <p:spPr>
          <a:xfrm>
            <a:off x="593966" y="407331"/>
            <a:ext cx="4021331"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a:t>
            </a:r>
            <a:r>
              <a:rPr lang="en-US"/>
              <a:t>EDIT TITLE</a:t>
            </a:r>
            <a:endParaRPr lang="en-US" dirty="0"/>
          </a:p>
        </p:txBody>
      </p:sp>
      <p:sp>
        <p:nvSpPr>
          <p:cNvPr id="14"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785860864"/>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セプト">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537" y="3753558"/>
            <a:ext cx="205776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a:t>EDIT TITLE</a:t>
            </a:r>
            <a:endParaRPr lang="en-US" dirty="0"/>
          </a:p>
        </p:txBody>
      </p:sp>
      <p:sp>
        <p:nvSpPr>
          <p:cNvPr id="18" name="Date Placeholder 3"/>
          <p:cNvSpPr>
            <a:spLocks noGrp="1"/>
          </p:cNvSpPr>
          <p:nvPr>
            <p:ph type="dt" sz="half" idx="10"/>
          </p:nvPr>
        </p:nvSpPr>
        <p:spPr>
          <a:xfrm>
            <a:off x="3792354" y="6362136"/>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Text Placeholder 19">
            <a:extLst>
              <a:ext uri="{FF2B5EF4-FFF2-40B4-BE49-F238E27FC236}">
                <a16:creationId xmlns:a16="http://schemas.microsoft.com/office/drawing/2014/main" id="{2F4383EC-4E0A-497C-BFB9-02B822FB96F4}"/>
              </a:ext>
            </a:extLst>
          </p:cNvPr>
          <p:cNvSpPr>
            <a:spLocks noGrp="1"/>
          </p:cNvSpPr>
          <p:nvPr>
            <p:ph type="body" sz="quarter" idx="19"/>
          </p:nvPr>
        </p:nvSpPr>
        <p:spPr>
          <a:xfrm>
            <a:off x="7513264" y="3791658"/>
            <a:ext cx="2000639" cy="2452221"/>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p:txBody>
      </p:sp>
      <p:sp>
        <p:nvSpPr>
          <p:cNvPr id="17" name="Picture Placeholder 13">
            <a:extLst>
              <a:ext uri="{FF2B5EF4-FFF2-40B4-BE49-F238E27FC236}">
                <a16:creationId xmlns:a16="http://schemas.microsoft.com/office/drawing/2014/main" id="{055FE847-2894-46EE-B01A-035E59C27F56}"/>
              </a:ext>
            </a:extLst>
          </p:cNvPr>
          <p:cNvSpPr>
            <a:spLocks noGrp="1"/>
          </p:cNvSpPr>
          <p:nvPr>
            <p:ph type="pic" sz="quarter" idx="14"/>
          </p:nvPr>
        </p:nvSpPr>
        <p:spPr>
          <a:xfrm>
            <a:off x="0" y="-10372"/>
            <a:ext cx="4952998" cy="6677871"/>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4" name="Picture Placeholder 13">
            <a:extLst>
              <a:ext uri="{FF2B5EF4-FFF2-40B4-BE49-F238E27FC236}">
                <a16:creationId xmlns:a16="http://schemas.microsoft.com/office/drawing/2014/main" id="{5570BA03-715D-41A5-BA69-A8465256F749}"/>
              </a:ext>
            </a:extLst>
          </p:cNvPr>
          <p:cNvSpPr>
            <a:spLocks noGrp="1"/>
          </p:cNvSpPr>
          <p:nvPr>
            <p:ph type="pic" sz="quarter" idx="21"/>
          </p:nvPr>
        </p:nvSpPr>
        <p:spPr>
          <a:xfrm>
            <a:off x="4952998" y="0"/>
            <a:ext cx="2471596" cy="3439372"/>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1" name="Picture Placeholder 13">
            <a:extLst>
              <a:ext uri="{FF2B5EF4-FFF2-40B4-BE49-F238E27FC236}">
                <a16:creationId xmlns:a16="http://schemas.microsoft.com/office/drawing/2014/main" id="{A89AA492-CB96-4743-9B91-58E6004B555C}"/>
              </a:ext>
            </a:extLst>
          </p:cNvPr>
          <p:cNvSpPr>
            <a:spLocks noGrp="1"/>
          </p:cNvSpPr>
          <p:nvPr>
            <p:ph type="pic" sz="quarter" idx="22"/>
          </p:nvPr>
        </p:nvSpPr>
        <p:spPr>
          <a:xfrm>
            <a:off x="7424594" y="0"/>
            <a:ext cx="2471596" cy="3439372"/>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2" name="Content Placeholder 2">
            <a:extLst>
              <a:ext uri="{FF2B5EF4-FFF2-40B4-BE49-F238E27FC236}">
                <a16:creationId xmlns:a16="http://schemas.microsoft.com/office/drawing/2014/main" id="{9BF36D99-4357-4634-B035-8BC85C590DED}"/>
              </a:ext>
            </a:extLst>
          </p:cNvPr>
          <p:cNvSpPr>
            <a:spLocks noGrp="1"/>
          </p:cNvSpPr>
          <p:nvPr>
            <p:ph idx="13" hasCustomPrompt="1"/>
          </p:nvPr>
        </p:nvSpPr>
        <p:spPr>
          <a:xfrm>
            <a:off x="5518295" y="4440504"/>
            <a:ext cx="1948186" cy="391526"/>
          </a:xfrm>
        </p:spPr>
        <p:txBody>
          <a:bodyPr tIns="0" bIns="0">
            <a:normAutofit/>
          </a:bodyPr>
          <a:lstStyle>
            <a:lvl1pPr marL="0" indent="0">
              <a:lnSpc>
                <a:spcPct val="100000"/>
              </a:lnSpc>
              <a:spcBef>
                <a:spcPts val="0"/>
              </a:spcBef>
              <a:buFontTx/>
              <a:buNone/>
              <a:defRPr sz="2275">
                <a:solidFill>
                  <a:srgbClr val="231F20"/>
                </a:solidFill>
              </a:defRPr>
            </a:lvl1pPr>
          </a:lstStyle>
          <a:p>
            <a:pPr lvl="0"/>
            <a:r>
              <a:rPr lang="en-US"/>
              <a:t>Edit text</a:t>
            </a:r>
          </a:p>
        </p:txBody>
      </p:sp>
      <p:sp>
        <p:nvSpPr>
          <p:cNvPr id="15"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26114996"/>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セプト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549"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0" y="-10372"/>
            <a:ext cx="4952998" cy="6677871"/>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3085769945"/>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コンセプト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4953002" y="3322622"/>
            <a:ext cx="4952998" cy="3344876"/>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dirty="0"/>
              <a:t>アイコンをクリックして図を追加</a:t>
            </a:r>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 name="Picture Placeholder 13">
            <a:extLst>
              <a:ext uri="{FF2B5EF4-FFF2-40B4-BE49-F238E27FC236}">
                <a16:creationId xmlns:a16="http://schemas.microsoft.com/office/drawing/2014/main" id="{9D64BD41-5C7C-44F9-93CB-B71DBEC567DC}"/>
              </a:ext>
            </a:extLst>
          </p:cNvPr>
          <p:cNvSpPr>
            <a:spLocks noGrp="1"/>
          </p:cNvSpPr>
          <p:nvPr>
            <p:ph type="pic" sz="quarter" idx="28"/>
          </p:nvPr>
        </p:nvSpPr>
        <p:spPr>
          <a:xfrm>
            <a:off x="4953002" y="0"/>
            <a:ext cx="4952998" cy="3329938"/>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643937258"/>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体験プログラム">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1364" y="265209"/>
            <a:ext cx="7826135"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872674268"/>
      </p:ext>
    </p:extLst>
  </p:cSld>
  <p:clrMapOvr>
    <a:masterClrMapping/>
  </p:clrMapOvr>
  <p:extLst>
    <p:ext uri="{DCECCB84-F9BA-43D5-87BE-67443E8EF086}">
      <p15:sldGuideLst xmlns:p15="http://schemas.microsoft.com/office/powerpoint/2012/main">
        <p15:guide id="1" orient="horz" pos="549">
          <p15:clr>
            <a:srgbClr val="FBAE40"/>
          </p15:clr>
        </p15:guide>
        <p15:guide id="2" pos="384">
          <p15:clr>
            <a:srgbClr val="FBAE40"/>
          </p15:clr>
        </p15:guide>
        <p15:guide id="3" pos="527">
          <p15:clr>
            <a:srgbClr val="FBAE40"/>
          </p15:clr>
        </p15:guide>
        <p15:guide id="4" pos="3198">
          <p15:clr>
            <a:srgbClr val="FBAE40"/>
          </p15:clr>
        </p15:guide>
        <p15:guide id="5" pos="2938">
          <p15:clr>
            <a:srgbClr val="FBAE40"/>
          </p15:clr>
        </p15:guide>
        <p15:guide id="6" orient="horz" pos="1152">
          <p15:clr>
            <a:srgbClr val="FBAE40"/>
          </p15:clr>
        </p15:guide>
        <p15:guide id="7" orient="horz" pos="4008">
          <p15:clr>
            <a:srgbClr val="FBAE40"/>
          </p15:clr>
        </p15:guide>
        <p15:guide id="8" orient="horz" pos="691">
          <p15:clr>
            <a:srgbClr val="FBAE40"/>
          </p15:clr>
        </p15:guide>
        <p15:guide id="9" orient="horz" pos="960">
          <p15:clr>
            <a:srgbClr val="FBAE40"/>
          </p15:clr>
        </p15:guide>
        <p15:guide id="10" pos="5876">
          <p15:clr>
            <a:srgbClr val="FBAE40"/>
          </p15:clr>
        </p15:guide>
        <p15:guide id="11" orient="horz" pos="11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marL="139303" lvl="0" indent="-139303">
              <a:lnSpc>
                <a:spcPct val="130000"/>
              </a:lnSpc>
              <a:buClr>
                <a:srgbClr val="D8501F"/>
              </a:buClr>
              <a:buFont typeface="Wingdings 3" panose="05040102010807070707" pitchFamily="18" charset="2"/>
              <a:buChar char=""/>
            </a:pPr>
            <a:r>
              <a:rPr lang="ja-JP" altLang="en-US"/>
              <a:t>マスター テキストの書式設定</a:t>
            </a:r>
          </a:p>
          <a:p>
            <a:pPr marL="139303" lvl="1" indent="-139303">
              <a:lnSpc>
                <a:spcPct val="130000"/>
              </a:lnSpc>
              <a:buClr>
                <a:srgbClr val="D8501F"/>
              </a:buClr>
              <a:buFont typeface="Wingdings 3" panose="05040102010807070707" pitchFamily="18" charset="2"/>
              <a:buChar char=""/>
            </a:pPr>
            <a:r>
              <a:rPr lang="ja-JP" altLang="en-US"/>
              <a:t>第 </a:t>
            </a:r>
            <a:r>
              <a:rPr lang="en-US" altLang="ja-JP"/>
              <a:t>2 </a:t>
            </a:r>
            <a:r>
              <a:rPr lang="ja-JP" altLang="en-US"/>
              <a:t>レベル</a:t>
            </a:r>
          </a:p>
          <a:p>
            <a:pPr marL="139303" lvl="2" indent="-139303">
              <a:lnSpc>
                <a:spcPct val="130000"/>
              </a:lnSpc>
              <a:buClr>
                <a:srgbClr val="D8501F"/>
              </a:buClr>
              <a:buFont typeface="Wingdings 3" panose="05040102010807070707" pitchFamily="18" charset="2"/>
              <a:buChar char=""/>
            </a:pPr>
            <a:r>
              <a:rPr lang="ja-JP" altLang="en-US"/>
              <a:t>第 </a:t>
            </a:r>
            <a:r>
              <a:rPr lang="en-US" altLang="ja-JP"/>
              <a:t>3 </a:t>
            </a:r>
            <a:r>
              <a:rPr lang="ja-JP" altLang="en-US"/>
              <a:t>レベル</a:t>
            </a:r>
          </a:p>
          <a:p>
            <a:pPr marL="139303" lvl="3" indent="-139303">
              <a:lnSpc>
                <a:spcPct val="130000"/>
              </a:lnSpc>
              <a:buClr>
                <a:srgbClr val="D8501F"/>
              </a:buClr>
              <a:buFont typeface="Wingdings 3" panose="05040102010807070707" pitchFamily="18" charset="2"/>
              <a:buChar char=""/>
            </a:pPr>
            <a:r>
              <a:rPr lang="ja-JP" altLang="en-US"/>
              <a:t>第 </a:t>
            </a:r>
            <a:r>
              <a:rPr lang="en-US" altLang="ja-JP"/>
              <a:t>4 </a:t>
            </a:r>
            <a:r>
              <a:rPr lang="ja-JP" altLang="en-US"/>
              <a:t>レベル</a:t>
            </a:r>
          </a:p>
          <a:p>
            <a:pPr marL="139303" lvl="4" indent="-139303">
              <a:lnSpc>
                <a:spcPct val="130000"/>
              </a:lnSpc>
              <a:buClr>
                <a:srgbClr val="D8501F"/>
              </a:buClr>
              <a:buFont typeface="Wingdings 3" panose="05040102010807070707" pitchFamily="18" charset="2"/>
              <a:buChar char=""/>
            </a:pPr>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10463" y="6356351"/>
            <a:ext cx="2228850" cy="365125"/>
          </a:xfrm>
          <a:prstGeom prst="rect">
            <a:avLst/>
          </a:prstGeom>
        </p:spPr>
        <p:txBody>
          <a:bodyPr vert="horz" lIns="91440" tIns="45720" rIns="91440" bIns="45720" rtlCol="0" anchor="ctr"/>
          <a:lstStyle>
            <a:lvl1pPr algn="r">
              <a:defRPr sz="1200" b="1">
                <a:solidFill>
                  <a:schemeClr val="tx1">
                    <a:tint val="75000"/>
                  </a:schemeClr>
                </a:solidFill>
                <a:latin typeface="Yu Gothic UI" panose="020B0500000000000000" pitchFamily="50" charset="-128"/>
                <a:ea typeface="Yu Gothic UI" panose="020B0500000000000000" pitchFamily="50" charset="-128"/>
              </a:defRPr>
            </a:lvl1pPr>
          </a:lstStyle>
          <a:p>
            <a:fld id="{8176096D-8E22-43ED-896B-9FB62085826A}" type="slidenum">
              <a:rPr lang="en-US" smtClean="0"/>
              <a:pPr/>
              <a:t>‹#›</a:t>
            </a:fld>
            <a:endParaRPr lang="en-US" dirty="0"/>
          </a:p>
        </p:txBody>
      </p:sp>
    </p:spTree>
    <p:extLst>
      <p:ext uri="{BB962C8B-B14F-4D97-AF65-F5344CB8AC3E}">
        <p14:creationId xmlns:p14="http://schemas.microsoft.com/office/powerpoint/2010/main" val="2459669477"/>
      </p:ext>
    </p:extLst>
  </p:cSld>
  <p:clrMap bg1="lt1" tx1="dk1" bg2="lt2" tx2="dk2" accent1="accent1" accent2="accent2" accent3="accent3" accent4="accent4" accent5="accent5" accent6="accent6" hlink="hlink" folHlink="folHlink"/>
  <p:sldLayoutIdLst>
    <p:sldLayoutId id="2147483704" r:id="rId1"/>
    <p:sldLayoutId id="2147483708" r:id="rId2"/>
    <p:sldLayoutId id="2147483759" r:id="rId3"/>
    <p:sldLayoutId id="2147483723" r:id="rId4"/>
    <p:sldLayoutId id="2147483795" r:id="rId5"/>
    <p:sldLayoutId id="2147483794" r:id="rId6"/>
    <p:sldLayoutId id="2147483787" r:id="rId7"/>
    <p:sldLayoutId id="2147483789" r:id="rId8"/>
    <p:sldLayoutId id="2147483800" r:id="rId9"/>
    <p:sldLayoutId id="2147483802" r:id="rId10"/>
    <p:sldLayoutId id="2147483769" r:id="rId11"/>
    <p:sldLayoutId id="2147483755" r:id="rId12"/>
    <p:sldLayoutId id="2147483799" r:id="rId13"/>
    <p:sldLayoutId id="2147483801" r:id="rId14"/>
  </p:sldLayoutIdLst>
  <p:hf hdr="0" ftr="0" dt="0"/>
  <p:txStyles>
    <p:titleStyle>
      <a:lvl1pPr algn="l" defTabSz="742950" rtl="0" eaLnBrk="1" latinLnBrk="0" hangingPunct="1">
        <a:lnSpc>
          <a:spcPct val="90000"/>
        </a:lnSpc>
        <a:spcBef>
          <a:spcPct val="0"/>
        </a:spcBef>
        <a:buNone/>
        <a:defRPr kumimoji="1" sz="3575" kern="1200">
          <a:solidFill>
            <a:schemeClr val="tx2"/>
          </a:solidFill>
          <a:latin typeface="+mj-lt"/>
          <a:ea typeface="+mj-ea"/>
          <a:cs typeface="+mj-cs"/>
        </a:defRPr>
      </a:lvl1pPr>
    </p:titleStyle>
    <p:body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6.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9.png"/><Relationship Id="rId5" Type="http://schemas.openxmlformats.org/officeDocument/2006/relationships/image" Target="../media/image35.png"/><Relationship Id="rId10" Type="http://schemas.openxmlformats.org/officeDocument/2006/relationships/image" Target="../media/image48.png"/><Relationship Id="rId4" Type="http://schemas.openxmlformats.org/officeDocument/2006/relationships/image" Target="../media/image44.emf"/><Relationship Id="rId9" Type="http://schemas.openxmlformats.org/officeDocument/2006/relationships/image" Target="../media/image47.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55.png"/><Relationship Id="rId5" Type="http://schemas.openxmlformats.org/officeDocument/2006/relationships/image" Target="../media/image51.jpeg"/><Relationship Id="rId10" Type="http://schemas.openxmlformats.org/officeDocument/2006/relationships/image" Target="../media/image54.png"/><Relationship Id="rId4" Type="http://schemas.openxmlformats.org/officeDocument/2006/relationships/image" Target="../media/image43.png"/><Relationship Id="rId9" Type="http://schemas.openxmlformats.org/officeDocument/2006/relationships/image" Target="../media/image53.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7.png"/><Relationship Id="rId3" Type="http://schemas.openxmlformats.org/officeDocument/2006/relationships/image" Target="../media/image43.png"/><Relationship Id="rId7" Type="http://schemas.openxmlformats.org/officeDocument/2006/relationships/image" Target="../media/image36.png"/><Relationship Id="rId12"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55.png"/><Relationship Id="rId5" Type="http://schemas.openxmlformats.org/officeDocument/2006/relationships/image" Target="../media/image35.png"/><Relationship Id="rId15" Type="http://schemas.openxmlformats.org/officeDocument/2006/relationships/image" Target="../media/image37.png"/><Relationship Id="rId10" Type="http://schemas.openxmlformats.org/officeDocument/2006/relationships/image" Target="../media/image54.png"/><Relationship Id="rId4" Type="http://schemas.openxmlformats.org/officeDocument/2006/relationships/image" Target="../media/image58.emf"/><Relationship Id="rId9" Type="http://schemas.openxmlformats.org/officeDocument/2006/relationships/image" Target="../media/image53.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2.png"/><Relationship Id="rId3" Type="http://schemas.openxmlformats.org/officeDocument/2006/relationships/image" Target="../media/image43.png"/><Relationship Id="rId7" Type="http://schemas.openxmlformats.org/officeDocument/2006/relationships/image" Target="../media/image36.png"/><Relationship Id="rId12"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56.png"/><Relationship Id="rId5" Type="http://schemas.openxmlformats.org/officeDocument/2006/relationships/image" Target="../media/image35.png"/><Relationship Id="rId10" Type="http://schemas.openxmlformats.org/officeDocument/2006/relationships/image" Target="../media/image55.png"/><Relationship Id="rId4" Type="http://schemas.openxmlformats.org/officeDocument/2006/relationships/image" Target="../media/image61.emf"/><Relationship Id="rId9" Type="http://schemas.openxmlformats.org/officeDocument/2006/relationships/image" Target="../media/image54.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7.png"/><Relationship Id="rId3" Type="http://schemas.openxmlformats.org/officeDocument/2006/relationships/image" Target="../media/image63.emf"/><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62.png"/><Relationship Id="rId5" Type="http://schemas.openxmlformats.org/officeDocument/2006/relationships/image" Target="../media/image39.png"/><Relationship Id="rId10"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62.png"/><Relationship Id="rId5" Type="http://schemas.openxmlformats.org/officeDocument/2006/relationships/image" Target="../media/image39.png"/><Relationship Id="rId10" Type="http://schemas.openxmlformats.org/officeDocument/2006/relationships/image" Target="../media/image67.png"/><Relationship Id="rId4" Type="http://schemas.openxmlformats.org/officeDocument/2006/relationships/image" Target="../media/image69.emf"/><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35.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75.png"/><Relationship Id="rId5" Type="http://schemas.openxmlformats.org/officeDocument/2006/relationships/image" Target="../media/image39.png"/><Relationship Id="rId15" Type="http://schemas.openxmlformats.org/officeDocument/2006/relationships/image" Target="../media/image37.png"/><Relationship Id="rId10" Type="http://schemas.openxmlformats.org/officeDocument/2006/relationships/image" Target="../media/image74.png"/><Relationship Id="rId4" Type="http://schemas.openxmlformats.org/officeDocument/2006/relationships/image" Target="../media/image70.emf"/><Relationship Id="rId9" Type="http://schemas.openxmlformats.org/officeDocument/2006/relationships/image" Target="../media/image73.png"/><Relationship Id="rId14"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9.emf"/><Relationship Id="rId7" Type="http://schemas.openxmlformats.org/officeDocument/2006/relationships/image" Target="../media/image37.png"/><Relationship Id="rId12"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83.png"/><Relationship Id="rId5" Type="http://schemas.openxmlformats.org/officeDocument/2006/relationships/image" Target="../media/image39.png"/><Relationship Id="rId10" Type="http://schemas.openxmlformats.org/officeDocument/2006/relationships/image" Target="../media/image82.png"/><Relationship Id="rId4" Type="http://schemas.openxmlformats.org/officeDocument/2006/relationships/image" Target="../media/image35.png"/><Relationship Id="rId9"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6.jpe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19.xml"/><Relationship Id="rId16"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91.png"/><Relationship Id="rId5" Type="http://schemas.openxmlformats.org/officeDocument/2006/relationships/image" Target="../media/image39.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35.png"/><Relationship Id="rId9" Type="http://schemas.openxmlformats.org/officeDocument/2006/relationships/image" Target="../media/image89.png"/><Relationship Id="rId14" Type="http://schemas.openxmlformats.org/officeDocument/2006/relationships/image" Target="../media/image94.png"/></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6.jpe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20.xml"/><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01.png"/><Relationship Id="rId5"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99.png"/><Relationship Id="rId14"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39.png"/><Relationship Id="rId3" Type="http://schemas.openxmlformats.org/officeDocument/2006/relationships/image" Target="../media/image110.emf"/><Relationship Id="rId7" Type="http://schemas.openxmlformats.org/officeDocument/2006/relationships/image" Target="../media/image112.png"/><Relationship Id="rId12"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6.png"/><Relationship Id="rId11" Type="http://schemas.openxmlformats.org/officeDocument/2006/relationships/image" Target="../media/image37.png"/><Relationship Id="rId5" Type="http://schemas.openxmlformats.org/officeDocument/2006/relationships/image" Target="../media/image111.png"/><Relationship Id="rId10"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36.png"/><Relationship Id="rId3" Type="http://schemas.openxmlformats.org/officeDocument/2006/relationships/image" Target="../media/image114.emf"/><Relationship Id="rId7" Type="http://schemas.openxmlformats.org/officeDocument/2006/relationships/image" Target="../media/image66.png"/><Relationship Id="rId12"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11.png"/><Relationship Id="rId11" Type="http://schemas.openxmlformats.org/officeDocument/2006/relationships/image" Target="../media/image67.png"/><Relationship Id="rId5" Type="http://schemas.openxmlformats.org/officeDocument/2006/relationships/image" Target="../media/image39.png"/><Relationship Id="rId10"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113.png"/></Relationships>
</file>

<file path=ppt/slides/_rels/slide2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75.png"/><Relationship Id="rId18" Type="http://schemas.openxmlformats.org/officeDocument/2006/relationships/image" Target="../media/image36.png"/><Relationship Id="rId3" Type="http://schemas.openxmlformats.org/officeDocument/2006/relationships/image" Target="../media/image115.emf"/><Relationship Id="rId7" Type="http://schemas.openxmlformats.org/officeDocument/2006/relationships/image" Target="../media/image116.png"/><Relationship Id="rId12" Type="http://schemas.openxmlformats.org/officeDocument/2006/relationships/image" Target="../media/image120.png"/><Relationship Id="rId17" Type="http://schemas.openxmlformats.org/officeDocument/2006/relationships/image" Target="../media/image37.png"/><Relationship Id="rId2" Type="http://schemas.openxmlformats.org/officeDocument/2006/relationships/notesSlide" Target="../notesSlides/notesSlide23.xml"/><Relationship Id="rId16" Type="http://schemas.openxmlformats.org/officeDocument/2006/relationships/image" Target="../media/image77.png"/><Relationship Id="rId1" Type="http://schemas.openxmlformats.org/officeDocument/2006/relationships/slideLayout" Target="../slideLayouts/slideLayout9.xml"/><Relationship Id="rId6" Type="http://schemas.openxmlformats.org/officeDocument/2006/relationships/image" Target="../media/image74.png"/><Relationship Id="rId11" Type="http://schemas.openxmlformats.org/officeDocument/2006/relationships/image" Target="../media/image119.png"/><Relationship Id="rId5" Type="http://schemas.openxmlformats.org/officeDocument/2006/relationships/image" Target="../media/image39.png"/><Relationship Id="rId15" Type="http://schemas.openxmlformats.org/officeDocument/2006/relationships/image" Target="../media/image76.png"/><Relationship Id="rId10" Type="http://schemas.openxmlformats.org/officeDocument/2006/relationships/image" Target="../media/image118.png"/><Relationship Id="rId4" Type="http://schemas.openxmlformats.org/officeDocument/2006/relationships/image" Target="../media/image35.png"/><Relationship Id="rId9" Type="http://schemas.openxmlformats.org/officeDocument/2006/relationships/image" Target="../media/image73.pn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21.emf"/><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26.png"/><Relationship Id="rId5" Type="http://schemas.openxmlformats.org/officeDocument/2006/relationships/image" Target="../media/image39.png"/><Relationship Id="rId10" Type="http://schemas.openxmlformats.org/officeDocument/2006/relationships/image" Target="../media/image125.png"/><Relationship Id="rId4" Type="http://schemas.openxmlformats.org/officeDocument/2006/relationships/image" Target="../media/image35.png"/><Relationship Id="rId9" Type="http://schemas.openxmlformats.org/officeDocument/2006/relationships/image" Target="../media/image124.pn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image" Target="../media/image129.jpeg"/><Relationship Id="rId21" Type="http://schemas.openxmlformats.org/officeDocument/2006/relationships/image" Target="../media/image143.png"/><Relationship Id="rId7" Type="http://schemas.openxmlformats.org/officeDocument/2006/relationships/image" Target="../media/image36.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notesSlide" Target="../notesSlides/notesSlide25.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130.jpe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35.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8.emf"/><Relationship Id="rId7" Type="http://schemas.openxmlformats.org/officeDocument/2006/relationships/image" Target="../media/image14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3" Type="http://schemas.openxmlformats.org/officeDocument/2006/relationships/image" Target="../media/image150.emf"/><Relationship Id="rId21" Type="http://schemas.openxmlformats.org/officeDocument/2006/relationships/image" Target="../media/image145.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 Type="http://schemas.openxmlformats.org/officeDocument/2006/relationships/notesSlide" Target="../notesSlides/notesSlide27.xml"/><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35.png"/><Relationship Id="rId24" Type="http://schemas.openxmlformats.org/officeDocument/2006/relationships/image" Target="../media/image37.png"/><Relationship Id="rId5" Type="http://schemas.openxmlformats.org/officeDocument/2006/relationships/image" Target="../media/image39.png"/><Relationship Id="rId15" Type="http://schemas.openxmlformats.org/officeDocument/2006/relationships/image" Target="../media/image139.png"/><Relationship Id="rId23" Type="http://schemas.openxmlformats.org/officeDocument/2006/relationships/image" Target="../media/image147.png"/><Relationship Id="rId10" Type="http://schemas.openxmlformats.org/officeDocument/2006/relationships/image" Target="../media/image134.png"/><Relationship Id="rId19" Type="http://schemas.openxmlformats.org/officeDocument/2006/relationships/image" Target="../media/image143.png"/><Relationship Id="rId4" Type="http://schemas.openxmlformats.org/officeDocument/2006/relationships/image" Target="../media/image35.png"/><Relationship Id="rId9" Type="http://schemas.openxmlformats.org/officeDocument/2006/relationships/image" Target="../media/image133.png"/><Relationship Id="rId14" Type="http://schemas.openxmlformats.org/officeDocument/2006/relationships/image" Target="../media/image138.png"/><Relationship Id="rId22" Type="http://schemas.openxmlformats.org/officeDocument/2006/relationships/image" Target="../media/image146.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57.png"/><Relationship Id="rId3" Type="http://schemas.openxmlformats.org/officeDocument/2006/relationships/image" Target="../media/image151.emf"/><Relationship Id="rId7" Type="http://schemas.openxmlformats.org/officeDocument/2006/relationships/image" Target="../media/image36.png"/><Relationship Id="rId12" Type="http://schemas.openxmlformats.org/officeDocument/2006/relationships/image" Target="../media/image156.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155.png"/><Relationship Id="rId5" Type="http://schemas.openxmlformats.org/officeDocument/2006/relationships/image" Target="../media/image35.png"/><Relationship Id="rId15" Type="http://schemas.openxmlformats.org/officeDocument/2006/relationships/image" Target="../media/image159.png"/><Relationship Id="rId10" Type="http://schemas.openxmlformats.org/officeDocument/2006/relationships/image" Target="../media/image154.png"/><Relationship Id="rId4" Type="http://schemas.openxmlformats.org/officeDocument/2006/relationships/image" Target="../media/image152.emf"/><Relationship Id="rId9" Type="http://schemas.openxmlformats.org/officeDocument/2006/relationships/image" Target="../media/image153.png"/><Relationship Id="rId14" Type="http://schemas.openxmlformats.org/officeDocument/2006/relationships/image" Target="../media/image158.png"/></Relationships>
</file>

<file path=ppt/slides/_rels/slide33.xml.rels><?xml version="1.0" encoding="UTF-8" standalone="yes"?>
<Relationships xmlns="http://schemas.openxmlformats.org/package/2006/relationships"><Relationship Id="rId8" Type="http://schemas.openxmlformats.org/officeDocument/2006/relationships/image" Target="../media/image151.emf"/><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36.png"/><Relationship Id="rId4" Type="http://schemas.openxmlformats.org/officeDocument/2006/relationships/image" Target="../media/image39.png"/><Relationship Id="rId9" Type="http://schemas.openxmlformats.org/officeDocument/2006/relationships/image" Target="../media/image160.png"/></Relationships>
</file>

<file path=ppt/slides/_rels/slide34.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61.emf"/><Relationship Id="rId7" Type="http://schemas.openxmlformats.org/officeDocument/2006/relationships/image" Target="../media/image162.png"/><Relationship Id="rId12"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65.png"/><Relationship Id="rId5" Type="http://schemas.openxmlformats.org/officeDocument/2006/relationships/image" Target="../media/image39.png"/><Relationship Id="rId10"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164.png"/></Relationships>
</file>

<file path=ppt/slides/_rels/slide3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紫の花が咲いている建物&#10;&#10;自動的に生成された説明">
            <a:extLst>
              <a:ext uri="{FF2B5EF4-FFF2-40B4-BE49-F238E27FC236}">
                <a16:creationId xmlns:a16="http://schemas.microsoft.com/office/drawing/2014/main" id="{F3D34CAC-AA3B-6B48-8C2D-9CAC3278B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342" y="260648"/>
            <a:ext cx="9505056" cy="6336704"/>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191342" y="285235"/>
            <a:ext cx="9495926"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2824960" y="4947704"/>
            <a:ext cx="4256080" cy="461665"/>
          </a:xfrm>
          <a:prstGeom prst="rect">
            <a:avLst/>
          </a:prstGeom>
        </p:spPr>
        <p:txBody>
          <a:bodyPr wrap="square">
            <a:spAutoFit/>
          </a:bodyPr>
          <a:lstStyle/>
          <a:p>
            <a:pPr algn="ct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6" name="スライド番号プレースホルダー 5"/>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1</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3078" name="Picture 6" descr="画像のプレビュー"/>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298" y="3992258"/>
            <a:ext cx="8831405" cy="95139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6925A532-846B-BD48-BA91-30041494ACAB}"/>
              </a:ext>
            </a:extLst>
          </p:cNvPr>
          <p:cNvSpPr/>
          <p:nvPr/>
        </p:nvSpPr>
        <p:spPr>
          <a:xfrm>
            <a:off x="2824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342161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紫の花が咲いている建物&#10;&#10;自動的に生成された説明">
            <a:extLst>
              <a:ext uri="{FF2B5EF4-FFF2-40B4-BE49-F238E27FC236}">
                <a16:creationId xmlns:a16="http://schemas.microsoft.com/office/drawing/2014/main" id="{F3D34CAC-AA3B-6B48-8C2D-9CAC3278BC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47" y="690337"/>
            <a:ext cx="5381899" cy="5372904"/>
          </a:xfrm>
          <a:prstGeom prst="rect">
            <a:avLst/>
          </a:prstGeom>
        </p:spPr>
      </p:pic>
      <p:pic>
        <p:nvPicPr>
          <p:cNvPr id="8" name="Picture Placeholder 7">
            <a:extLst>
              <a:ext uri="{FF2B5EF4-FFF2-40B4-BE49-F238E27FC236}">
                <a16:creationId xmlns:a16="http://schemas.microsoft.com/office/drawing/2014/main" id="{C830A895-3BD5-40B2-BF60-2F866A90A268}"/>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7406200" y="698630"/>
            <a:ext cx="1921950" cy="1834701"/>
          </a:xfrm>
        </p:spPr>
      </p:pic>
      <p:grpSp>
        <p:nvGrpSpPr>
          <p:cNvPr id="30" name="Group 29">
            <a:extLst>
              <a:ext uri="{FF2B5EF4-FFF2-40B4-BE49-F238E27FC236}">
                <a16:creationId xmlns:a16="http://schemas.microsoft.com/office/drawing/2014/main" id="{EB935DCA-CBFB-40DF-8704-0427BE5077F0}"/>
              </a:ext>
            </a:extLst>
          </p:cNvPr>
          <p:cNvGrpSpPr/>
          <p:nvPr/>
        </p:nvGrpSpPr>
        <p:grpSpPr>
          <a:xfrm>
            <a:off x="2455440" y="629902"/>
            <a:ext cx="3688716" cy="5570873"/>
            <a:chOff x="1937206" y="-21908"/>
            <a:chExt cx="4539958" cy="6862466"/>
          </a:xfrm>
        </p:grpSpPr>
        <p:sp>
          <p:nvSpPr>
            <p:cNvPr id="31" name="Parallelogram 30">
              <a:extLst>
                <a:ext uri="{FF2B5EF4-FFF2-40B4-BE49-F238E27FC236}">
                  <a16:creationId xmlns:a16="http://schemas.microsoft.com/office/drawing/2014/main" id="{55902C57-851F-4587-8E93-4518F48DA9A2}"/>
                </a:ext>
              </a:extLst>
            </p:cNvPr>
            <p:cNvSpPr/>
            <p:nvPr userDrawn="1"/>
          </p:nvSpPr>
          <p:spPr>
            <a:xfrm>
              <a:off x="1937206" y="898987"/>
              <a:ext cx="2603800" cy="5772150"/>
            </a:xfrm>
            <a:prstGeom prst="parallelogram">
              <a:avLst>
                <a:gd name="adj" fmla="val 8385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2" name="Freeform 33">
              <a:extLst>
                <a:ext uri="{FF2B5EF4-FFF2-40B4-BE49-F238E27FC236}">
                  <a16:creationId xmlns:a16="http://schemas.microsoft.com/office/drawing/2014/main" id="{198C33A0-2941-4716-9FFF-9CAA32F1FAF3}"/>
                </a:ext>
              </a:extLst>
            </p:cNvPr>
            <p:cNvSpPr/>
            <p:nvPr/>
          </p:nvSpPr>
          <p:spPr>
            <a:xfrm>
              <a:off x="2524871" y="-8790"/>
              <a:ext cx="3952293" cy="6686405"/>
            </a:xfrm>
            <a:custGeom>
              <a:avLst/>
              <a:gdLst>
                <a:gd name="connsiteX0" fmla="*/ 2524006 w 3952293"/>
                <a:gd name="connsiteY0" fmla="*/ 0 h 6686405"/>
                <a:gd name="connsiteX1" fmla="*/ 3921929 w 3952293"/>
                <a:gd name="connsiteY1" fmla="*/ 0 h 6686405"/>
                <a:gd name="connsiteX2" fmla="*/ 3921929 w 3952293"/>
                <a:gd name="connsiteY2" fmla="*/ 6681389 h 6686405"/>
                <a:gd name="connsiteX3" fmla="*/ 3952293 w 3952293"/>
                <a:gd name="connsiteY3" fmla="*/ 6681389 h 6686405"/>
                <a:gd name="connsiteX4" fmla="*/ 3952293 w 3952293"/>
                <a:gd name="connsiteY4" fmla="*/ 6686405 h 6686405"/>
                <a:gd name="connsiteX5" fmla="*/ 0 w 3952293"/>
                <a:gd name="connsiteY5" fmla="*/ 6679928 h 66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93" h="6686405">
                  <a:moveTo>
                    <a:pt x="2524006" y="0"/>
                  </a:moveTo>
                  <a:lnTo>
                    <a:pt x="3921929" y="0"/>
                  </a:lnTo>
                  <a:lnTo>
                    <a:pt x="3921929" y="6681389"/>
                  </a:lnTo>
                  <a:lnTo>
                    <a:pt x="3952293" y="6681389"/>
                  </a:lnTo>
                  <a:lnTo>
                    <a:pt x="3952293" y="6686405"/>
                  </a:lnTo>
                  <a:lnTo>
                    <a:pt x="0" y="6679928"/>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3" name="Freeform 34">
              <a:extLst>
                <a:ext uri="{FF2B5EF4-FFF2-40B4-BE49-F238E27FC236}">
                  <a16:creationId xmlns:a16="http://schemas.microsoft.com/office/drawing/2014/main" id="{74A27570-410C-40BF-9223-CF9F24A03477}"/>
                </a:ext>
              </a:extLst>
            </p:cNvPr>
            <p:cNvSpPr/>
            <p:nvPr userDrawn="1"/>
          </p:nvSpPr>
          <p:spPr>
            <a:xfrm>
              <a:off x="3010906" y="-8790"/>
              <a:ext cx="3241953" cy="5919927"/>
            </a:xfrm>
            <a:custGeom>
              <a:avLst/>
              <a:gdLst>
                <a:gd name="connsiteX0" fmla="*/ 2207808 w 3241953"/>
                <a:gd name="connsiteY0" fmla="*/ 0 h 5919927"/>
                <a:gd name="connsiteX1" fmla="*/ 3241953 w 3241953"/>
                <a:gd name="connsiteY1" fmla="*/ 0 h 5919927"/>
                <a:gd name="connsiteX2" fmla="*/ 1034145 w 3241953"/>
                <a:gd name="connsiteY2" fmla="*/ 5919927 h 5919927"/>
                <a:gd name="connsiteX3" fmla="*/ 0 w 3241953"/>
                <a:gd name="connsiteY3" fmla="*/ 5919927 h 5919927"/>
              </a:gdLst>
              <a:ahLst/>
              <a:cxnLst>
                <a:cxn ang="0">
                  <a:pos x="connsiteX0" y="connsiteY0"/>
                </a:cxn>
                <a:cxn ang="0">
                  <a:pos x="connsiteX1" y="connsiteY1"/>
                </a:cxn>
                <a:cxn ang="0">
                  <a:pos x="connsiteX2" y="connsiteY2"/>
                </a:cxn>
                <a:cxn ang="0">
                  <a:pos x="connsiteX3" y="connsiteY3"/>
                </a:cxn>
              </a:cxnLst>
              <a:rect l="l" t="t" r="r" b="b"/>
              <a:pathLst>
                <a:path w="3241953" h="5919927">
                  <a:moveTo>
                    <a:pt x="2207808" y="0"/>
                  </a:moveTo>
                  <a:lnTo>
                    <a:pt x="3241953" y="0"/>
                  </a:lnTo>
                  <a:lnTo>
                    <a:pt x="1034145" y="5919927"/>
                  </a:lnTo>
                  <a:lnTo>
                    <a:pt x="0" y="5919927"/>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4" name="Freeform 35">
              <a:extLst>
                <a:ext uri="{FF2B5EF4-FFF2-40B4-BE49-F238E27FC236}">
                  <a16:creationId xmlns:a16="http://schemas.microsoft.com/office/drawing/2014/main" id="{2A856417-82C5-4614-A71B-84C000D58CFB}"/>
                </a:ext>
              </a:extLst>
            </p:cNvPr>
            <p:cNvSpPr/>
            <p:nvPr userDrawn="1"/>
          </p:nvSpPr>
          <p:spPr>
            <a:xfrm>
              <a:off x="3970081" y="-21908"/>
              <a:ext cx="2505270" cy="6862466"/>
            </a:xfrm>
            <a:custGeom>
              <a:avLst/>
              <a:gdLst>
                <a:gd name="connsiteX0" fmla="*/ 2496897 w 2530529"/>
                <a:gd name="connsiteY0" fmla="*/ 0 h 6714771"/>
                <a:gd name="connsiteX1" fmla="*/ 2530529 w 2530529"/>
                <a:gd name="connsiteY1" fmla="*/ 0 h 6714771"/>
                <a:gd name="connsiteX2" fmla="*/ 2530529 w 2530529"/>
                <a:gd name="connsiteY2" fmla="*/ 6714771 h 6714771"/>
                <a:gd name="connsiteX3" fmla="*/ 0 w 2530529"/>
                <a:gd name="connsiteY3" fmla="*/ 6714771 h 6714771"/>
              </a:gdLst>
              <a:ahLst/>
              <a:cxnLst>
                <a:cxn ang="0">
                  <a:pos x="connsiteX0" y="connsiteY0"/>
                </a:cxn>
                <a:cxn ang="0">
                  <a:pos x="connsiteX1" y="connsiteY1"/>
                </a:cxn>
                <a:cxn ang="0">
                  <a:pos x="connsiteX2" y="connsiteY2"/>
                </a:cxn>
                <a:cxn ang="0">
                  <a:pos x="connsiteX3" y="connsiteY3"/>
                </a:cxn>
              </a:cxnLst>
              <a:rect l="l" t="t" r="r" b="b"/>
              <a:pathLst>
                <a:path w="2530529" h="6714771">
                  <a:moveTo>
                    <a:pt x="2496897" y="0"/>
                  </a:moveTo>
                  <a:lnTo>
                    <a:pt x="2530529" y="0"/>
                  </a:lnTo>
                  <a:lnTo>
                    <a:pt x="2530529" y="6714771"/>
                  </a:lnTo>
                  <a:lnTo>
                    <a:pt x="0" y="6714771"/>
                  </a:lnTo>
                  <a:close/>
                </a:path>
              </a:pathLst>
            </a:cu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latin typeface="UD デジタル 教科書体 NP-R" panose="02020400000000000000" pitchFamily="18" charset="-128"/>
                <a:ea typeface="UD デジタル 教科書体 NP-R" panose="02020400000000000000" pitchFamily="18" charset="-128"/>
              </a:endParaRPr>
            </a:p>
          </p:txBody>
        </p:sp>
      </p:grpSp>
      <p:sp>
        <p:nvSpPr>
          <p:cNvPr id="3" name="Title 2"/>
          <p:cNvSpPr>
            <a:spLocks noGrp="1"/>
          </p:cNvSpPr>
          <p:nvPr>
            <p:ph type="title"/>
          </p:nvPr>
        </p:nvSpPr>
        <p:spPr>
          <a:xfrm>
            <a:off x="5405540" y="3061379"/>
            <a:ext cx="3726469" cy="697192"/>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 name="Content Placeholder 1"/>
          <p:cNvSpPr>
            <a:spLocks noGrp="1"/>
          </p:cNvSpPr>
          <p:nvPr>
            <p:ph idx="1"/>
          </p:nvPr>
        </p:nvSpPr>
        <p:spPr>
          <a:xfrm>
            <a:off x="5554128" y="4447000"/>
            <a:ext cx="4047071" cy="1620985"/>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Content Placeholder 19"/>
          <p:cNvSpPr>
            <a:spLocks noGrp="1"/>
          </p:cNvSpPr>
          <p:nvPr>
            <p:ph idx="15"/>
          </p:nvPr>
        </p:nvSpPr>
        <p:spPr>
          <a:xfrm>
            <a:off x="5300343" y="3886288"/>
            <a:ext cx="3831666" cy="369332"/>
          </a:xfrm>
        </p:spPr>
        <p:txBody>
          <a:bodyPr>
            <a:noAutofit/>
          </a:bodyPr>
          <a:lstStyle/>
          <a:p>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a:t>
            </a:r>
            <a:endParaRPr lang="en-US" sz="1800" dirty="0">
              <a:latin typeface="UD デジタル 教科書体 NP-R" panose="02020400000000000000" pitchFamily="18" charset="-128"/>
              <a:ea typeface="UD デジタル 教科書体 NP-R" panose="02020400000000000000" pitchFamily="18" charset="-128"/>
            </a:endParaRPr>
          </a:p>
        </p:txBody>
      </p:sp>
      <p:cxnSp>
        <p:nvCxnSpPr>
          <p:cNvPr id="28" name="Straight Connector 27"/>
          <p:cNvCxnSpPr>
            <a:cxnSpLocks/>
          </p:cNvCxnSpPr>
          <p:nvPr/>
        </p:nvCxnSpPr>
        <p:spPr>
          <a:xfrm>
            <a:off x="5485549" y="4457850"/>
            <a:ext cx="0" cy="15429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4" name="スライド番号プレースホルダー 3"/>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自由追加テンプレート②</a:t>
            </a:r>
          </a:p>
        </p:txBody>
      </p:sp>
    </p:spTree>
    <p:extLst>
      <p:ext uri="{BB962C8B-B14F-4D97-AF65-F5344CB8AC3E}">
        <p14:creationId xmlns:p14="http://schemas.microsoft.com/office/powerpoint/2010/main" val="240854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2" name="Title 2">
            <a:extLst>
              <a:ext uri="{FF2B5EF4-FFF2-40B4-BE49-F238E27FC236}">
                <a16:creationId xmlns:a16="http://schemas.microsoft.com/office/drawing/2014/main" id="{E21BD56A-6C0A-9145-8705-3504A5E09725}"/>
              </a:ext>
            </a:extLst>
          </p:cNvPr>
          <p:cNvSpPr>
            <a:spLocks noGrp="1"/>
          </p:cNvSpPr>
          <p:nvPr>
            <p:ph type="title"/>
          </p:nvPr>
        </p:nvSpPr>
        <p:spPr>
          <a:xfrm>
            <a:off x="542298" y="786809"/>
            <a:ext cx="3726469" cy="1559441"/>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3" name="Content Placeholder 1">
            <a:extLst>
              <a:ext uri="{FF2B5EF4-FFF2-40B4-BE49-F238E27FC236}">
                <a16:creationId xmlns:a16="http://schemas.microsoft.com/office/drawing/2014/main" id="{5F1CB0B9-BC1E-FF41-B455-1B2C946E4FEE}"/>
              </a:ext>
            </a:extLst>
          </p:cNvPr>
          <p:cNvSpPr txBox="1">
            <a:spLocks/>
          </p:cNvSpPr>
          <p:nvPr/>
        </p:nvSpPr>
        <p:spPr>
          <a:xfrm>
            <a:off x="690887" y="3155923"/>
            <a:ext cx="3808138" cy="2354970"/>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pPr marL="0" indent="0">
              <a:buNone/>
            </a:pP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4" name="Content Placeholder 19">
            <a:extLst>
              <a:ext uri="{FF2B5EF4-FFF2-40B4-BE49-F238E27FC236}">
                <a16:creationId xmlns:a16="http://schemas.microsoft.com/office/drawing/2014/main" id="{B8574FA6-2188-C64C-90B6-51B8C19522DB}"/>
              </a:ext>
            </a:extLst>
          </p:cNvPr>
          <p:cNvSpPr txBox="1">
            <a:spLocks/>
          </p:cNvSpPr>
          <p:nvPr/>
        </p:nvSpPr>
        <p:spPr>
          <a:xfrm>
            <a:off x="542298" y="2595211"/>
            <a:ext cx="4066458" cy="369332"/>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テキストテキストテキストテキスト</a:t>
            </a:r>
          </a:p>
          <a:p>
            <a:pPr marL="0" indent="0">
              <a:buNone/>
            </a:pPr>
            <a:endParaRPr lang="ja-JP" altLang="en-US" sz="1800" dirty="0">
              <a:latin typeface="UD デジタル 教科書体 NP-R" panose="02020400000000000000" pitchFamily="18" charset="-128"/>
              <a:ea typeface="UD デジタル 教科書体 NP-R" panose="02020400000000000000" pitchFamily="18" charset="-128"/>
            </a:endParaRPr>
          </a:p>
        </p:txBody>
      </p:sp>
      <p:cxnSp>
        <p:nvCxnSpPr>
          <p:cNvPr id="25" name="Straight Connector 27">
            <a:extLst>
              <a:ext uri="{FF2B5EF4-FFF2-40B4-BE49-F238E27FC236}">
                <a16:creationId xmlns:a16="http://schemas.microsoft.com/office/drawing/2014/main" id="{17BAECDA-3C40-7B4A-BF17-BB287CE3D591}"/>
              </a:ext>
            </a:extLst>
          </p:cNvPr>
          <p:cNvCxnSpPr>
            <a:cxnSpLocks/>
          </p:cNvCxnSpPr>
          <p:nvPr/>
        </p:nvCxnSpPr>
        <p:spPr>
          <a:xfrm>
            <a:off x="637102" y="3201610"/>
            <a:ext cx="0" cy="2309283"/>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30" name="Picture Placeholder 58">
            <a:extLst>
              <a:ext uri="{FF2B5EF4-FFF2-40B4-BE49-F238E27FC236}">
                <a16:creationId xmlns:a16="http://schemas.microsoft.com/office/drawing/2014/main" id="{52297071-5878-5B43-B8A0-B005EB8CBD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53001" y="3327400"/>
            <a:ext cx="4952999" cy="3327400"/>
          </a:xfrm>
          <a:prstGeom prst="rect">
            <a:avLst/>
          </a:prstGeom>
          <a:solidFill>
            <a:schemeClr val="bg1">
              <a:lumMod val="95000"/>
            </a:schemeClr>
          </a:solidFill>
        </p:spPr>
      </p:pic>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11</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自由追加テンプレート③</a:t>
            </a:r>
          </a:p>
        </p:txBody>
      </p:sp>
      <p:pic>
        <p:nvPicPr>
          <p:cNvPr id="1032" name="Picture 8" descr="https://sapporotravel.s3-ap-northeast-1.amazonaws.com/st/ph/img/ed37d7197ee1900e6591c9ea0dd5b76c.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65700" y="4790"/>
            <a:ext cx="4940300" cy="332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3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2" name="Title 2">
            <a:extLst>
              <a:ext uri="{FF2B5EF4-FFF2-40B4-BE49-F238E27FC236}">
                <a16:creationId xmlns:a16="http://schemas.microsoft.com/office/drawing/2014/main" id="{E21BD56A-6C0A-9145-8705-3504A5E09725}"/>
              </a:ext>
            </a:extLst>
          </p:cNvPr>
          <p:cNvSpPr>
            <a:spLocks noGrp="1"/>
          </p:cNvSpPr>
          <p:nvPr>
            <p:ph type="title"/>
          </p:nvPr>
        </p:nvSpPr>
        <p:spPr>
          <a:xfrm>
            <a:off x="542298" y="786809"/>
            <a:ext cx="3726469" cy="1559441"/>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3" name="Content Placeholder 1">
            <a:extLst>
              <a:ext uri="{FF2B5EF4-FFF2-40B4-BE49-F238E27FC236}">
                <a16:creationId xmlns:a16="http://schemas.microsoft.com/office/drawing/2014/main" id="{5F1CB0B9-BC1E-FF41-B455-1B2C946E4FEE}"/>
              </a:ext>
            </a:extLst>
          </p:cNvPr>
          <p:cNvSpPr txBox="1">
            <a:spLocks/>
          </p:cNvSpPr>
          <p:nvPr/>
        </p:nvSpPr>
        <p:spPr>
          <a:xfrm>
            <a:off x="690887" y="3155923"/>
            <a:ext cx="3808138" cy="2354970"/>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pPr marL="0" indent="0">
              <a:buNone/>
            </a:pP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4" name="Content Placeholder 19">
            <a:extLst>
              <a:ext uri="{FF2B5EF4-FFF2-40B4-BE49-F238E27FC236}">
                <a16:creationId xmlns:a16="http://schemas.microsoft.com/office/drawing/2014/main" id="{B8574FA6-2188-C64C-90B6-51B8C19522DB}"/>
              </a:ext>
            </a:extLst>
          </p:cNvPr>
          <p:cNvSpPr txBox="1">
            <a:spLocks/>
          </p:cNvSpPr>
          <p:nvPr/>
        </p:nvSpPr>
        <p:spPr>
          <a:xfrm>
            <a:off x="542298" y="2595211"/>
            <a:ext cx="4066458" cy="369332"/>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テキストテキストテキストテキスト</a:t>
            </a:r>
          </a:p>
          <a:p>
            <a:pPr marL="0" indent="0">
              <a:buNone/>
            </a:pPr>
            <a:endParaRPr lang="ja-JP" altLang="en-US" sz="1800" dirty="0">
              <a:latin typeface="UD デジタル 教科書体 NP-R" panose="02020400000000000000" pitchFamily="18" charset="-128"/>
              <a:ea typeface="UD デジタル 教科書体 NP-R" panose="02020400000000000000" pitchFamily="18" charset="-128"/>
            </a:endParaRPr>
          </a:p>
        </p:txBody>
      </p:sp>
      <p:cxnSp>
        <p:nvCxnSpPr>
          <p:cNvPr id="25" name="Straight Connector 27">
            <a:extLst>
              <a:ext uri="{FF2B5EF4-FFF2-40B4-BE49-F238E27FC236}">
                <a16:creationId xmlns:a16="http://schemas.microsoft.com/office/drawing/2014/main" id="{17BAECDA-3C40-7B4A-BF17-BB287CE3D591}"/>
              </a:ext>
            </a:extLst>
          </p:cNvPr>
          <p:cNvCxnSpPr>
            <a:cxnSpLocks/>
          </p:cNvCxnSpPr>
          <p:nvPr/>
        </p:nvCxnSpPr>
        <p:spPr>
          <a:xfrm>
            <a:off x="637102" y="3201610"/>
            <a:ext cx="0" cy="2309283"/>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12</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自由追加テンプレート③</a:t>
            </a:r>
          </a:p>
        </p:txBody>
      </p:sp>
      <p:pic>
        <p:nvPicPr>
          <p:cNvPr id="1032" name="Picture 8" descr="https://sapporotravel.s3-ap-northeast-1.amazonaws.com/st/ph/img/ed37d7197ee1900e6591c9ea0dd5b76c.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72409" y="4789"/>
            <a:ext cx="5033592" cy="3385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apporotravel.s3-ap-northeast-1.amazonaws.com/st/ph/img/c001-11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2408" y="3320249"/>
            <a:ext cx="5026809" cy="33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3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pic>
        <p:nvPicPr>
          <p:cNvPr id="15" name="Picture Placeholder 40">
            <a:extLst>
              <a:ext uri="{FF2B5EF4-FFF2-40B4-BE49-F238E27FC236}">
                <a16:creationId xmlns:a16="http://schemas.microsoft.com/office/drawing/2014/main" id="{7A3A9579-FEA7-4747-B65E-6D8DDAE4322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0" y="-10372"/>
            <a:ext cx="4952998" cy="6677871"/>
          </a:xfrm>
        </p:spPr>
      </p:pic>
      <p:sp>
        <p:nvSpPr>
          <p:cNvPr id="20" name="Title 2">
            <a:extLst>
              <a:ext uri="{FF2B5EF4-FFF2-40B4-BE49-F238E27FC236}">
                <a16:creationId xmlns:a16="http://schemas.microsoft.com/office/drawing/2014/main" id="{58583221-D80B-E94C-918A-33681F27D514}"/>
              </a:ext>
            </a:extLst>
          </p:cNvPr>
          <p:cNvSpPr>
            <a:spLocks noGrp="1"/>
          </p:cNvSpPr>
          <p:nvPr>
            <p:ph type="title"/>
          </p:nvPr>
        </p:nvSpPr>
        <p:spPr>
          <a:xfrm>
            <a:off x="5474668" y="2753897"/>
            <a:ext cx="4133180" cy="697192"/>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ＳＤＧｓ体験プログラム</a:t>
            </a:r>
          </a:p>
        </p:txBody>
      </p:sp>
      <p:grpSp>
        <p:nvGrpSpPr>
          <p:cNvPr id="21" name="Group 29">
            <a:extLst>
              <a:ext uri="{FF2B5EF4-FFF2-40B4-BE49-F238E27FC236}">
                <a16:creationId xmlns:a16="http://schemas.microsoft.com/office/drawing/2014/main" id="{EB935DCA-CBFB-40DF-8704-0427BE5077F0}"/>
              </a:ext>
            </a:extLst>
          </p:cNvPr>
          <p:cNvGrpSpPr/>
          <p:nvPr/>
        </p:nvGrpSpPr>
        <p:grpSpPr>
          <a:xfrm>
            <a:off x="8212960" y="4110590"/>
            <a:ext cx="1693040" cy="2556909"/>
            <a:chOff x="1937206" y="-21908"/>
            <a:chExt cx="4539958" cy="6862466"/>
          </a:xfrm>
        </p:grpSpPr>
        <p:sp>
          <p:nvSpPr>
            <p:cNvPr id="26" name="Parallelogram 30">
              <a:extLst>
                <a:ext uri="{FF2B5EF4-FFF2-40B4-BE49-F238E27FC236}">
                  <a16:creationId xmlns:a16="http://schemas.microsoft.com/office/drawing/2014/main" id="{55902C57-851F-4587-8E93-4518F48DA9A2}"/>
                </a:ext>
              </a:extLst>
            </p:cNvPr>
            <p:cNvSpPr/>
            <p:nvPr userDrawn="1"/>
          </p:nvSpPr>
          <p:spPr>
            <a:xfrm>
              <a:off x="1937206" y="898987"/>
              <a:ext cx="2603800" cy="5772150"/>
            </a:xfrm>
            <a:prstGeom prst="parallelogram">
              <a:avLst>
                <a:gd name="adj" fmla="val 8385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27" name="Freeform 33">
              <a:extLst>
                <a:ext uri="{FF2B5EF4-FFF2-40B4-BE49-F238E27FC236}">
                  <a16:creationId xmlns:a16="http://schemas.microsoft.com/office/drawing/2014/main" id="{198C33A0-2941-4716-9FFF-9CAA32F1FAF3}"/>
                </a:ext>
              </a:extLst>
            </p:cNvPr>
            <p:cNvSpPr/>
            <p:nvPr/>
          </p:nvSpPr>
          <p:spPr>
            <a:xfrm>
              <a:off x="2524871" y="-8790"/>
              <a:ext cx="3952293" cy="6686405"/>
            </a:xfrm>
            <a:custGeom>
              <a:avLst/>
              <a:gdLst>
                <a:gd name="connsiteX0" fmla="*/ 2524006 w 3952293"/>
                <a:gd name="connsiteY0" fmla="*/ 0 h 6686405"/>
                <a:gd name="connsiteX1" fmla="*/ 3921929 w 3952293"/>
                <a:gd name="connsiteY1" fmla="*/ 0 h 6686405"/>
                <a:gd name="connsiteX2" fmla="*/ 3921929 w 3952293"/>
                <a:gd name="connsiteY2" fmla="*/ 6681389 h 6686405"/>
                <a:gd name="connsiteX3" fmla="*/ 3952293 w 3952293"/>
                <a:gd name="connsiteY3" fmla="*/ 6681389 h 6686405"/>
                <a:gd name="connsiteX4" fmla="*/ 3952293 w 3952293"/>
                <a:gd name="connsiteY4" fmla="*/ 6686405 h 6686405"/>
                <a:gd name="connsiteX5" fmla="*/ 0 w 3952293"/>
                <a:gd name="connsiteY5" fmla="*/ 6679928 h 66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93" h="6686405">
                  <a:moveTo>
                    <a:pt x="2524006" y="0"/>
                  </a:moveTo>
                  <a:lnTo>
                    <a:pt x="3921929" y="0"/>
                  </a:lnTo>
                  <a:lnTo>
                    <a:pt x="3921929" y="6681389"/>
                  </a:lnTo>
                  <a:lnTo>
                    <a:pt x="3952293" y="6681389"/>
                  </a:lnTo>
                  <a:lnTo>
                    <a:pt x="3952293" y="6686405"/>
                  </a:lnTo>
                  <a:lnTo>
                    <a:pt x="0" y="6679928"/>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solidFill>
                  <a:prstClr val="white"/>
                </a:solidFill>
              </a:endParaRPr>
            </a:p>
          </p:txBody>
        </p:sp>
        <p:sp>
          <p:nvSpPr>
            <p:cNvPr id="28" name="Freeform 34">
              <a:extLst>
                <a:ext uri="{FF2B5EF4-FFF2-40B4-BE49-F238E27FC236}">
                  <a16:creationId xmlns:a16="http://schemas.microsoft.com/office/drawing/2014/main" id="{74A27570-410C-40BF-9223-CF9F24A03477}"/>
                </a:ext>
              </a:extLst>
            </p:cNvPr>
            <p:cNvSpPr/>
            <p:nvPr userDrawn="1"/>
          </p:nvSpPr>
          <p:spPr>
            <a:xfrm>
              <a:off x="3010906" y="-8790"/>
              <a:ext cx="3241953" cy="5919927"/>
            </a:xfrm>
            <a:custGeom>
              <a:avLst/>
              <a:gdLst>
                <a:gd name="connsiteX0" fmla="*/ 2207808 w 3241953"/>
                <a:gd name="connsiteY0" fmla="*/ 0 h 5919927"/>
                <a:gd name="connsiteX1" fmla="*/ 3241953 w 3241953"/>
                <a:gd name="connsiteY1" fmla="*/ 0 h 5919927"/>
                <a:gd name="connsiteX2" fmla="*/ 1034145 w 3241953"/>
                <a:gd name="connsiteY2" fmla="*/ 5919927 h 5919927"/>
                <a:gd name="connsiteX3" fmla="*/ 0 w 3241953"/>
                <a:gd name="connsiteY3" fmla="*/ 5919927 h 5919927"/>
              </a:gdLst>
              <a:ahLst/>
              <a:cxnLst>
                <a:cxn ang="0">
                  <a:pos x="connsiteX0" y="connsiteY0"/>
                </a:cxn>
                <a:cxn ang="0">
                  <a:pos x="connsiteX1" y="connsiteY1"/>
                </a:cxn>
                <a:cxn ang="0">
                  <a:pos x="connsiteX2" y="connsiteY2"/>
                </a:cxn>
                <a:cxn ang="0">
                  <a:pos x="connsiteX3" y="connsiteY3"/>
                </a:cxn>
              </a:cxnLst>
              <a:rect l="l" t="t" r="r" b="b"/>
              <a:pathLst>
                <a:path w="3241953" h="5919927">
                  <a:moveTo>
                    <a:pt x="2207808" y="0"/>
                  </a:moveTo>
                  <a:lnTo>
                    <a:pt x="3241953" y="0"/>
                  </a:lnTo>
                  <a:lnTo>
                    <a:pt x="1034145" y="5919927"/>
                  </a:lnTo>
                  <a:lnTo>
                    <a:pt x="0" y="5919927"/>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solidFill>
                  <a:prstClr val="white"/>
                </a:solidFill>
              </a:endParaRPr>
            </a:p>
          </p:txBody>
        </p:sp>
        <p:sp>
          <p:nvSpPr>
            <p:cNvPr id="29" name="Freeform 35">
              <a:extLst>
                <a:ext uri="{FF2B5EF4-FFF2-40B4-BE49-F238E27FC236}">
                  <a16:creationId xmlns:a16="http://schemas.microsoft.com/office/drawing/2014/main" id="{2A856417-82C5-4614-A71B-84C000D58CFB}"/>
                </a:ext>
              </a:extLst>
            </p:cNvPr>
            <p:cNvSpPr/>
            <p:nvPr userDrawn="1"/>
          </p:nvSpPr>
          <p:spPr>
            <a:xfrm>
              <a:off x="3970081" y="-21908"/>
              <a:ext cx="2505270" cy="6862466"/>
            </a:xfrm>
            <a:custGeom>
              <a:avLst/>
              <a:gdLst>
                <a:gd name="connsiteX0" fmla="*/ 2496897 w 2530529"/>
                <a:gd name="connsiteY0" fmla="*/ 0 h 6714771"/>
                <a:gd name="connsiteX1" fmla="*/ 2530529 w 2530529"/>
                <a:gd name="connsiteY1" fmla="*/ 0 h 6714771"/>
                <a:gd name="connsiteX2" fmla="*/ 2530529 w 2530529"/>
                <a:gd name="connsiteY2" fmla="*/ 6714771 h 6714771"/>
                <a:gd name="connsiteX3" fmla="*/ 0 w 2530529"/>
                <a:gd name="connsiteY3" fmla="*/ 6714771 h 6714771"/>
              </a:gdLst>
              <a:ahLst/>
              <a:cxnLst>
                <a:cxn ang="0">
                  <a:pos x="connsiteX0" y="connsiteY0"/>
                </a:cxn>
                <a:cxn ang="0">
                  <a:pos x="connsiteX1" y="connsiteY1"/>
                </a:cxn>
                <a:cxn ang="0">
                  <a:pos x="connsiteX2" y="connsiteY2"/>
                </a:cxn>
                <a:cxn ang="0">
                  <a:pos x="connsiteX3" y="connsiteY3"/>
                </a:cxn>
              </a:cxnLst>
              <a:rect l="l" t="t" r="r" b="b"/>
              <a:pathLst>
                <a:path w="2530529" h="6714771">
                  <a:moveTo>
                    <a:pt x="2496897" y="0"/>
                  </a:moveTo>
                  <a:lnTo>
                    <a:pt x="2530529" y="0"/>
                  </a:lnTo>
                  <a:lnTo>
                    <a:pt x="2530529" y="6714771"/>
                  </a:lnTo>
                  <a:lnTo>
                    <a:pt x="0" y="6714771"/>
                  </a:lnTo>
                  <a:close/>
                </a:path>
              </a:pathLst>
            </a:cu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p>
          </p:txBody>
        </p:sp>
      </p:gr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4790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角丸四角形 10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77" name="表 76"/>
          <p:cNvGraphicFramePr>
            <a:graphicFrameLocks noGrp="1"/>
          </p:cNvGraphicFramePr>
          <p:nvPr>
            <p:extLst>
              <p:ext uri="{D42A27DB-BD31-4B8C-83A1-F6EECF244321}">
                <p14:modId xmlns:p14="http://schemas.microsoft.com/office/powerpoint/2010/main" val="2042681203"/>
              </p:ext>
            </p:extLst>
          </p:nvPr>
        </p:nvGraphicFramePr>
        <p:xfrm>
          <a:off x="598485" y="3215622"/>
          <a:ext cx="3140206" cy="2368850"/>
        </p:xfrm>
        <a:graphic>
          <a:graphicData uri="http://schemas.openxmlformats.org/drawingml/2006/table">
            <a:tbl>
              <a:tblPr firstRow="1" bandRow="1">
                <a:tableStyleId>{5C22544A-7EE6-4342-B048-85BDC9FD1C3A}</a:tableStyleId>
              </a:tblPr>
              <a:tblGrid>
                <a:gridCol w="405082">
                  <a:extLst>
                    <a:ext uri="{9D8B030D-6E8A-4147-A177-3AD203B41FA5}">
                      <a16:colId xmlns:a16="http://schemas.microsoft.com/office/drawing/2014/main" val="83468154"/>
                    </a:ext>
                  </a:extLst>
                </a:gridCol>
                <a:gridCol w="97400">
                  <a:extLst>
                    <a:ext uri="{9D8B030D-6E8A-4147-A177-3AD203B41FA5}">
                      <a16:colId xmlns:a16="http://schemas.microsoft.com/office/drawing/2014/main" val="246210493"/>
                    </a:ext>
                  </a:extLst>
                </a:gridCol>
                <a:gridCol w="2637724">
                  <a:extLst>
                    <a:ext uri="{9D8B030D-6E8A-4147-A177-3AD203B41FA5}">
                      <a16:colId xmlns:a16="http://schemas.microsoft.com/office/drawing/2014/main" val="1167799296"/>
                    </a:ext>
                  </a:extLst>
                </a:gridCol>
              </a:tblGrid>
              <a:tr h="495523">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　</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開始時間はご希望により設定可</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AOAO SAPPORO4F</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エントランスに集合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36000" marT="36000" marB="36000">
                    <a:noFill/>
                  </a:tcPr>
                </a:tc>
                <a:extLst>
                  <a:ext uri="{0D108BD9-81ED-4DB2-BD59-A6C34878D82A}">
                    <a16:rowId xmlns:a16="http://schemas.microsoft.com/office/drawing/2014/main" val="149746216"/>
                  </a:ext>
                </a:extLst>
              </a:tr>
              <a:tr h="259231">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館内解説ツアー</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36000" marT="36000" marB="36000">
                    <a:noFill/>
                  </a:tcPr>
                </a:tc>
                <a:extLst>
                  <a:ext uri="{0D108BD9-81ED-4DB2-BD59-A6C34878D82A}">
                    <a16:rowId xmlns:a16="http://schemas.microsoft.com/office/drawing/2014/main" val="3230820803"/>
                  </a:ext>
                </a:extLst>
              </a:tr>
              <a:tr h="259231">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自由見学</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noFill/>
                  </a:tcPr>
                </a:tc>
                <a:extLst>
                  <a:ext uri="{0D108BD9-81ED-4DB2-BD59-A6C34878D82A}">
                    <a16:rowId xmlns:a16="http://schemas.microsoft.com/office/drawing/2014/main" val="1420553775"/>
                  </a:ext>
                </a:extLst>
              </a:tr>
              <a:tr h="498972">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oFill/>
                  </a:tcPr>
                </a:tc>
                <a:extLst>
                  <a:ext uri="{0D108BD9-81ED-4DB2-BD59-A6C34878D82A}">
                    <a16:rowId xmlns:a16="http://schemas.microsoft.com/office/drawing/2014/main" val="2761586843"/>
                  </a:ext>
                </a:extLst>
              </a:tr>
              <a:tr h="21950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2379958806"/>
                  </a:ext>
                </a:extLst>
              </a:tr>
              <a:tr h="41687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744318995"/>
                  </a:ext>
                </a:extLst>
              </a:tr>
              <a:tr h="21950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sp>
        <p:nvSpPr>
          <p:cNvPr id="28" name="角丸四角形 27"/>
          <p:cNvSpPr/>
          <p:nvPr/>
        </p:nvSpPr>
        <p:spPr>
          <a:xfrm>
            <a:off x="1116419" y="5521788"/>
            <a:ext cx="5621369" cy="883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9"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街中の水族館で考える</a:t>
            </a:r>
            <a:r>
              <a:rPr lang="en-US" altLang="ja-JP" sz="2000" dirty="0">
                <a:latin typeface="UD デジタル 教科書体 NP-R" panose="02020400000000000000" pitchFamily="18" charset="-128"/>
                <a:ea typeface="UD デジタル 教科書体 NP-R" panose="02020400000000000000" pitchFamily="18" charset="-128"/>
              </a:rPr>
              <a:t> </a:t>
            </a:r>
            <a:r>
              <a:rPr lang="ja-JP" altLang="en-US" sz="2000">
                <a:latin typeface="UD デジタル 教科書体 NP-R" panose="02020400000000000000" pitchFamily="18" charset="-128"/>
                <a:ea typeface="UD デジタル 教科書体 NP-R" panose="02020400000000000000" pitchFamily="18" charset="-128"/>
              </a:rPr>
              <a:t>海の未来と</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1" name="Content Placeholder 8"/>
          <p:cNvSpPr txBox="1">
            <a:spLocks/>
          </p:cNvSpPr>
          <p:nvPr/>
        </p:nvSpPr>
        <p:spPr>
          <a:xfrm>
            <a:off x="824992" y="1340803"/>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札幌の中心地「狸小路商店街」に面した商業施設内にある都市型水族館「</a:t>
            </a:r>
            <a:r>
              <a:rPr lang="en-US" altLang="ja-JP" sz="1100" dirty="0">
                <a:latin typeface="UD デジタル 教科書体 NP-R" panose="02020400000000000000" pitchFamily="18" charset="-128"/>
                <a:ea typeface="UD デジタル 教科書体 NP-R" panose="02020400000000000000" pitchFamily="18" charset="-128"/>
              </a:rPr>
              <a:t>AOAO SAPPORO</a:t>
            </a:r>
            <a:r>
              <a:rPr lang="ja-JP" altLang="en-US" sz="1100" dirty="0">
                <a:latin typeface="UD デジタル 教科書体 NP-R" panose="02020400000000000000" pitchFamily="18" charset="-128"/>
                <a:ea typeface="UD デジタル 教科書体 NP-R" panose="02020400000000000000" pitchFamily="18" charset="-128"/>
              </a:rPr>
              <a:t>」。当館では人工的に循環させている水環境の中で約</a:t>
            </a:r>
            <a:r>
              <a:rPr lang="en-US" altLang="ja-JP" sz="1100" dirty="0">
                <a:latin typeface="UD デジタル 教科書体 NP-R" panose="02020400000000000000" pitchFamily="18" charset="-128"/>
                <a:ea typeface="UD デジタル 教科書体 NP-R" panose="02020400000000000000" pitchFamily="18" charset="-128"/>
              </a:rPr>
              <a:t>250</a:t>
            </a:r>
            <a:r>
              <a:rPr lang="ja-JP" altLang="en-US" sz="1100" dirty="0">
                <a:latin typeface="UD デジタル 教科書体 NP-R" panose="02020400000000000000" pitchFamily="18" charset="-128"/>
                <a:ea typeface="UD デジタル 教科書体 NP-R" panose="02020400000000000000" pitchFamily="18" charset="-128"/>
              </a:rPr>
              <a:t>種の生物たちが暮らしています。このプログラムでは、水族館が取り組む</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に関連する取り組みなど</a:t>
            </a:r>
            <a:r>
              <a:rPr lang="ja-JP" altLang="en-US" sz="1100">
                <a:latin typeface="UD デジタル 教科書体 NP-R" panose="02020400000000000000" pitchFamily="18" charset="-128"/>
                <a:ea typeface="UD デジタル 教科書体 NP-R" panose="02020400000000000000" pitchFamily="18" charset="-128"/>
              </a:rPr>
              <a:t>の紹介を交えながら</a:t>
            </a:r>
            <a:r>
              <a:rPr lang="ja-JP" altLang="en-US" sz="1100" dirty="0">
                <a:latin typeface="UD デジタル 教科書体 NP-R" panose="02020400000000000000" pitchFamily="18" charset="-128"/>
                <a:ea typeface="UD デジタル 教科書体 NP-R" panose="02020400000000000000" pitchFamily="18" charset="-128"/>
              </a:rPr>
              <a:t>、ペンギンやクラゲなどの人気生物、地域の生物や無脊椎動物などの小さな生物をじっくりと観察する体験を通じて、海の未来を考え、</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に興味を持ったり、日々の生活に活かせることを考えてもらう機会をつくります。</a:t>
            </a:r>
          </a:p>
        </p:txBody>
      </p:sp>
      <p:pic>
        <p:nvPicPr>
          <p:cNvPr id="32"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3" name="正方形/長方形 32"/>
          <p:cNvSpPr/>
          <p:nvPr/>
        </p:nvSpPr>
        <p:spPr>
          <a:xfrm>
            <a:off x="869989" y="914922"/>
            <a:ext cx="2518638" cy="307777"/>
          </a:xfrm>
          <a:prstGeom prst="rect">
            <a:avLst/>
          </a:prstGeom>
        </p:spPr>
        <p:txBody>
          <a:bodyPr wrap="none">
            <a:spAutoFit/>
          </a:bodyPr>
          <a:lstStyle/>
          <a:p>
            <a:pPr>
              <a:lnSpc>
                <a:spcPct val="100000"/>
              </a:lnSpc>
              <a:spcBef>
                <a:spcPts val="1995"/>
              </a:spcBef>
            </a:pP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ペンギンの未来は地球の未来</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34" name="グループ化 33"/>
          <p:cNvGrpSpPr/>
          <p:nvPr/>
        </p:nvGrpSpPr>
        <p:grpSpPr>
          <a:xfrm>
            <a:off x="647866" y="5474827"/>
            <a:ext cx="1344175" cy="622465"/>
            <a:chOff x="1562100" y="3295332"/>
            <a:chExt cx="1344175" cy="622465"/>
          </a:xfrm>
        </p:grpSpPr>
        <p:sp>
          <p:nvSpPr>
            <p:cNvPr id="35"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37" name="object 3291"/>
            <p:cNvPicPr/>
            <p:nvPr/>
          </p:nvPicPr>
          <p:blipFill>
            <a:blip r:embed="rId4"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38" name="object 6569"/>
          <p:cNvSpPr txBox="1"/>
          <p:nvPr/>
        </p:nvSpPr>
        <p:spPr>
          <a:xfrm>
            <a:off x="1983380" y="5600703"/>
            <a:ext cx="4498703" cy="751488"/>
          </a:xfrm>
          <a:prstGeom prst="rect">
            <a:avLst/>
          </a:prstGeom>
        </p:spPr>
        <p:txBody>
          <a:bodyPr vert="horz" wrap="square" lIns="0" tIns="12700" rIns="0" bIns="0" rtlCol="0">
            <a:spAutoFit/>
          </a:bodyPr>
          <a:lstStyle/>
          <a:p>
            <a:pPr marL="12700">
              <a:lnSpc>
                <a:spcPct val="100000"/>
              </a:lnSpc>
              <a:spcBef>
                <a:spcPts val="100"/>
              </a:spcBef>
            </a:pPr>
            <a:r>
              <a:rPr lang="en-US" sz="800" dirty="0">
                <a:latin typeface="UD デジタル 教科書体 NP-R" panose="02020400000000000000" pitchFamily="18" charset="-128"/>
                <a:ea typeface="UD デジタル 教科書体 NP-R" panose="02020400000000000000" pitchFamily="18" charset="-128"/>
                <a:cs typeface="ヒラギノ角ゴ StdN W8"/>
              </a:rPr>
              <a:t>AOAO SAPPOROでは、人工海水製造機などの環境に配慮した設備を導入し、生物を飼育するバックヤードを公開するなど、人と海の関係を学べる学習環境を整えています。また、希少な生物たちの営みを観察することを通じて、生態系の大切さや</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sz="800" dirty="0" err="1">
                <a:latin typeface="UD デジタル 教科書体 NP-R" panose="02020400000000000000" pitchFamily="18" charset="-128"/>
                <a:ea typeface="UD デジタル 教科書体 NP-R" panose="02020400000000000000" pitchFamily="18" charset="-128"/>
                <a:cs typeface="ヒラギノ角ゴ StdN W8"/>
              </a:rPr>
              <a:t>海や地球の生物の多様性を感じることができます。札幌中心に位置して、駅やホテルからもアクセスしやすい都市型水族館で</a:t>
            </a:r>
            <a:r>
              <a:rPr lang="en-US" sz="800" dirty="0">
                <a:latin typeface="UD デジタル 教科書体 NP-R" panose="02020400000000000000" pitchFamily="18" charset="-128"/>
                <a:ea typeface="UD デジタル 教科書体 NP-R" panose="02020400000000000000" pitchFamily="18" charset="-128"/>
                <a:cs typeface="ヒラギノ角ゴ StdN W8"/>
              </a:rPr>
              <a:t>、「観察する」という体験を通じて、SDGsについて能動的に学んでいただくことができます。生物たちの日中の姿だけでなく、夜の姿も両方観察できるので、夕方から夜の時間での活用もおすすめです。</a:t>
            </a: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grpSp>
        <p:nvGrpSpPr>
          <p:cNvPr id="7" name="グループ化 6"/>
          <p:cNvGrpSpPr/>
          <p:nvPr/>
        </p:nvGrpSpPr>
        <p:grpSpPr>
          <a:xfrm>
            <a:off x="7505700" y="4417305"/>
            <a:ext cx="1381431" cy="225425"/>
            <a:chOff x="7362825" y="4417305"/>
            <a:chExt cx="1381431" cy="225425"/>
          </a:xfrm>
        </p:grpSpPr>
        <p:sp>
          <p:nvSpPr>
            <p:cNvPr id="4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42" name="object 3238"/>
            <p:cNvPicPr/>
            <p:nvPr/>
          </p:nvPicPr>
          <p:blipFill>
            <a:blip r:embed="rId5"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grpSp>
        <p:nvGrpSpPr>
          <p:cNvPr id="43" name="グループ化 42"/>
          <p:cNvGrpSpPr/>
          <p:nvPr/>
        </p:nvGrpSpPr>
        <p:grpSpPr>
          <a:xfrm>
            <a:off x="6933133" y="2451666"/>
            <a:ext cx="1279725" cy="385282"/>
            <a:chOff x="6919870" y="2438488"/>
            <a:chExt cx="1279725" cy="385282"/>
          </a:xfrm>
        </p:grpSpPr>
        <p:sp>
          <p:nvSpPr>
            <p:cNvPr id="44" name="object 3236"/>
            <p:cNvSpPr/>
            <p:nvPr/>
          </p:nvSpPr>
          <p:spPr>
            <a:xfrm>
              <a:off x="6919870" y="2447050"/>
              <a:ext cx="1220308" cy="24975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45" name="Content Placeholder 8"/>
            <p:cNvSpPr txBox="1">
              <a:spLocks/>
            </p:cNvSpPr>
            <p:nvPr/>
          </p:nvSpPr>
          <p:spPr>
            <a:xfrm>
              <a:off x="6929632" y="2438488"/>
              <a:ext cx="1269963"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キタイワトビペンギン</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46"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4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69" name="Picture 28" descr="https://www.unic.or.jp/files/sdg_icon_13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59423" y="5176260"/>
            <a:ext cx="521635" cy="51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表 59"/>
          <p:cNvGraphicFramePr>
            <a:graphicFrameLocks noGrp="1"/>
          </p:cNvGraphicFramePr>
          <p:nvPr>
            <p:extLst>
              <p:ext uri="{D42A27DB-BD31-4B8C-83A1-F6EECF244321}">
                <p14:modId xmlns:p14="http://schemas.microsoft.com/office/powerpoint/2010/main" val="3661164727"/>
              </p:ext>
            </p:extLst>
          </p:nvPr>
        </p:nvGraphicFramePr>
        <p:xfrm>
          <a:off x="3651033" y="3233729"/>
          <a:ext cx="3246061" cy="3552000"/>
        </p:xfrm>
        <a:graphic>
          <a:graphicData uri="http://schemas.openxmlformats.org/drawingml/2006/table">
            <a:tbl>
              <a:tblPr firstRow="1" bandRow="1">
                <a:tableStyleId>{5C22544A-7EE6-4342-B048-85BDC9FD1C3A}</a:tableStyleId>
              </a:tblPr>
              <a:tblGrid>
                <a:gridCol w="750001">
                  <a:extLst>
                    <a:ext uri="{9D8B030D-6E8A-4147-A177-3AD203B41FA5}">
                      <a16:colId xmlns:a16="http://schemas.microsoft.com/office/drawing/2014/main" val="83468154"/>
                    </a:ext>
                  </a:extLst>
                </a:gridCol>
                <a:gridCol w="2496060">
                  <a:extLst>
                    <a:ext uri="{9D8B030D-6E8A-4147-A177-3AD203B41FA5}">
                      <a16:colId xmlns:a16="http://schemas.microsoft.com/office/drawing/2014/main" val="1167799296"/>
                    </a:ext>
                  </a:extLst>
                </a:gridCol>
              </a:tblGrid>
              <a:tr h="1229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AOAO SAPPORO</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229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35962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AOAO SAPPORO</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担当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担当</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】011-212-1316</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メール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contact@aoao-sapporo.blue</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受付時間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】10:00〜18:00</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回：</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他に以下の入館料がかかります。</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入館料：お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円、中学生</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名以上の札幌市外の学校団体の場合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ヶ月前までに要予約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0023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2293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229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2293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pSp>
        <p:nvGrpSpPr>
          <p:cNvPr id="78" name="グループ化 77"/>
          <p:cNvGrpSpPr/>
          <p:nvPr/>
        </p:nvGrpSpPr>
        <p:grpSpPr>
          <a:xfrm>
            <a:off x="709651" y="3024730"/>
            <a:ext cx="1061857" cy="165430"/>
            <a:chOff x="1014451" y="2994250"/>
            <a:chExt cx="1061857" cy="165430"/>
          </a:xfrm>
        </p:grpSpPr>
        <p:pic>
          <p:nvPicPr>
            <p:cNvPr id="79" name="object 6551"/>
            <p:cNvPicPr/>
            <p:nvPr/>
          </p:nvPicPr>
          <p:blipFill>
            <a:blip r:embed="rId7" cstate="print"/>
            <a:stretch>
              <a:fillRect/>
            </a:stretch>
          </p:blipFill>
          <p:spPr>
            <a:xfrm>
              <a:off x="1014451" y="3031988"/>
              <a:ext cx="115341" cy="116266"/>
            </a:xfrm>
            <a:prstGeom prst="rect">
              <a:avLst/>
            </a:prstGeom>
          </p:spPr>
        </p:pic>
        <p:sp>
          <p:nvSpPr>
            <p:cNvPr id="8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87" name="直線コネクタ 86"/>
          <p:cNvCxnSpPr>
            <a:cxnSpLocks/>
          </p:cNvCxnSpPr>
          <p:nvPr/>
        </p:nvCxnSpPr>
        <p:spPr>
          <a:xfrm>
            <a:off x="999132" y="3263048"/>
            <a:ext cx="0" cy="948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98" name="角丸四角形 97"/>
          <p:cNvSpPr/>
          <p:nvPr/>
        </p:nvSpPr>
        <p:spPr>
          <a:xfrm>
            <a:off x="7040563" y="3136575"/>
            <a:ext cx="2282417" cy="114964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9" name="グループ化 98"/>
          <p:cNvGrpSpPr/>
          <p:nvPr/>
        </p:nvGrpSpPr>
        <p:grpSpPr>
          <a:xfrm>
            <a:off x="7657521" y="3034947"/>
            <a:ext cx="1042907" cy="231974"/>
            <a:chOff x="6553100" y="6116313"/>
            <a:chExt cx="1013465" cy="225425"/>
          </a:xfrm>
        </p:grpSpPr>
        <p:sp>
          <p:nvSpPr>
            <p:cNvPr id="10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0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05" name="object 3238"/>
            <p:cNvPicPr/>
            <p:nvPr/>
          </p:nvPicPr>
          <p:blipFill>
            <a:blip r:embed="rId5"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108" name="楕円 107"/>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正方形/長方形 111"/>
          <p:cNvSpPr/>
          <p:nvPr/>
        </p:nvSpPr>
        <p:spPr>
          <a:xfrm>
            <a:off x="7048500" y="3975647"/>
            <a:ext cx="2277357" cy="195814"/>
          </a:xfrm>
          <a:prstGeom prst="rect">
            <a:avLst/>
          </a:prstGeom>
        </p:spPr>
        <p:txBody>
          <a:bodyPr wrap="square" lIns="36000" tIns="36000" rIns="36000" bIns="36000" anchor="ctr" anchorCtr="1">
            <a:spAutoFit/>
          </a:bodyPr>
          <a:lstStyle/>
          <a:p>
            <a:pPr algn="ctr">
              <a:lnSpc>
                <a:spcPct val="100000"/>
              </a:lnSpc>
              <a:spcBef>
                <a:spcPts val="1995"/>
              </a:spcBef>
            </a:pPr>
            <a:r>
              <a:rPr lang="ja-JP" altLang="en-US" sz="80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13" name="正方形/長方形 112"/>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1" name="楕円 90"/>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3" name="正方形/長方形 92"/>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4" name="楕円 9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5" name="正方形/長方形 94"/>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117" name="グループ化 116"/>
          <p:cNvGrpSpPr/>
          <p:nvPr/>
        </p:nvGrpSpPr>
        <p:grpSpPr>
          <a:xfrm>
            <a:off x="3848078" y="3014032"/>
            <a:ext cx="1061857" cy="165430"/>
            <a:chOff x="1014451" y="2994250"/>
            <a:chExt cx="1061857" cy="165430"/>
          </a:xfrm>
        </p:grpSpPr>
        <p:pic>
          <p:nvPicPr>
            <p:cNvPr id="118" name="object 6551"/>
            <p:cNvPicPr/>
            <p:nvPr/>
          </p:nvPicPr>
          <p:blipFill>
            <a:blip r:embed="rId7" cstate="print"/>
            <a:stretch>
              <a:fillRect/>
            </a:stretch>
          </p:blipFill>
          <p:spPr>
            <a:xfrm>
              <a:off x="1014451" y="3031988"/>
              <a:ext cx="115341" cy="116266"/>
            </a:xfrm>
            <a:prstGeom prst="rect">
              <a:avLst/>
            </a:prstGeom>
          </p:spPr>
        </p:pic>
        <p:sp>
          <p:nvSpPr>
            <p:cNvPr id="11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20" name="直線コネクタ 119"/>
          <p:cNvCxnSpPr>
            <a:cxnSpLocks/>
          </p:cNvCxnSpPr>
          <p:nvPr/>
        </p:nvCxnSpPr>
        <p:spPr>
          <a:xfrm>
            <a:off x="4427100" y="3263048"/>
            <a:ext cx="0" cy="2048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3247"/>
          <p:cNvSpPr txBox="1"/>
          <p:nvPr/>
        </p:nvSpPr>
        <p:spPr>
          <a:xfrm>
            <a:off x="730153" y="5844213"/>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 name="楕円 172">
            <a:extLst>
              <a:ext uri="{FF2B5EF4-FFF2-40B4-BE49-F238E27FC236}">
                <a16:creationId xmlns:a16="http://schemas.microsoft.com/office/drawing/2014/main" id="{00BF1828-CF89-A296-7A7A-E39C88112188}"/>
              </a:ext>
            </a:extLst>
          </p:cNvPr>
          <p:cNvSpPr/>
          <p:nvPr/>
        </p:nvSpPr>
        <p:spPr>
          <a:xfrm>
            <a:off x="8739932" y="3417510"/>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DD7AB82B-F708-E0DF-C098-ED88538C748E}"/>
              </a:ext>
            </a:extLst>
          </p:cNvPr>
          <p:cNvSpPr txBox="1"/>
          <p:nvPr/>
        </p:nvSpPr>
        <p:spPr>
          <a:xfrm>
            <a:off x="8743843" y="3461698"/>
            <a:ext cx="356822" cy="369332"/>
          </a:xfrm>
          <a:prstGeom prst="rect">
            <a:avLst/>
          </a:prstGeom>
          <a:noFill/>
        </p:spPr>
        <p:txBody>
          <a:bodyPr wrap="square">
            <a:spAutoFit/>
          </a:bodyPr>
          <a:lstStyle/>
          <a:p>
            <a:pPr>
              <a:lnSpc>
                <a:spcPct val="100000"/>
              </a:lnSpc>
              <a:spcBef>
                <a:spcPts val="1995"/>
              </a:spcBef>
            </a:pPr>
            <a:r>
              <a:rPr lang="ja-JP" altLang="en-US">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0" name="図 9" descr="口を開けているペンギン&#10;&#10;自動的に生成された説明">
            <a:extLst>
              <a:ext uri="{FF2B5EF4-FFF2-40B4-BE49-F238E27FC236}">
                <a16:creationId xmlns:a16="http://schemas.microsoft.com/office/drawing/2014/main" id="{283DE0D0-C93C-EF8F-C3DB-B77737024B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33133" y="940685"/>
            <a:ext cx="2260800" cy="1554146"/>
          </a:xfrm>
          <a:prstGeom prst="rect">
            <a:avLst/>
          </a:prstGeom>
        </p:spPr>
      </p:pic>
      <p:pic>
        <p:nvPicPr>
          <p:cNvPr id="11" name="Picture 30" descr="https://www.unic.or.jp/files/sdg_icon_14_ja_2-290x290.png">
            <a:extLst>
              <a:ext uri="{FF2B5EF4-FFF2-40B4-BE49-F238E27FC236}">
                <a16:creationId xmlns:a16="http://schemas.microsoft.com/office/drawing/2014/main" id="{C416CD52-1FE9-1E4D-EFE0-12E11A5A03F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798556" y="5176260"/>
            <a:ext cx="521635" cy="512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https://www.unic.or.jp/files/sdg_icon_15_ja_2-290x290.png">
            <a:extLst>
              <a:ext uri="{FF2B5EF4-FFF2-40B4-BE49-F238E27FC236}">
                <a16:creationId xmlns:a16="http://schemas.microsoft.com/office/drawing/2014/main" id="{D7ADB62B-E394-94A1-3E5E-A40DC442C6B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37689" y="5176259"/>
            <a:ext cx="550268" cy="52108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821A88FC-ED2C-71B0-EAF6-B7727D95897E}"/>
              </a:ext>
            </a:extLst>
          </p:cNvPr>
          <p:cNvSpPr txBox="1"/>
          <p:nvPr/>
        </p:nvSpPr>
        <p:spPr>
          <a:xfrm>
            <a:off x="8301750" y="2542167"/>
            <a:ext cx="1455299" cy="184666"/>
          </a:xfrm>
          <a:prstGeom prst="rect">
            <a:avLst/>
          </a:prstGeom>
          <a:noFill/>
        </p:spPr>
        <p:txBody>
          <a:bodyPr wrap="squar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5" name="直線コネクタ 4">
            <a:extLst>
              <a:ext uri="{FF2B5EF4-FFF2-40B4-BE49-F238E27FC236}">
                <a16:creationId xmlns:a16="http://schemas.microsoft.com/office/drawing/2014/main" id="{F7174AE3-FEAA-DF93-08AF-7C1A0FFEDAF3}"/>
              </a:ext>
            </a:extLst>
          </p:cNvPr>
          <p:cNvCxnSpPr/>
          <p:nvPr/>
        </p:nvCxnSpPr>
        <p:spPr>
          <a:xfrm rot="10800000">
            <a:off x="6897834" y="3405717"/>
            <a:ext cx="84785" cy="1685"/>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3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
          <p:cNvSpPr txBox="1">
            <a:spLocks/>
          </p:cNvSpPr>
          <p:nvPr/>
        </p:nvSpPr>
        <p:spPr>
          <a:xfrm>
            <a:off x="824993" y="1279265"/>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札幌市は性別にかかわらず誰もが個性や能力を発揮できるジェンダー平等社会を目指し、さまざまな取り組みを行っています。ジェンダー平等に関する取り組みや</a:t>
            </a:r>
            <a:r>
              <a:rPr lang="en-US" altLang="ja-JP" sz="1100" dirty="0">
                <a:latin typeface="UD デジタル 教科書体 NP-R" panose="02020400000000000000" pitchFamily="18" charset="-128"/>
                <a:ea typeface="UD デジタル 教科書体 NP-R" panose="02020400000000000000" pitchFamily="18" charset="-128"/>
              </a:rPr>
              <a:t>LGBT</a:t>
            </a:r>
            <a:r>
              <a:rPr lang="ja-JP" altLang="en-US" sz="1100" dirty="0">
                <a:latin typeface="UD デジタル 教科書体 NP-R" panose="02020400000000000000" pitchFamily="18" charset="-128"/>
                <a:ea typeface="UD デジタル 教科書体 NP-R" panose="02020400000000000000" pitchFamily="18" charset="-128"/>
              </a:rPr>
              <a:t>フレンドリーシティ札幌には全国から注目が集まっており、普段なかなか接することのないこの問題について、専門家の講演に加え、草の根の活動を行っている</a:t>
            </a:r>
            <a:r>
              <a:rPr lang="en-US" altLang="ja-JP" sz="1100" dirty="0">
                <a:latin typeface="UD デジタル 教科書体 NP-R" panose="02020400000000000000" pitchFamily="18" charset="-128"/>
                <a:ea typeface="UD デジタル 教科書体 NP-R" panose="02020400000000000000" pitchFamily="18" charset="-128"/>
              </a:rPr>
              <a:t>NPO</a:t>
            </a:r>
            <a:r>
              <a:rPr lang="ja-JP" altLang="en-US" sz="1100" dirty="0">
                <a:latin typeface="UD デジタル 教科書体 NP-R" panose="02020400000000000000" pitchFamily="18" charset="-128"/>
                <a:ea typeface="UD デジタル 教科書体 NP-R" panose="02020400000000000000" pitchFamily="18" charset="-128"/>
              </a:rPr>
              <a:t>団体</a:t>
            </a:r>
            <a:r>
              <a:rPr lang="ja-JP" altLang="en-US" sz="1100">
                <a:latin typeface="UD デジタル 教科書体 NP-R" panose="02020400000000000000" pitchFamily="18" charset="-128"/>
                <a:ea typeface="UD デジタル 教科書体 NP-R" panose="02020400000000000000" pitchFamily="18" charset="-128"/>
              </a:rPr>
              <a:t>や、ダイバーシティ経営を実践している企業</a:t>
            </a:r>
            <a:r>
              <a:rPr lang="ja-JP" altLang="en-US" sz="1100" dirty="0">
                <a:latin typeface="UD デジタル 教科書体 NP-R" panose="02020400000000000000" pitchFamily="18" charset="-128"/>
                <a:ea typeface="UD デジタル 教科書体 NP-R" panose="02020400000000000000" pitchFamily="18" charset="-128"/>
              </a:rPr>
              <a:t>からのお話などをアレンジし、グループディスカッションを通して理解を深めます。</a:t>
            </a:r>
          </a:p>
        </p:txBody>
      </p:sp>
      <p:grpSp>
        <p:nvGrpSpPr>
          <p:cNvPr id="92" name="グループ化 91"/>
          <p:cNvGrpSpPr/>
          <p:nvPr/>
        </p:nvGrpSpPr>
        <p:grpSpPr>
          <a:xfrm>
            <a:off x="6929632" y="782637"/>
            <a:ext cx="2575651" cy="2041133"/>
            <a:chOff x="6929632" y="782637"/>
            <a:chExt cx="2575651" cy="2041133"/>
          </a:xfrm>
        </p:grpSpPr>
        <p:grpSp>
          <p:nvGrpSpPr>
            <p:cNvPr id="93" name="グループ化 92"/>
            <p:cNvGrpSpPr/>
            <p:nvPr/>
          </p:nvGrpSpPr>
          <p:grpSpPr>
            <a:xfrm>
              <a:off x="6935133" y="782637"/>
              <a:ext cx="2570150" cy="1939505"/>
              <a:chOff x="6935133" y="782637"/>
              <a:chExt cx="2570150" cy="1939505"/>
            </a:xfrm>
          </p:grpSpPr>
          <p:pic>
            <p:nvPicPr>
              <p:cNvPr id="98" name="object 3233"/>
              <p:cNvPicPr/>
              <p:nvPr/>
            </p:nvPicPr>
            <p:blipFill>
              <a:blip r:embed="rId3" cstate="screen">
                <a:extLst>
                  <a:ext uri="{28A0092B-C50C-407E-A947-70E740481C1C}">
                    <a14:useLocalDpi xmlns:a14="http://schemas.microsoft.com/office/drawing/2010/main"/>
                  </a:ext>
                </a:extLst>
              </a:blip>
              <a:stretch>
                <a:fillRect/>
              </a:stretch>
            </p:blipFill>
            <p:spPr>
              <a:xfrm>
                <a:off x="6969843" y="817346"/>
                <a:ext cx="2535440" cy="1904796"/>
              </a:xfrm>
              <a:prstGeom prst="rect">
                <a:avLst/>
              </a:prstGeom>
            </p:spPr>
          </p:pic>
          <p:sp>
            <p:nvSpPr>
              <p:cNvPr id="99"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94" name="図 93"/>
            <p:cNvPicPr>
              <a:picLocks noChangeAspect="1"/>
            </p:cNvPicPr>
            <p:nvPr/>
          </p:nvPicPr>
          <p:blipFill>
            <a:blip r:embed="rId4"/>
            <a:stretch>
              <a:fillRect/>
            </a:stretch>
          </p:blipFill>
          <p:spPr>
            <a:xfrm>
              <a:off x="7059124" y="894433"/>
              <a:ext cx="2259106" cy="1667435"/>
            </a:xfrm>
            <a:prstGeom prst="rect">
              <a:avLst/>
            </a:prstGeom>
          </p:spPr>
        </p:pic>
        <p:grpSp>
          <p:nvGrpSpPr>
            <p:cNvPr id="95" name="グループ化 94"/>
            <p:cNvGrpSpPr/>
            <p:nvPr/>
          </p:nvGrpSpPr>
          <p:grpSpPr>
            <a:xfrm>
              <a:off x="6929632" y="2438488"/>
              <a:ext cx="1087645" cy="385282"/>
              <a:chOff x="6929632" y="2438488"/>
              <a:chExt cx="1087645" cy="385282"/>
            </a:xfrm>
          </p:grpSpPr>
          <p:sp>
            <p:nvSpPr>
              <p:cNvPr id="96"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9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専門家の講演</a:t>
                </a:r>
              </a:p>
            </p:txBody>
          </p:sp>
        </p:grpSp>
      </p:grpSp>
      <p:sp>
        <p:nvSpPr>
          <p:cNvPr id="102"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04"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117"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8" name="正方形/長方形 117"/>
          <p:cNvSpPr/>
          <p:nvPr/>
        </p:nvSpPr>
        <p:spPr>
          <a:xfrm>
            <a:off x="869989" y="914922"/>
            <a:ext cx="5625258"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札幌で学ぶ多様性 誰もが生きがいと誇りを持って生きられる社会へ</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70" name="表 69"/>
          <p:cNvGraphicFramePr>
            <a:graphicFrameLocks noGrp="1"/>
          </p:cNvGraphicFramePr>
          <p:nvPr>
            <p:extLst>
              <p:ext uri="{D42A27DB-BD31-4B8C-83A1-F6EECF244321}">
                <p14:modId xmlns:p14="http://schemas.microsoft.com/office/powerpoint/2010/main" val="3376119107"/>
              </p:ext>
            </p:extLst>
          </p:nvPr>
        </p:nvGraphicFramePr>
        <p:xfrm>
          <a:off x="600074" y="3241976"/>
          <a:ext cx="2983722" cy="1594440"/>
        </p:xfrm>
        <a:graphic>
          <a:graphicData uri="http://schemas.openxmlformats.org/drawingml/2006/table">
            <a:tbl>
              <a:tblPr firstRow="1" bandRow="1">
                <a:tableStyleId>{5C22544A-7EE6-4342-B048-85BDC9FD1C3A}</a:tableStyleId>
              </a:tblPr>
              <a:tblGrid>
                <a:gridCol w="342642">
                  <a:extLst>
                    <a:ext uri="{9D8B030D-6E8A-4147-A177-3AD203B41FA5}">
                      <a16:colId xmlns:a16="http://schemas.microsoft.com/office/drawing/2014/main" val="83468154"/>
                    </a:ext>
                  </a:extLst>
                </a:gridCol>
                <a:gridCol w="106925">
                  <a:extLst>
                    <a:ext uri="{9D8B030D-6E8A-4147-A177-3AD203B41FA5}">
                      <a16:colId xmlns:a16="http://schemas.microsoft.com/office/drawing/2014/main" val="246210493"/>
                    </a:ext>
                  </a:extLst>
                </a:gridCol>
                <a:gridCol w="2534155">
                  <a:extLst>
                    <a:ext uri="{9D8B030D-6E8A-4147-A177-3AD203B41FA5}">
                      <a16:colId xmlns:a16="http://schemas.microsoft.com/office/drawing/2014/main" val="1167799296"/>
                    </a:ext>
                  </a:extLst>
                </a:gridCol>
              </a:tblGrid>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45</a:t>
                      </a:r>
                      <a:r>
                        <a:rPr kumimoji="1" lang="ja-JP" altLang="en-US" sz="900" b="0" spc="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部 専門家の講演</a:t>
                      </a:r>
                      <a:endPar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3230820803"/>
                  </a:ext>
                </a:extLst>
              </a:tr>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部 </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団体や企業の講演</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420553775"/>
                  </a:ext>
                </a:extLst>
              </a:tr>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グループディスカッション</a:t>
                      </a: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2761586843"/>
                  </a:ext>
                </a:extLst>
              </a:tr>
              <a:tr h="0">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グループ毎の発表</a:t>
                      </a: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744318995"/>
                  </a:ext>
                </a:extLst>
              </a:tr>
              <a:tr h="204888">
                <a:tc>
                  <a:txBody>
                    <a:bodyPr/>
                    <a:lstStyle/>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900" b="0" spc="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cxnSp>
        <p:nvCxnSpPr>
          <p:cNvPr id="131" name="直線コネクタ 130"/>
          <p:cNvCxnSpPr>
            <a:cxnSpLocks/>
          </p:cNvCxnSpPr>
          <p:nvPr/>
        </p:nvCxnSpPr>
        <p:spPr>
          <a:xfrm>
            <a:off x="980544" y="3249613"/>
            <a:ext cx="0" cy="135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5" name="表 144"/>
          <p:cNvGraphicFramePr>
            <a:graphicFrameLocks noGrp="1"/>
          </p:cNvGraphicFramePr>
          <p:nvPr>
            <p:extLst>
              <p:ext uri="{D42A27DB-BD31-4B8C-83A1-F6EECF244321}">
                <p14:modId xmlns:p14="http://schemas.microsoft.com/office/powerpoint/2010/main" val="3473638491"/>
              </p:ext>
            </p:extLst>
          </p:nvPr>
        </p:nvGraphicFramePr>
        <p:xfrm>
          <a:off x="3729038" y="3263048"/>
          <a:ext cx="3179762" cy="1703442"/>
        </p:xfrm>
        <a:graphic>
          <a:graphicData uri="http://schemas.openxmlformats.org/drawingml/2006/table">
            <a:tbl>
              <a:tblPr firstRow="1" bandRow="1">
                <a:tableStyleId>{5C22544A-7EE6-4342-B048-85BDC9FD1C3A}</a:tableStyleId>
              </a:tblPr>
              <a:tblGrid>
                <a:gridCol w="734682">
                  <a:extLst>
                    <a:ext uri="{9D8B030D-6E8A-4147-A177-3AD203B41FA5}">
                      <a16:colId xmlns:a16="http://schemas.microsoft.com/office/drawing/2014/main" val="83468154"/>
                    </a:ext>
                  </a:extLst>
                </a:gridCol>
                <a:gridCol w="2445080">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宿泊ホテルまたは札幌エルプラザなど</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札幌市男女共同参画センター</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事業係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】011-728-1255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】jigyou@danjyo.sl-plaza.jp</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基本料金／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時間以内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回あたり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24,000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名以上の場合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名につき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円追加</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タイトル 1"/>
          <p:cNvSpPr>
            <a:spLocks noGrp="1"/>
          </p:cNvSpPr>
          <p:nvPr>
            <p:ph type="title"/>
          </p:nvPr>
        </p:nvSpPr>
        <p:spPr>
          <a:xfrm>
            <a:off x="1424771" y="265209"/>
            <a:ext cx="6368479" cy="697192"/>
          </a:xfrm>
        </p:spPr>
        <p:txBody>
          <a:bodyPr/>
          <a:lstStyle/>
          <a:p>
            <a:r>
              <a:rPr lang="ja-JP" altLang="en-US" sz="1800" dirty="0">
                <a:latin typeface="UD デジタル 教科書体 NP-R" panose="02020400000000000000" pitchFamily="18" charset="-128"/>
                <a:ea typeface="UD デジタル 教科書体 NP-R" panose="02020400000000000000" pitchFamily="18" charset="-128"/>
              </a:rPr>
              <a:t>社会のジェンダー平等と一人ひとりの</a:t>
            </a:r>
            <a:br>
              <a:rPr lang="ja-JP" altLang="en-US" sz="1800" dirty="0">
                <a:latin typeface="UD デジタル 教科書体 NP-R" panose="02020400000000000000" pitchFamily="18" charset="-128"/>
                <a:ea typeface="UD デジタル 教科書体 NP-R" panose="02020400000000000000" pitchFamily="18" charset="-128"/>
              </a:rPr>
            </a:br>
            <a:r>
              <a:rPr lang="ja-JP" altLang="en-US" sz="1800" dirty="0">
                <a:latin typeface="UD デジタル 教科書体 NP-R" panose="02020400000000000000" pitchFamily="18" charset="-128"/>
                <a:ea typeface="UD デジタル 教科書体 NP-R" panose="02020400000000000000" pitchFamily="18" charset="-128"/>
              </a:rPr>
              <a:t>セクシュアリティを考えるワークショップ</a:t>
            </a:r>
            <a:endParaRPr kumimoji="1" lang="ja-JP" altLang="en-US" sz="18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3" name="グループ化 62"/>
          <p:cNvGrpSpPr/>
          <p:nvPr/>
        </p:nvGrpSpPr>
        <p:grpSpPr>
          <a:xfrm>
            <a:off x="709651" y="3024730"/>
            <a:ext cx="1061857" cy="165430"/>
            <a:chOff x="1014451" y="2994250"/>
            <a:chExt cx="1061857" cy="165430"/>
          </a:xfrm>
        </p:grpSpPr>
        <p:pic>
          <p:nvPicPr>
            <p:cNvPr id="64" name="object 6551"/>
            <p:cNvPicPr/>
            <p:nvPr/>
          </p:nvPicPr>
          <p:blipFill>
            <a:blip r:embed="rId6" cstate="print"/>
            <a:stretch>
              <a:fillRect/>
            </a:stretch>
          </p:blipFill>
          <p:spPr>
            <a:xfrm>
              <a:off x="1014451" y="3031988"/>
              <a:ext cx="115341" cy="116266"/>
            </a:xfrm>
            <a:prstGeom prst="rect">
              <a:avLst/>
            </a:prstGeom>
          </p:spPr>
        </p:pic>
        <p:sp>
          <p:nvSpPr>
            <p:cNvPr id="6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6" name="正方形/長方形 65"/>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8" name="グループ化 127"/>
          <p:cNvGrpSpPr/>
          <p:nvPr/>
        </p:nvGrpSpPr>
        <p:grpSpPr>
          <a:xfrm>
            <a:off x="3848078" y="3014032"/>
            <a:ext cx="1061857" cy="165430"/>
            <a:chOff x="1014451" y="2994250"/>
            <a:chExt cx="1061857" cy="165430"/>
          </a:xfrm>
        </p:grpSpPr>
        <p:pic>
          <p:nvPicPr>
            <p:cNvPr id="129" name="object 6551"/>
            <p:cNvPicPr/>
            <p:nvPr/>
          </p:nvPicPr>
          <p:blipFill>
            <a:blip r:embed="rId6" cstate="print"/>
            <a:stretch>
              <a:fillRect/>
            </a:stretch>
          </p:blipFill>
          <p:spPr>
            <a:xfrm>
              <a:off x="1014451" y="3031988"/>
              <a:ext cx="115341" cy="116266"/>
            </a:xfrm>
            <a:prstGeom prst="rect">
              <a:avLst/>
            </a:prstGeom>
          </p:spPr>
        </p:pic>
        <p:sp>
          <p:nvSpPr>
            <p:cNvPr id="13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32" name="直線コネクタ 131"/>
          <p:cNvCxnSpPr>
            <a:cxnSpLocks/>
          </p:cNvCxnSpPr>
          <p:nvPr/>
        </p:nvCxnSpPr>
        <p:spPr>
          <a:xfrm>
            <a:off x="4427101" y="3263048"/>
            <a:ext cx="0" cy="1752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角丸四角形 132"/>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9" name="グループ化 118"/>
          <p:cNvGrpSpPr/>
          <p:nvPr/>
        </p:nvGrpSpPr>
        <p:grpSpPr>
          <a:xfrm>
            <a:off x="7271077" y="5008268"/>
            <a:ext cx="1863666" cy="1210389"/>
            <a:chOff x="488990" y="8043937"/>
            <a:chExt cx="1374954" cy="892987"/>
          </a:xfrm>
        </p:grpSpPr>
        <p:pic>
          <p:nvPicPr>
            <p:cNvPr id="120" name="Picture 8" descr="https://www.unic.or.jp/files/sdg_icon_03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8990" y="804914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https://www.unic.or.jp/files/sdg_icon_04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9883" y="804393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 descr="https://www.unic.or.jp/files/sdg_icon_05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24864" y="804393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8" descr="https://www.unic.or.jp/files/sdg_icon_08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6480" y="850080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2" descr="https://www.unic.or.jp/files/sdg_icon_10_ja_3-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60201" y="85053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4" descr="https://www.unic.or.jp/files/sdg_icon_1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424864" y="8500806"/>
              <a:ext cx="439080" cy="4316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0" name="表 159"/>
          <p:cNvGraphicFramePr>
            <a:graphicFrameLocks noGrp="1"/>
          </p:cNvGraphicFramePr>
          <p:nvPr>
            <p:extLst>
              <p:ext uri="{D42A27DB-BD31-4B8C-83A1-F6EECF244321}">
                <p14:modId xmlns:p14="http://schemas.microsoft.com/office/powerpoint/2010/main" val="3510342604"/>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49443">
                  <a:extLst>
                    <a:ext uri="{9D8B030D-6E8A-4147-A177-3AD203B41FA5}">
                      <a16:colId xmlns:a16="http://schemas.microsoft.com/office/drawing/2014/main" val="83468154"/>
                    </a:ext>
                  </a:extLst>
                </a:gridCol>
                <a:gridCol w="6132930">
                  <a:extLst>
                    <a:ext uri="{9D8B030D-6E8A-4147-A177-3AD203B41FA5}">
                      <a16:colId xmlns:a16="http://schemas.microsoft.com/office/drawing/2014/main" val="1167799296"/>
                    </a:ext>
                  </a:extLst>
                </a:gridCol>
              </a:tblGrid>
              <a:tr h="1201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部のスピーカーについては、札幌市男女共同参画センターが事前に学校様のニーズをお伺いした上で選定いたします。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161" name="角丸四角形 160"/>
          <p:cNvSpPr/>
          <p:nvPr/>
        </p:nvSpPr>
        <p:spPr>
          <a:xfrm>
            <a:off x="7040563" y="3136575"/>
            <a:ext cx="2282417" cy="114964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6" name="楕円 165"/>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7" name="正方形/長方形 166"/>
          <p:cNvSpPr/>
          <p:nvPr/>
        </p:nvSpPr>
        <p:spPr>
          <a:xfrm>
            <a:off x="7048500" y="3975647"/>
            <a:ext cx="2277357" cy="195814"/>
          </a:xfrm>
          <a:prstGeom prst="rect">
            <a:avLst/>
          </a:prstGeom>
        </p:spPr>
        <p:txBody>
          <a:bodyPr wrap="square" lIns="36000" tIns="36000" rIns="36000" bIns="36000" anchor="ctr" anchorCtr="1">
            <a:spAutoFit/>
          </a:bodyPr>
          <a:lstStyle/>
          <a:p>
            <a:pPr algn="ctr">
              <a:lnSpc>
                <a:spcPct val="100000"/>
              </a:lnSpc>
              <a:spcBef>
                <a:spcPts val="1995"/>
              </a:spcBef>
            </a:pPr>
            <a:r>
              <a:rPr lang="ja-JP" altLang="en-US" sz="80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68" name="正方形/長方形 167"/>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69" name="楕円 168"/>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0" name="正方形/長方形 169"/>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71" name="楕円 170"/>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2" name="正方形/長方形 171"/>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73" name="楕円 172"/>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4" name="正方形/長方形 173"/>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
        <p:nvSpPr>
          <p:cNvPr id="175" name="角丸四角形 174"/>
          <p:cNvSpPr/>
          <p:nvPr/>
        </p:nvSpPr>
        <p:spPr>
          <a:xfrm>
            <a:off x="1116419" y="5458288"/>
            <a:ext cx="5621369" cy="7542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6" name="object 6569"/>
          <p:cNvSpPr txBox="1"/>
          <p:nvPr/>
        </p:nvSpPr>
        <p:spPr>
          <a:xfrm>
            <a:off x="2025738" y="5536454"/>
            <a:ext cx="4498703" cy="62837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ジェンダー平等</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&amp;</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性の多様性について、札幌・国内だけではなく、海外事例も交えたお話やグループディスカッションとすることで、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に関して学ぶことが出来ます。日常では扱うきっかけがない話題のため、ジェンダー平等の活動</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団体や実践している企業と</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接することでまずはジェンダーやセクシュアリティについて自分ごとと感じてもらい、互いの個性や多様性を認め合い、誰もが生きがいと誇りを持って生きられる社会を目指します。</a:t>
            </a:r>
          </a:p>
        </p:txBody>
      </p:sp>
      <p:grpSp>
        <p:nvGrpSpPr>
          <p:cNvPr id="155" name="グループ化 154"/>
          <p:cNvGrpSpPr/>
          <p:nvPr/>
        </p:nvGrpSpPr>
        <p:grpSpPr>
          <a:xfrm>
            <a:off x="668338" y="5386115"/>
            <a:ext cx="1344175" cy="622465"/>
            <a:chOff x="1562100" y="3295332"/>
            <a:chExt cx="1344175" cy="622465"/>
          </a:xfrm>
        </p:grpSpPr>
        <p:sp>
          <p:nvSpPr>
            <p:cNvPr id="15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58" name="object 3291"/>
            <p:cNvPicPr/>
            <p:nvPr/>
          </p:nvPicPr>
          <p:blipFill>
            <a:blip r:embed="rId13"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7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9" name="グループ化 178"/>
          <p:cNvGrpSpPr/>
          <p:nvPr/>
        </p:nvGrpSpPr>
        <p:grpSpPr>
          <a:xfrm>
            <a:off x="7505700" y="4417305"/>
            <a:ext cx="1381431" cy="225425"/>
            <a:chOff x="7362825" y="4417305"/>
            <a:chExt cx="1381431" cy="225425"/>
          </a:xfrm>
        </p:grpSpPr>
        <p:sp>
          <p:nvSpPr>
            <p:cNvPr id="18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3"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4" name="グループ化 183"/>
          <p:cNvGrpSpPr/>
          <p:nvPr/>
        </p:nvGrpSpPr>
        <p:grpSpPr>
          <a:xfrm>
            <a:off x="7657521" y="3034947"/>
            <a:ext cx="1042907" cy="231974"/>
            <a:chOff x="6553100" y="6116313"/>
            <a:chExt cx="1013465" cy="225425"/>
          </a:xfrm>
        </p:grpSpPr>
        <p:sp>
          <p:nvSpPr>
            <p:cNvPr id="18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7"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106998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表 57"/>
          <p:cNvGraphicFramePr>
            <a:graphicFrameLocks noGrp="1"/>
          </p:cNvGraphicFramePr>
          <p:nvPr>
            <p:extLst>
              <p:ext uri="{D42A27DB-BD31-4B8C-83A1-F6EECF244321}">
                <p14:modId xmlns:p14="http://schemas.microsoft.com/office/powerpoint/2010/main" val="3622365917"/>
              </p:ext>
            </p:extLst>
          </p:nvPr>
        </p:nvGraphicFramePr>
        <p:xfrm>
          <a:off x="609600" y="3211904"/>
          <a:ext cx="3494000" cy="1975486"/>
        </p:xfrm>
        <a:graphic>
          <a:graphicData uri="http://schemas.openxmlformats.org/drawingml/2006/table">
            <a:tbl>
              <a:tblPr firstRow="1" bandRow="1">
                <a:tableStyleId>{5C22544A-7EE6-4342-B048-85BDC9FD1C3A}</a:tableStyleId>
              </a:tblPr>
              <a:tblGrid>
                <a:gridCol w="380193">
                  <a:extLst>
                    <a:ext uri="{9D8B030D-6E8A-4147-A177-3AD203B41FA5}">
                      <a16:colId xmlns:a16="http://schemas.microsoft.com/office/drawing/2014/main" val="83468154"/>
                    </a:ext>
                  </a:extLst>
                </a:gridCol>
                <a:gridCol w="3113807">
                  <a:extLst>
                    <a:ext uri="{9D8B030D-6E8A-4147-A177-3AD203B41FA5}">
                      <a16:colId xmlns:a16="http://schemas.microsoft.com/office/drawing/2014/main" val="1167799296"/>
                    </a:ext>
                  </a:extLst>
                </a:gridCol>
              </a:tblGrid>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到着後、イベントスペースへ移動</a:t>
                      </a:r>
                    </a:p>
                  </a:txBody>
                  <a:tcPr marL="72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301526">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映像鑑賞</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モエレ沼公園について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301526">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解説</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モエレ沼公園で運用している雪冷房システムについて</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30260">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質疑応答</a:t>
                      </a: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7964169"/>
                  </a:ext>
                </a:extLst>
              </a:tr>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雪貯蔵庫を見学</a:t>
                      </a: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56323"/>
                  </a:ext>
                </a:extLst>
              </a:tr>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館内および野外のアート作品展示見学（各自）</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01526">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3026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61"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モエレ沼公園で学ぶエネルギーとアート</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2" name="Content Placeholder 8"/>
          <p:cNvSpPr txBox="1">
            <a:spLocks/>
          </p:cNvSpPr>
          <p:nvPr/>
        </p:nvSpPr>
        <p:spPr>
          <a:xfrm>
            <a:off x="824993" y="1279265"/>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モエレ沼公園は「全体をひとつの彫刻作品とする」というコンセプトのもとに世界的に著名な彫刻家イサム・ノグチが基本設計し、広大な敷地内で自然とアートが融合した美しい景観を楽しむことができます。また、ゴミ処理場跡地を公園化したことや、屋内施設であるガラスのピラミッドに地域固有の自然エネルギーである雪を活用した冷房システムを導入していることから、クリーンエネルギーへの理解を深めます。</a:t>
            </a:r>
          </a:p>
        </p:txBody>
      </p:sp>
      <p:sp>
        <p:nvSpPr>
          <p:cNvPr id="137"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39"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cxnSp>
        <p:nvCxnSpPr>
          <p:cNvPr id="146" name="直線コネクタ 145"/>
          <p:cNvCxnSpPr>
            <a:cxnSpLocks/>
          </p:cNvCxnSpPr>
          <p:nvPr/>
        </p:nvCxnSpPr>
        <p:spPr>
          <a:xfrm>
            <a:off x="954088" y="3242300"/>
            <a:ext cx="0" cy="1400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52" name="正方形/長方形 151"/>
          <p:cNvSpPr/>
          <p:nvPr/>
        </p:nvSpPr>
        <p:spPr>
          <a:xfrm>
            <a:off x="869989" y="914922"/>
            <a:ext cx="3416320"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人間が傷つけた土地をアートで再生する</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53" name="object 3232"/>
          <p:cNvGrpSpPr/>
          <p:nvPr/>
        </p:nvGrpSpPr>
        <p:grpSpPr>
          <a:xfrm>
            <a:off x="6934738" y="782637"/>
            <a:ext cx="2570545" cy="1939505"/>
            <a:chOff x="4529402" y="2139213"/>
            <a:chExt cx="2570545" cy="1939505"/>
          </a:xfrm>
        </p:grpSpPr>
        <p:pic>
          <p:nvPicPr>
            <p:cNvPr id="154" name="object 3233"/>
            <p:cNvPicPr/>
            <p:nvPr/>
          </p:nvPicPr>
          <p:blipFill>
            <a:blip r:embed="rId4" cstate="screen">
              <a:extLst>
                <a:ext uri="{28A0092B-C50C-407E-A947-70E740481C1C}">
                  <a14:useLocalDpi xmlns:a14="http://schemas.microsoft.com/office/drawing/2010/main"/>
                </a:ext>
              </a:extLst>
            </a:blip>
            <a:stretch>
              <a:fillRect/>
            </a:stretch>
          </p:blipFill>
          <p:spPr>
            <a:xfrm>
              <a:off x="4564507" y="2173922"/>
              <a:ext cx="2535440" cy="1904796"/>
            </a:xfrm>
            <a:prstGeom prst="rect">
              <a:avLst/>
            </a:prstGeom>
          </p:spPr>
        </p:pic>
        <p:sp>
          <p:nvSpPr>
            <p:cNvPr id="155" name="object 3234"/>
            <p:cNvSpPr/>
            <p:nvPr/>
          </p:nvSpPr>
          <p:spPr>
            <a:xfrm>
              <a:off x="4529797" y="2139213"/>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56" name="object 3235"/>
            <p:cNvPicPr/>
            <p:nvPr/>
          </p:nvPicPr>
          <p:blipFill>
            <a:blip r:embed="rId5" cstate="screen">
              <a:extLst>
                <a:ext uri="{28A0092B-C50C-407E-A947-70E740481C1C}">
                  <a14:useLocalDpi xmlns:a14="http://schemas.microsoft.com/office/drawing/2010/main"/>
                </a:ext>
              </a:extLst>
            </a:blip>
            <a:stretch>
              <a:fillRect/>
            </a:stretch>
          </p:blipFill>
          <p:spPr>
            <a:xfrm>
              <a:off x="4652708" y="2254072"/>
              <a:ext cx="2289632" cy="1663712"/>
            </a:xfrm>
            <a:prstGeom prst="rect">
              <a:avLst/>
            </a:prstGeom>
          </p:spPr>
        </p:pic>
        <p:sp>
          <p:nvSpPr>
            <p:cNvPr id="157" name="object 3236"/>
            <p:cNvSpPr/>
            <p:nvPr/>
          </p:nvSpPr>
          <p:spPr>
            <a:xfrm>
              <a:off x="4529402" y="3803626"/>
              <a:ext cx="1122186"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sp>
        <p:nvSpPr>
          <p:cNvPr id="15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ガラスのピラミッド</a:t>
            </a:r>
          </a:p>
        </p:txBody>
      </p:sp>
      <p:graphicFrame>
        <p:nvGraphicFramePr>
          <p:cNvPr id="57" name="表 56"/>
          <p:cNvGraphicFramePr>
            <a:graphicFrameLocks noGrp="1"/>
          </p:cNvGraphicFramePr>
          <p:nvPr>
            <p:extLst>
              <p:ext uri="{D42A27DB-BD31-4B8C-83A1-F6EECF244321}">
                <p14:modId xmlns:p14="http://schemas.microsoft.com/office/powerpoint/2010/main" val="2469381885"/>
              </p:ext>
            </p:extLst>
          </p:nvPr>
        </p:nvGraphicFramePr>
        <p:xfrm>
          <a:off x="3854292" y="3315290"/>
          <a:ext cx="3222783" cy="2484904"/>
        </p:xfrm>
        <a:graphic>
          <a:graphicData uri="http://schemas.openxmlformats.org/drawingml/2006/table">
            <a:tbl>
              <a:tblPr firstRow="1" bandRow="1">
                <a:tableStyleId>{5C22544A-7EE6-4342-B048-85BDC9FD1C3A}</a:tableStyleId>
              </a:tblPr>
              <a:tblGrid>
                <a:gridCol w="744623">
                  <a:extLst>
                    <a:ext uri="{9D8B030D-6E8A-4147-A177-3AD203B41FA5}">
                      <a16:colId xmlns:a16="http://schemas.microsoft.com/office/drawing/2014/main" val="83468154"/>
                    </a:ext>
                  </a:extLst>
                </a:gridCol>
                <a:gridCol w="2478160">
                  <a:extLst>
                    <a:ext uri="{9D8B030D-6E8A-4147-A177-3AD203B41FA5}">
                      <a16:colId xmlns:a16="http://schemas.microsoft.com/office/drawing/2014/main" val="1167799296"/>
                    </a:ext>
                  </a:extLst>
                </a:gridCol>
              </a:tblGrid>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公園内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98447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モエレ沼公園管理事務所</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公益財団法人札幌市公園緑化協会</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】011-790-1231</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会場利用料として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団体あたり</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午前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5,470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円／午後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7,100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日から次年度の申込み開始（先着順）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13719">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0430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6327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日から次年度の申込み開始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先着順</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0" name="グループ化 79"/>
          <p:cNvGrpSpPr/>
          <p:nvPr/>
        </p:nvGrpSpPr>
        <p:grpSpPr>
          <a:xfrm>
            <a:off x="709651" y="3024730"/>
            <a:ext cx="1061857" cy="165430"/>
            <a:chOff x="1014451" y="2994250"/>
            <a:chExt cx="1061857" cy="165430"/>
          </a:xfrm>
        </p:grpSpPr>
        <p:pic>
          <p:nvPicPr>
            <p:cNvPr id="96" name="object 6551"/>
            <p:cNvPicPr/>
            <p:nvPr/>
          </p:nvPicPr>
          <p:blipFill>
            <a:blip r:embed="rId6" cstate="print"/>
            <a:stretch>
              <a:fillRect/>
            </a:stretch>
          </p:blipFill>
          <p:spPr>
            <a:xfrm>
              <a:off x="1014451" y="3031988"/>
              <a:ext cx="115341" cy="116266"/>
            </a:xfrm>
            <a:prstGeom prst="rect">
              <a:avLst/>
            </a:prstGeom>
          </p:spPr>
        </p:pic>
        <p:sp>
          <p:nvSpPr>
            <p:cNvPr id="97"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8" name="正方形/長方形 97"/>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99" name="角丸四角形 98"/>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4" name="楕円 103"/>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8010627" y="3936754"/>
            <a:ext cx="277888" cy="195814"/>
          </a:xfrm>
          <a:prstGeom prst="rect">
            <a:avLst/>
          </a:prstGeom>
        </p:spPr>
        <p:txBody>
          <a:bodyPr wrap="none" lIns="36000" tIns="36000" rIns="36000" bIns="36000">
            <a:spAutoFit/>
          </a:bodyPr>
          <a:lstStyle/>
          <a:p>
            <a:pPr>
              <a:lnSpc>
                <a:spcPct val="100000"/>
              </a:lnSpc>
              <a:spcBef>
                <a:spcPts val="1995"/>
              </a:spcBef>
            </a:pP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06" name="正方形/長方形 105"/>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07" name="楕円 106"/>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8" name="正方形/長方形 107"/>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9" name="楕円 108"/>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0" name="正方形/長方形 10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11" name="楕円 11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正方形/長方形 11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13" name="グループ化 112"/>
          <p:cNvGrpSpPr/>
          <p:nvPr/>
        </p:nvGrpSpPr>
        <p:grpSpPr>
          <a:xfrm>
            <a:off x="3933803" y="3014032"/>
            <a:ext cx="1061857" cy="165430"/>
            <a:chOff x="1014451" y="2994250"/>
            <a:chExt cx="1061857" cy="165430"/>
          </a:xfrm>
        </p:grpSpPr>
        <p:pic>
          <p:nvPicPr>
            <p:cNvPr id="114" name="object 6551"/>
            <p:cNvPicPr/>
            <p:nvPr/>
          </p:nvPicPr>
          <p:blipFill>
            <a:blip r:embed="rId6" cstate="print"/>
            <a:stretch>
              <a:fillRect/>
            </a:stretch>
          </p:blipFill>
          <p:spPr>
            <a:xfrm>
              <a:off x="1014451" y="3031988"/>
              <a:ext cx="115341" cy="116266"/>
            </a:xfrm>
            <a:prstGeom prst="rect">
              <a:avLst/>
            </a:prstGeom>
          </p:spPr>
        </p:pic>
        <p:sp>
          <p:nvSpPr>
            <p:cNvPr id="11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16" name="直線コネクタ 115"/>
          <p:cNvCxnSpPr/>
          <p:nvPr/>
        </p:nvCxnSpPr>
        <p:spPr>
          <a:xfrm>
            <a:off x="4532313" y="3263048"/>
            <a:ext cx="0" cy="174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16420" y="5537081"/>
            <a:ext cx="5636806" cy="6129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861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6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64" name="object 6569"/>
          <p:cNvSpPr txBox="1"/>
          <p:nvPr/>
        </p:nvSpPr>
        <p:spPr>
          <a:xfrm>
            <a:off x="2039404" y="5731269"/>
            <a:ext cx="4497922" cy="259045"/>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「人間が傷つけた土地をアートで再生する」ストーリーや雪冷房システム、雪貯蔵庫の見学などにより、「エネルギー、まちづくり、環境」とアートの融合を学んでいただきます。</a:t>
            </a:r>
          </a:p>
        </p:txBody>
      </p:sp>
      <p:graphicFrame>
        <p:nvGraphicFramePr>
          <p:cNvPr id="165" name="表 164"/>
          <p:cNvGraphicFramePr>
            <a:graphicFrameLocks noGrp="1"/>
          </p:cNvGraphicFramePr>
          <p:nvPr>
            <p:extLst>
              <p:ext uri="{D42A27DB-BD31-4B8C-83A1-F6EECF244321}">
                <p14:modId xmlns:p14="http://schemas.microsoft.com/office/powerpoint/2010/main" val="1592473428"/>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52618">
                  <a:extLst>
                    <a:ext uri="{9D8B030D-6E8A-4147-A177-3AD203B41FA5}">
                      <a16:colId xmlns:a16="http://schemas.microsoft.com/office/drawing/2014/main" val="83468154"/>
                    </a:ext>
                  </a:extLst>
                </a:gridCol>
                <a:gridCol w="6129755">
                  <a:extLst>
                    <a:ext uri="{9D8B030D-6E8A-4147-A177-3AD203B41FA5}">
                      <a16:colId xmlns:a16="http://schemas.microsoft.com/office/drawing/2014/main" val="1167799296"/>
                    </a:ext>
                  </a:extLst>
                </a:gridCol>
              </a:tblGrid>
              <a:tr h="1201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ディスカッション進行は引率者にてお願いします。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26" name="グループ化 125"/>
          <p:cNvGrpSpPr/>
          <p:nvPr/>
        </p:nvGrpSpPr>
        <p:grpSpPr>
          <a:xfrm>
            <a:off x="7154140" y="5239150"/>
            <a:ext cx="2097440" cy="672700"/>
            <a:chOff x="2359580" y="7523657"/>
            <a:chExt cx="1853179" cy="594360"/>
          </a:xfrm>
        </p:grpSpPr>
        <p:pic>
          <p:nvPicPr>
            <p:cNvPr id="127" name="object 3239"/>
            <p:cNvPicPr/>
            <p:nvPr/>
          </p:nvPicPr>
          <p:blipFill>
            <a:blip r:embed="rId8" cstate="screen">
              <a:extLst>
                <a:ext uri="{28A0092B-C50C-407E-A947-70E740481C1C}">
                  <a14:useLocalDpi xmlns:a14="http://schemas.microsoft.com/office/drawing/2010/main"/>
                </a:ext>
              </a:extLst>
            </a:blip>
            <a:stretch>
              <a:fillRect/>
            </a:stretch>
          </p:blipFill>
          <p:spPr>
            <a:xfrm>
              <a:off x="2359580" y="7523657"/>
              <a:ext cx="594004" cy="594004"/>
            </a:xfrm>
            <a:prstGeom prst="rect">
              <a:avLst/>
            </a:prstGeom>
          </p:spPr>
        </p:pic>
        <p:sp>
          <p:nvSpPr>
            <p:cNvPr id="128" name="object 3240"/>
            <p:cNvSpPr/>
            <p:nvPr/>
          </p:nvSpPr>
          <p:spPr>
            <a:xfrm>
              <a:off x="2989157" y="7523657"/>
              <a:ext cx="594360" cy="594360"/>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9" name="object 3241"/>
            <p:cNvPicPr/>
            <p:nvPr/>
          </p:nvPicPr>
          <p:blipFill>
            <a:blip r:embed="rId9" cstate="screen">
              <a:extLst>
                <a:ext uri="{28A0092B-C50C-407E-A947-70E740481C1C}">
                  <a14:useLocalDpi xmlns:a14="http://schemas.microsoft.com/office/drawing/2010/main"/>
                </a:ext>
              </a:extLst>
            </a:blip>
            <a:stretch>
              <a:fillRect/>
            </a:stretch>
          </p:blipFill>
          <p:spPr>
            <a:xfrm>
              <a:off x="3024570" y="7575326"/>
              <a:ext cx="85437" cy="113271"/>
            </a:xfrm>
            <a:prstGeom prst="rect">
              <a:avLst/>
            </a:prstGeom>
          </p:spPr>
        </p:pic>
        <p:pic>
          <p:nvPicPr>
            <p:cNvPr id="130" name="object 3242"/>
            <p:cNvPicPr/>
            <p:nvPr/>
          </p:nvPicPr>
          <p:blipFill>
            <a:blip r:embed="rId10" cstate="screen">
              <a:extLst>
                <a:ext uri="{28A0092B-C50C-407E-A947-70E740481C1C}">
                  <a14:useLocalDpi xmlns:a14="http://schemas.microsoft.com/office/drawing/2010/main"/>
                </a:ext>
              </a:extLst>
            </a:blip>
            <a:stretch>
              <a:fillRect/>
            </a:stretch>
          </p:blipFill>
          <p:spPr>
            <a:xfrm>
              <a:off x="3087812" y="7913820"/>
              <a:ext cx="94611" cy="145853"/>
            </a:xfrm>
            <a:prstGeom prst="rect">
              <a:avLst/>
            </a:prstGeom>
          </p:spPr>
        </p:pic>
        <p:sp>
          <p:nvSpPr>
            <p:cNvPr id="131" name="object 3243"/>
            <p:cNvSpPr/>
            <p:nvPr/>
          </p:nvSpPr>
          <p:spPr>
            <a:xfrm>
              <a:off x="3194605" y="7757680"/>
              <a:ext cx="298450" cy="302260"/>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32" name="object 3244"/>
            <p:cNvPicPr/>
            <p:nvPr/>
          </p:nvPicPr>
          <p:blipFill>
            <a:blip r:embed="rId11" cstate="screen">
              <a:extLst>
                <a:ext uri="{28A0092B-C50C-407E-A947-70E740481C1C}">
                  <a14:useLocalDpi xmlns:a14="http://schemas.microsoft.com/office/drawing/2010/main"/>
                </a:ext>
              </a:extLst>
            </a:blip>
            <a:stretch>
              <a:fillRect/>
            </a:stretch>
          </p:blipFill>
          <p:spPr>
            <a:xfrm>
              <a:off x="3298004" y="7812224"/>
              <a:ext cx="194864" cy="247865"/>
            </a:xfrm>
            <a:prstGeom prst="rect">
              <a:avLst/>
            </a:prstGeom>
          </p:spPr>
        </p:pic>
        <p:pic>
          <p:nvPicPr>
            <p:cNvPr id="133" name="object 3245"/>
            <p:cNvPicPr/>
            <p:nvPr/>
          </p:nvPicPr>
          <p:blipFill>
            <a:blip r:embed="rId12" cstate="screen">
              <a:extLst>
                <a:ext uri="{28A0092B-C50C-407E-A947-70E740481C1C}">
                  <a14:useLocalDpi xmlns:a14="http://schemas.microsoft.com/office/drawing/2010/main"/>
                </a:ext>
              </a:extLst>
            </a:blip>
            <a:stretch>
              <a:fillRect/>
            </a:stretch>
          </p:blipFill>
          <p:spPr>
            <a:xfrm>
              <a:off x="3157229" y="7574643"/>
              <a:ext cx="302376" cy="110778"/>
            </a:xfrm>
            <a:prstGeom prst="rect">
              <a:avLst/>
            </a:prstGeom>
          </p:spPr>
        </p:pic>
        <p:pic>
          <p:nvPicPr>
            <p:cNvPr id="134" name="object 3246"/>
            <p:cNvPicPr/>
            <p:nvPr/>
          </p:nvPicPr>
          <p:blipFill>
            <a:blip r:embed="rId13" cstate="screen">
              <a:extLst>
                <a:ext uri="{28A0092B-C50C-407E-A947-70E740481C1C}">
                  <a14:useLocalDpi xmlns:a14="http://schemas.microsoft.com/office/drawing/2010/main"/>
                </a:ext>
              </a:extLst>
            </a:blip>
            <a:stretch>
              <a:fillRect/>
            </a:stretch>
          </p:blipFill>
          <p:spPr>
            <a:xfrm>
              <a:off x="3618755" y="7523660"/>
              <a:ext cx="594004" cy="594004"/>
            </a:xfrm>
            <a:prstGeom prst="rect">
              <a:avLst/>
            </a:prstGeom>
          </p:spPr>
        </p:pic>
      </p:grpSp>
      <p:sp>
        <p:nvSpPr>
          <p:cNvPr id="166"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7"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8" name="グループ化 167"/>
          <p:cNvGrpSpPr/>
          <p:nvPr/>
        </p:nvGrpSpPr>
        <p:grpSpPr>
          <a:xfrm>
            <a:off x="7505700" y="4417305"/>
            <a:ext cx="1381431" cy="225425"/>
            <a:chOff x="7362825" y="4417305"/>
            <a:chExt cx="1381431" cy="225425"/>
          </a:xfrm>
        </p:grpSpPr>
        <p:sp>
          <p:nvSpPr>
            <p:cNvPr id="169"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1"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72" name="Straight Connector 9"/>
          <p:cNvCxnSpPr/>
          <p:nvPr/>
        </p:nvCxnSpPr>
        <p:spPr>
          <a:xfrm>
            <a:off x="725791" y="1371600"/>
            <a:ext cx="0" cy="130405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3" name="グループ化 172"/>
          <p:cNvGrpSpPr/>
          <p:nvPr/>
        </p:nvGrpSpPr>
        <p:grpSpPr>
          <a:xfrm>
            <a:off x="7657521" y="3034947"/>
            <a:ext cx="1042907" cy="231974"/>
            <a:chOff x="6553100" y="6116313"/>
            <a:chExt cx="1013465" cy="225425"/>
          </a:xfrm>
        </p:grpSpPr>
        <p:sp>
          <p:nvSpPr>
            <p:cNvPr id="174"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5"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6"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72"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204826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 name="表 196"/>
          <p:cNvGraphicFramePr>
            <a:graphicFrameLocks noGrp="1"/>
          </p:cNvGraphicFramePr>
          <p:nvPr>
            <p:extLst>
              <p:ext uri="{D42A27DB-BD31-4B8C-83A1-F6EECF244321}">
                <p14:modId xmlns:p14="http://schemas.microsoft.com/office/powerpoint/2010/main" val="2016780815"/>
              </p:ext>
            </p:extLst>
          </p:nvPr>
        </p:nvGraphicFramePr>
        <p:xfrm>
          <a:off x="596900" y="3243207"/>
          <a:ext cx="3075283" cy="1478117"/>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83468154"/>
                    </a:ext>
                  </a:extLst>
                </a:gridCol>
                <a:gridCol w="2668883">
                  <a:extLst>
                    <a:ext uri="{9D8B030D-6E8A-4147-A177-3AD203B41FA5}">
                      <a16:colId xmlns:a16="http://schemas.microsoft.com/office/drawing/2014/main" val="1167799296"/>
                    </a:ext>
                  </a:extLst>
                </a:gridCol>
              </a:tblGrid>
              <a:tr h="372873">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集合</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場所に</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到着後、オリエンテーション、</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終了後</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各世帯へ</a:t>
                      </a:r>
                    </a:p>
                  </a:txBody>
                  <a:tcPr marL="36000" marR="36000" marT="36000" marB="36000">
                    <a:noFill/>
                  </a:tcPr>
                </a:tc>
                <a:extLst>
                  <a:ext uri="{0D108BD9-81ED-4DB2-BD59-A6C34878D82A}">
                    <a16:rowId xmlns:a16="http://schemas.microsoft.com/office/drawing/2014/main" val="3230820803"/>
                  </a:ext>
                </a:extLst>
              </a:tr>
              <a:tr h="241300">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雪かき開始</a:t>
                      </a: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420553775"/>
                  </a:ext>
                </a:extLst>
              </a:tr>
              <a:tr h="257953">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雪かき終了、お茶とお菓子タイム</a:t>
                      </a:r>
                    </a:p>
                  </a:txBody>
                  <a:tcPr marL="36000" marR="36000" marT="36000" marB="36000">
                    <a:noFill/>
                  </a:tcPr>
                </a:tc>
                <a:extLst>
                  <a:ext uri="{0D108BD9-81ED-4DB2-BD59-A6C34878D82A}">
                    <a16:rowId xmlns:a16="http://schemas.microsoft.com/office/drawing/2014/main" val="2761586843"/>
                  </a:ext>
                </a:extLst>
              </a:tr>
              <a:tr h="273498">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集合場所へ移動、片付け</a:t>
                      </a:r>
                    </a:p>
                  </a:txBody>
                  <a:tcPr marL="36000" marR="36000" marT="36000" marB="36000">
                    <a:noFill/>
                  </a:tcPr>
                </a:tc>
                <a:extLst>
                  <a:ext uri="{0D108BD9-81ED-4DB2-BD59-A6C34878D82A}">
                    <a16:rowId xmlns:a16="http://schemas.microsoft.com/office/drawing/2014/main" val="744318995"/>
                  </a:ext>
                </a:extLst>
              </a:tr>
              <a:tr h="25795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grpSp>
        <p:nvGrpSpPr>
          <p:cNvPr id="77" name="グループ化 76"/>
          <p:cNvGrpSpPr/>
          <p:nvPr/>
        </p:nvGrpSpPr>
        <p:grpSpPr>
          <a:xfrm>
            <a:off x="6935133" y="782637"/>
            <a:ext cx="2570150" cy="1939505"/>
            <a:chOff x="6935133" y="782637"/>
            <a:chExt cx="2570150" cy="1939505"/>
          </a:xfrm>
        </p:grpSpPr>
        <p:pic>
          <p:nvPicPr>
            <p:cNvPr id="78" name="object 3233"/>
            <p:cNvPicPr/>
            <p:nvPr/>
          </p:nvPicPr>
          <p:blipFill>
            <a:blip r:embed="rId3" cstate="screen">
              <a:extLst>
                <a:ext uri="{28A0092B-C50C-407E-A947-70E740481C1C}">
                  <a14:useLocalDpi xmlns:a14="http://schemas.microsoft.com/office/drawing/2010/main"/>
                </a:ext>
              </a:extLst>
            </a:blip>
            <a:stretch>
              <a:fillRect/>
            </a:stretch>
          </p:blipFill>
          <p:spPr>
            <a:xfrm>
              <a:off x="6969843" y="817346"/>
              <a:ext cx="2535440" cy="1904796"/>
            </a:xfrm>
            <a:prstGeom prst="rect">
              <a:avLst/>
            </a:prstGeom>
          </p:spPr>
        </p:pic>
        <p:sp>
          <p:nvSpPr>
            <p:cNvPr id="79"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80" name="図 79"/>
          <p:cNvPicPr>
            <a:picLocks noChangeAspect="1"/>
          </p:cNvPicPr>
          <p:nvPr/>
        </p:nvPicPr>
        <p:blipFill>
          <a:blip r:embed="rId4"/>
          <a:stretch>
            <a:fillRect/>
          </a:stretch>
        </p:blipFill>
        <p:spPr>
          <a:xfrm>
            <a:off x="7047253" y="889950"/>
            <a:ext cx="2259106" cy="1676400"/>
          </a:xfrm>
          <a:prstGeom prst="rect">
            <a:avLst/>
          </a:prstGeom>
        </p:spPr>
      </p:pic>
      <p:sp>
        <p:nvSpPr>
          <p:cNvPr id="94"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96"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108"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09" name="正方形/長方形 108"/>
          <p:cNvSpPr/>
          <p:nvPr/>
        </p:nvSpPr>
        <p:spPr>
          <a:xfrm>
            <a:off x="869989" y="914922"/>
            <a:ext cx="5032147"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雪はやっかいな存在。でも、雪が降るから札幌の冬は美しい</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10" name="グループ化 109"/>
          <p:cNvGrpSpPr/>
          <p:nvPr/>
        </p:nvGrpSpPr>
        <p:grpSpPr>
          <a:xfrm>
            <a:off x="6929632" y="2438488"/>
            <a:ext cx="1087645" cy="385282"/>
            <a:chOff x="6929632" y="2438488"/>
            <a:chExt cx="1087645" cy="385282"/>
          </a:xfrm>
        </p:grpSpPr>
        <p:grpSp>
          <p:nvGrpSpPr>
            <p:cNvPr id="111" name="グループ化 110"/>
            <p:cNvGrpSpPr/>
            <p:nvPr/>
          </p:nvGrpSpPr>
          <p:grpSpPr>
            <a:xfrm>
              <a:off x="6929632" y="2438488"/>
              <a:ext cx="1087645" cy="385282"/>
              <a:chOff x="6929632" y="2438488"/>
              <a:chExt cx="1087645" cy="385282"/>
            </a:xfrm>
          </p:grpSpPr>
          <p:sp>
            <p:nvSpPr>
              <p:cNvPr id="113"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4"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雪かき作業</a:t>
                </a:r>
              </a:p>
            </p:txBody>
          </p:sp>
        </p:grpSp>
        <p:sp>
          <p:nvSpPr>
            <p:cNvPr id="112"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66"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雪かきで地域貢献！雪と暮らす豪雪都市札幌</a:t>
            </a:r>
            <a:endParaRPr lang="en-US" sz="2000" dirty="0">
              <a:latin typeface="UD デジタル 教科書体 NP-R" panose="02020400000000000000" pitchFamily="18" charset="-128"/>
              <a:ea typeface="UD デジタル 教科書体 NP-R" panose="02020400000000000000" pitchFamily="18" charset="-128"/>
            </a:endParaRPr>
          </a:p>
        </p:txBody>
      </p:sp>
      <p:cxnSp>
        <p:nvCxnSpPr>
          <p:cNvPr id="172" name="直線コネクタ 171"/>
          <p:cNvCxnSpPr>
            <a:cxnSpLocks/>
          </p:cNvCxnSpPr>
          <p:nvPr/>
        </p:nvCxnSpPr>
        <p:spPr>
          <a:xfrm>
            <a:off x="979157" y="3249831"/>
            <a:ext cx="0" cy="1156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3" name="表 182"/>
          <p:cNvGraphicFramePr>
            <a:graphicFrameLocks noGrp="1"/>
          </p:cNvGraphicFramePr>
          <p:nvPr>
            <p:extLst>
              <p:ext uri="{D42A27DB-BD31-4B8C-83A1-F6EECF244321}">
                <p14:modId xmlns:p14="http://schemas.microsoft.com/office/powerpoint/2010/main" val="3784980231"/>
              </p:ext>
            </p:extLst>
          </p:nvPr>
        </p:nvGraphicFramePr>
        <p:xfrm>
          <a:off x="3768568" y="3263048"/>
          <a:ext cx="3140232" cy="2868405"/>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札幌市南区など</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NPO</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法人森と暮らす札幌</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福井 茂晴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】090-6698-7966</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】fuchin0216@gmail.com</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43826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1152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17</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97" name="グループ化 96"/>
          <p:cNvGrpSpPr/>
          <p:nvPr/>
        </p:nvGrpSpPr>
        <p:grpSpPr>
          <a:xfrm>
            <a:off x="709651" y="3024730"/>
            <a:ext cx="1061857" cy="165430"/>
            <a:chOff x="1014451" y="2994250"/>
            <a:chExt cx="1061857" cy="165430"/>
          </a:xfrm>
        </p:grpSpPr>
        <p:pic>
          <p:nvPicPr>
            <p:cNvPr id="98" name="object 6551"/>
            <p:cNvPicPr/>
            <p:nvPr/>
          </p:nvPicPr>
          <p:blipFill>
            <a:blip r:embed="rId6" cstate="print"/>
            <a:stretch>
              <a:fillRect/>
            </a:stretch>
          </p:blipFill>
          <p:spPr>
            <a:xfrm>
              <a:off x="1014451" y="3031988"/>
              <a:ext cx="115341" cy="116266"/>
            </a:xfrm>
            <a:prstGeom prst="rect">
              <a:avLst/>
            </a:prstGeom>
          </p:spPr>
        </p:pic>
        <p:sp>
          <p:nvSpPr>
            <p:cNvPr id="9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0" name="正方形/長方形 9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01" name="角丸四角形 100"/>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7" name="正方形/長方形 106"/>
          <p:cNvSpPr/>
          <p:nvPr/>
        </p:nvSpPr>
        <p:spPr>
          <a:xfrm>
            <a:off x="7040563" y="3936754"/>
            <a:ext cx="2265796" cy="195814"/>
          </a:xfrm>
          <a:prstGeom prst="rect">
            <a:avLst/>
          </a:prstGeom>
        </p:spPr>
        <p:txBody>
          <a:bodyPr wrap="square" lIns="36000" tIns="36000" rIns="36000" bIns="36000">
            <a:spAutoFit/>
          </a:bodyPr>
          <a:lstStyle/>
          <a:p>
            <a:pPr algn="ctr">
              <a:lnSpc>
                <a:spcPct val="100000"/>
              </a:lnSpc>
              <a:spcBef>
                <a:spcPts val="1995"/>
              </a:spcBef>
            </a:pP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45" name="楕円 144"/>
          <p:cNvSpPr/>
          <p:nvPr/>
        </p:nvSpPr>
        <p:spPr>
          <a:xfrm>
            <a:off x="7941572" y="3392171"/>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47" name="グループ化 146"/>
          <p:cNvGrpSpPr/>
          <p:nvPr/>
        </p:nvGrpSpPr>
        <p:grpSpPr>
          <a:xfrm>
            <a:off x="3848078" y="3014032"/>
            <a:ext cx="1061857" cy="165430"/>
            <a:chOff x="1014451" y="2994250"/>
            <a:chExt cx="1061857" cy="165430"/>
          </a:xfrm>
        </p:grpSpPr>
        <p:pic>
          <p:nvPicPr>
            <p:cNvPr id="148" name="object 6551"/>
            <p:cNvPicPr/>
            <p:nvPr/>
          </p:nvPicPr>
          <p:blipFill>
            <a:blip r:embed="rId6" cstate="print"/>
            <a:stretch>
              <a:fillRect/>
            </a:stretch>
          </p:blipFill>
          <p:spPr>
            <a:xfrm>
              <a:off x="1014451" y="3031988"/>
              <a:ext cx="115341" cy="116266"/>
            </a:xfrm>
            <a:prstGeom prst="rect">
              <a:avLst/>
            </a:prstGeom>
          </p:spPr>
        </p:pic>
        <p:sp>
          <p:nvSpPr>
            <p:cNvPr id="14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54" name="角丸四角形 15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16420" y="5518289"/>
            <a:ext cx="5636806" cy="620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861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3247"/>
            <p:cNvSpPr txBox="1"/>
            <p:nvPr/>
          </p:nvSpPr>
          <p:spPr>
            <a:xfrm>
              <a:off x="1623915" y="3691701"/>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6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64" name="object 6569"/>
          <p:cNvSpPr txBox="1"/>
          <p:nvPr/>
        </p:nvSpPr>
        <p:spPr>
          <a:xfrm>
            <a:off x="2039404" y="562331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約</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万人の人が暮らす札幌はひと冬で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5</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メートルもの雪が降る豪雪都市。都市生活を維持する為に、除雪は大きな課題です。雪かきは大変な作業ですが北国で生きていくためには必要不可欠です。このプログラムを通じて、環境とまちづくり、エネルギー、健康について学んでいただきます。</a:t>
            </a:r>
          </a:p>
        </p:txBody>
      </p:sp>
      <p:graphicFrame>
        <p:nvGraphicFramePr>
          <p:cNvPr id="167" name="表 166"/>
          <p:cNvGraphicFramePr>
            <a:graphicFrameLocks noGrp="1"/>
          </p:cNvGraphicFramePr>
          <p:nvPr>
            <p:extLst>
              <p:ext uri="{D42A27DB-BD31-4B8C-83A1-F6EECF244321}">
                <p14:modId xmlns:p14="http://schemas.microsoft.com/office/powerpoint/2010/main" val="3214395375"/>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全員分の長靴、軍手、除雪道具、雪かき後のお茶やおやつは受け入れ側で準備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77" name="グループ化 176"/>
          <p:cNvGrpSpPr/>
          <p:nvPr/>
        </p:nvGrpSpPr>
        <p:grpSpPr>
          <a:xfrm>
            <a:off x="7510462" y="4899203"/>
            <a:ext cx="1373216" cy="1361599"/>
            <a:chOff x="2989157" y="6886362"/>
            <a:chExt cx="1213296" cy="1203033"/>
          </a:xfrm>
        </p:grpSpPr>
        <p:pic>
          <p:nvPicPr>
            <p:cNvPr id="178" name="object 3239"/>
            <p:cNvPicPr/>
            <p:nvPr/>
          </p:nvPicPr>
          <p:blipFill>
            <a:blip r:embed="rId8" cstate="screen">
              <a:extLst>
                <a:ext uri="{28A0092B-C50C-407E-A947-70E740481C1C}">
                  <a14:useLocalDpi xmlns:a14="http://schemas.microsoft.com/office/drawing/2010/main"/>
                </a:ext>
              </a:extLst>
            </a:blip>
            <a:stretch>
              <a:fillRect/>
            </a:stretch>
          </p:blipFill>
          <p:spPr>
            <a:xfrm>
              <a:off x="3611169" y="6886362"/>
              <a:ext cx="579380" cy="579379"/>
            </a:xfrm>
            <a:prstGeom prst="rect">
              <a:avLst/>
            </a:prstGeom>
          </p:spPr>
        </p:pic>
        <p:sp>
          <p:nvSpPr>
            <p:cNvPr id="179" name="object 3240"/>
            <p:cNvSpPr/>
            <p:nvPr/>
          </p:nvSpPr>
          <p:spPr>
            <a:xfrm>
              <a:off x="2989157" y="7495035"/>
              <a:ext cx="594360" cy="594360"/>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80" name="object 3241"/>
            <p:cNvPicPr/>
            <p:nvPr/>
          </p:nvPicPr>
          <p:blipFill>
            <a:blip r:embed="rId9" cstate="screen">
              <a:extLst>
                <a:ext uri="{28A0092B-C50C-407E-A947-70E740481C1C}">
                  <a14:useLocalDpi xmlns:a14="http://schemas.microsoft.com/office/drawing/2010/main"/>
                </a:ext>
              </a:extLst>
            </a:blip>
            <a:stretch>
              <a:fillRect/>
            </a:stretch>
          </p:blipFill>
          <p:spPr>
            <a:xfrm>
              <a:off x="3024570" y="7575326"/>
              <a:ext cx="85437" cy="113271"/>
            </a:xfrm>
            <a:prstGeom prst="rect">
              <a:avLst/>
            </a:prstGeom>
          </p:spPr>
        </p:pic>
        <p:pic>
          <p:nvPicPr>
            <p:cNvPr id="181" name="object 3242"/>
            <p:cNvPicPr/>
            <p:nvPr/>
          </p:nvPicPr>
          <p:blipFill>
            <a:blip r:embed="rId10" cstate="screen">
              <a:extLst>
                <a:ext uri="{28A0092B-C50C-407E-A947-70E740481C1C}">
                  <a14:useLocalDpi xmlns:a14="http://schemas.microsoft.com/office/drawing/2010/main"/>
                </a:ext>
              </a:extLst>
            </a:blip>
            <a:stretch>
              <a:fillRect/>
            </a:stretch>
          </p:blipFill>
          <p:spPr>
            <a:xfrm>
              <a:off x="3087812" y="7913820"/>
              <a:ext cx="94611" cy="145853"/>
            </a:xfrm>
            <a:prstGeom prst="rect">
              <a:avLst/>
            </a:prstGeom>
          </p:spPr>
        </p:pic>
        <p:sp>
          <p:nvSpPr>
            <p:cNvPr id="182" name="object 3243"/>
            <p:cNvSpPr/>
            <p:nvPr/>
          </p:nvSpPr>
          <p:spPr>
            <a:xfrm>
              <a:off x="3194605" y="7757680"/>
              <a:ext cx="298450" cy="302260"/>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88" name="object 3244"/>
            <p:cNvPicPr/>
            <p:nvPr/>
          </p:nvPicPr>
          <p:blipFill>
            <a:blip r:embed="rId11" cstate="screen">
              <a:extLst>
                <a:ext uri="{28A0092B-C50C-407E-A947-70E740481C1C}">
                  <a14:useLocalDpi xmlns:a14="http://schemas.microsoft.com/office/drawing/2010/main"/>
                </a:ext>
              </a:extLst>
            </a:blip>
            <a:stretch>
              <a:fillRect/>
            </a:stretch>
          </p:blipFill>
          <p:spPr>
            <a:xfrm>
              <a:off x="3298004" y="7812221"/>
              <a:ext cx="194864" cy="247865"/>
            </a:xfrm>
            <a:prstGeom prst="rect">
              <a:avLst/>
            </a:prstGeom>
          </p:spPr>
        </p:pic>
        <p:pic>
          <p:nvPicPr>
            <p:cNvPr id="201" name="object 3245"/>
            <p:cNvPicPr/>
            <p:nvPr/>
          </p:nvPicPr>
          <p:blipFill>
            <a:blip r:embed="rId12" cstate="screen">
              <a:extLst>
                <a:ext uri="{28A0092B-C50C-407E-A947-70E740481C1C}">
                  <a14:useLocalDpi xmlns:a14="http://schemas.microsoft.com/office/drawing/2010/main"/>
                </a:ext>
              </a:extLst>
            </a:blip>
            <a:stretch>
              <a:fillRect/>
            </a:stretch>
          </p:blipFill>
          <p:spPr>
            <a:xfrm>
              <a:off x="3157229" y="7574643"/>
              <a:ext cx="302376" cy="110778"/>
            </a:xfrm>
            <a:prstGeom prst="rect">
              <a:avLst/>
            </a:prstGeom>
          </p:spPr>
        </p:pic>
        <p:pic>
          <p:nvPicPr>
            <p:cNvPr id="202" name="object 3246"/>
            <p:cNvPicPr/>
            <p:nvPr/>
          </p:nvPicPr>
          <p:blipFill>
            <a:blip r:embed="rId13" cstate="screen">
              <a:extLst>
                <a:ext uri="{28A0092B-C50C-407E-A947-70E740481C1C}">
                  <a14:useLocalDpi xmlns:a14="http://schemas.microsoft.com/office/drawing/2010/main"/>
                </a:ext>
              </a:extLst>
            </a:blip>
            <a:stretch>
              <a:fillRect/>
            </a:stretch>
          </p:blipFill>
          <p:spPr>
            <a:xfrm>
              <a:off x="3608449" y="7490903"/>
              <a:ext cx="594004" cy="594004"/>
            </a:xfrm>
            <a:prstGeom prst="rect">
              <a:avLst/>
            </a:prstGeom>
          </p:spPr>
        </p:pic>
      </p:grpSp>
      <p:pic>
        <p:nvPicPr>
          <p:cNvPr id="124" name="Picture 8" descr="https://www.unic.or.jp/files/sdg_icon_03_ja_2-290x290.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10463" y="4902728"/>
            <a:ext cx="672700" cy="661253"/>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直線コネクタ 202"/>
          <p:cNvCxnSpPr>
            <a:cxnSpLocks/>
          </p:cNvCxnSpPr>
          <p:nvPr/>
        </p:nvCxnSpPr>
        <p:spPr>
          <a:xfrm>
            <a:off x="4446588" y="3263048"/>
            <a:ext cx="0" cy="155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Content Placeholder 8"/>
          <p:cNvSpPr txBox="1">
            <a:spLocks/>
          </p:cNvSpPr>
          <p:nvPr/>
        </p:nvSpPr>
        <p:spPr>
          <a:xfrm>
            <a:off x="824993" y="1317365"/>
            <a:ext cx="5683414"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生徒様</a:t>
            </a:r>
            <a:r>
              <a:rPr lang="en-US" altLang="ja-JP" sz="1100" dirty="0">
                <a:latin typeface="UD デジタル 教科書体 NP-R" panose="02020400000000000000" pitchFamily="18" charset="-128"/>
                <a:ea typeface="UD デジタル 教科書体 NP-R" panose="02020400000000000000" pitchFamily="18" charset="-128"/>
              </a:rPr>
              <a:t>5</a:t>
            </a:r>
            <a:r>
              <a:rPr lang="ja-JP" altLang="en-US" sz="1100" dirty="0">
                <a:latin typeface="UD デジタル 教科書体 NP-R" panose="02020400000000000000" pitchFamily="18" charset="-128"/>
                <a:ea typeface="UD デジタル 教科書体 NP-R" panose="02020400000000000000" pitchFamily="18" charset="-128"/>
              </a:rPr>
              <a:t>名</a:t>
            </a:r>
            <a:r>
              <a:rPr lang="en-US" altLang="ja-JP" sz="1100" dirty="0">
                <a:latin typeface="UD デジタル 教科書体 NP-R" panose="02020400000000000000" pitchFamily="18" charset="-128"/>
                <a:ea typeface="UD デジタル 教科書体 NP-R" panose="02020400000000000000" pitchFamily="18" charset="-128"/>
              </a:rPr>
              <a:t>1</a:t>
            </a:r>
            <a:r>
              <a:rPr lang="ja-JP" altLang="en-US" sz="1100" dirty="0">
                <a:latin typeface="UD デジタル 教科書体 NP-R" panose="02020400000000000000" pitchFamily="18" charset="-128"/>
                <a:ea typeface="UD デジタル 教科書体 NP-R" panose="02020400000000000000" pitchFamily="18" charset="-128"/>
              </a:rPr>
              <a:t>班で札幌市内において雪かきにお困りの世帯のお手伝いをしていただきます。終了後は温かいお飲み物とおやつを食べながら地元の方とのふれあいをお楽しみいただきます。</a:t>
            </a:r>
          </a:p>
        </p:txBody>
      </p:sp>
      <p:sp>
        <p:nvSpPr>
          <p:cNvPr id="205"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06"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07" name="グループ化 206"/>
          <p:cNvGrpSpPr/>
          <p:nvPr/>
        </p:nvGrpSpPr>
        <p:grpSpPr>
          <a:xfrm>
            <a:off x="7505700" y="4417305"/>
            <a:ext cx="1381431" cy="225425"/>
            <a:chOff x="7362825" y="4417305"/>
            <a:chExt cx="1381431" cy="225425"/>
          </a:xfrm>
        </p:grpSpPr>
        <p:sp>
          <p:nvSpPr>
            <p:cNvPr id="208"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09"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10" name="object 3238"/>
            <p:cNvPicPr/>
            <p:nvPr/>
          </p:nvPicPr>
          <p:blipFill>
            <a:blip r:embed="rId15"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211" name="Straight Connector 9"/>
          <p:cNvCxnSpPr/>
          <p:nvPr/>
        </p:nvCxnSpPr>
        <p:spPr>
          <a:xfrm>
            <a:off x="725791" y="1371600"/>
            <a:ext cx="0" cy="7747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2" name="グループ化 211"/>
          <p:cNvGrpSpPr/>
          <p:nvPr/>
        </p:nvGrpSpPr>
        <p:grpSpPr>
          <a:xfrm>
            <a:off x="7657521" y="3034947"/>
            <a:ext cx="1042907" cy="231974"/>
            <a:chOff x="6553100" y="6116313"/>
            <a:chExt cx="1013465" cy="225425"/>
          </a:xfrm>
        </p:grpSpPr>
        <p:sp>
          <p:nvSpPr>
            <p:cNvPr id="213"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1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15" name="object 3238"/>
            <p:cNvPicPr/>
            <p:nvPr/>
          </p:nvPicPr>
          <p:blipFill>
            <a:blip r:embed="rId15"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10" name="正方形/長方形 9">
            <a:extLst>
              <a:ext uri="{FF2B5EF4-FFF2-40B4-BE49-F238E27FC236}">
                <a16:creationId xmlns:a16="http://schemas.microsoft.com/office/drawing/2014/main" id="{1BAED4A8-7843-1E69-22F6-223146DD8FAF}"/>
              </a:ext>
            </a:extLst>
          </p:cNvPr>
          <p:cNvSpPr/>
          <p:nvPr/>
        </p:nvSpPr>
        <p:spPr>
          <a:xfrm>
            <a:off x="7963801" y="3442778"/>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Tree>
    <p:extLst>
      <p:ext uri="{BB962C8B-B14F-4D97-AF65-F5344CB8AC3E}">
        <p14:creationId xmlns:p14="http://schemas.microsoft.com/office/powerpoint/2010/main" val="81243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角丸四角形 83"/>
          <p:cNvSpPr/>
          <p:nvPr/>
        </p:nvSpPr>
        <p:spPr>
          <a:xfrm>
            <a:off x="1116420" y="5518289"/>
            <a:ext cx="5636806" cy="620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88" name="表 87"/>
          <p:cNvGraphicFramePr>
            <a:graphicFrameLocks noGrp="1"/>
          </p:cNvGraphicFramePr>
          <p:nvPr>
            <p:extLst>
              <p:ext uri="{D42A27DB-BD31-4B8C-83A1-F6EECF244321}">
                <p14:modId xmlns:p14="http://schemas.microsoft.com/office/powerpoint/2010/main" val="1948195077"/>
              </p:ext>
            </p:extLst>
          </p:nvPr>
        </p:nvGraphicFramePr>
        <p:xfrm>
          <a:off x="609601" y="3202751"/>
          <a:ext cx="3176530" cy="1845080"/>
        </p:xfrm>
        <a:graphic>
          <a:graphicData uri="http://schemas.openxmlformats.org/drawingml/2006/table">
            <a:tbl>
              <a:tblPr firstRow="1" bandRow="1">
                <a:tableStyleId>{5C22544A-7EE6-4342-B048-85BDC9FD1C3A}</a:tableStyleId>
              </a:tblPr>
              <a:tblGrid>
                <a:gridCol w="394864">
                  <a:extLst>
                    <a:ext uri="{9D8B030D-6E8A-4147-A177-3AD203B41FA5}">
                      <a16:colId xmlns:a16="http://schemas.microsoft.com/office/drawing/2014/main" val="83468154"/>
                    </a:ext>
                  </a:extLst>
                </a:gridCol>
                <a:gridCol w="2781666">
                  <a:extLst>
                    <a:ext uri="{9D8B030D-6E8A-4147-A177-3AD203B41FA5}">
                      <a16:colId xmlns:a16="http://schemas.microsoft.com/office/drawing/2014/main" val="1167799296"/>
                    </a:ext>
                  </a:extLst>
                </a:gridCol>
              </a:tblGrid>
              <a:tr h="314144">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中島公園に集合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149746216"/>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スキー用品サイズ合わせ、オリエンテーション</a:t>
                      </a:r>
                    </a:p>
                  </a:txBody>
                  <a:tcPr marL="72000" marR="36000" marT="35807" marB="35807">
                    <a:noFill/>
                  </a:tcPr>
                </a:tc>
                <a:extLst>
                  <a:ext uri="{0D108BD9-81ED-4DB2-BD59-A6C34878D82A}">
                    <a16:rowId xmlns:a16="http://schemas.microsoft.com/office/drawing/2014/main" val="3230820803"/>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スキーガイドと一緒に歩くスキー体験</a:t>
                      </a:r>
                    </a:p>
                  </a:txBody>
                  <a:tcPr marL="72000" marR="36000" marT="35807" marB="35807">
                    <a:noFill/>
                  </a:tcPr>
                </a:tc>
                <a:extLst>
                  <a:ext uri="{0D108BD9-81ED-4DB2-BD59-A6C34878D82A}">
                    <a16:rowId xmlns:a16="http://schemas.microsoft.com/office/drawing/2014/main" val="1420553775"/>
                  </a:ext>
                </a:extLst>
              </a:tr>
              <a:tr h="314144">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体験終了、スキー装備返却、移動</a:t>
                      </a: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2761586843"/>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に関する解説（近隣の施設にて）</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744318995"/>
                  </a:ext>
                </a:extLst>
              </a:tr>
              <a:tr h="238497">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extLst>
                  <a:ext uri="{0D108BD9-81ED-4DB2-BD59-A6C34878D82A}">
                    <a16:rowId xmlns:a16="http://schemas.microsoft.com/office/drawing/2014/main" val="1056467638"/>
                  </a:ext>
                </a:extLst>
              </a:tr>
            </a:tbl>
          </a:graphicData>
        </a:graphic>
      </p:graphicFrame>
      <p:grpSp>
        <p:nvGrpSpPr>
          <p:cNvPr id="5" name="グループ化 4"/>
          <p:cNvGrpSpPr/>
          <p:nvPr/>
        </p:nvGrpSpPr>
        <p:grpSpPr>
          <a:xfrm>
            <a:off x="6935133" y="782637"/>
            <a:ext cx="2570150" cy="1939505"/>
            <a:chOff x="6935133" y="782637"/>
            <a:chExt cx="2570150" cy="1939505"/>
          </a:xfrm>
        </p:grpSpPr>
        <p:pic>
          <p:nvPicPr>
            <p:cNvPr id="6" name="object 3233"/>
            <p:cNvPicPr/>
            <p:nvPr/>
          </p:nvPicPr>
          <p:blipFill>
            <a:blip r:embed="rId3" cstate="screen">
              <a:extLst>
                <a:ext uri="{28A0092B-C50C-407E-A947-70E740481C1C}">
                  <a14:useLocalDpi xmlns:a14="http://schemas.microsoft.com/office/drawing/2010/main"/>
                </a:ext>
              </a:extLst>
            </a:blip>
            <a:stretch>
              <a:fillRect/>
            </a:stretch>
          </p:blipFill>
          <p:spPr>
            <a:xfrm>
              <a:off x="6969843" y="817346"/>
              <a:ext cx="2535440" cy="1904796"/>
            </a:xfrm>
            <a:prstGeom prst="rect">
              <a:avLst/>
            </a:prstGeom>
          </p:spPr>
        </p:pic>
        <p:sp>
          <p:nvSpPr>
            <p:cNvPr id="7"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8" name="図 7"/>
          <p:cNvPicPr>
            <a:picLocks noChangeAspect="1"/>
          </p:cNvPicPr>
          <p:nvPr/>
        </p:nvPicPr>
        <p:blipFill>
          <a:blip r:embed="rId4"/>
          <a:stretch>
            <a:fillRect/>
          </a:stretch>
        </p:blipFill>
        <p:spPr>
          <a:xfrm>
            <a:off x="7047253" y="908050"/>
            <a:ext cx="2259106" cy="1676400"/>
          </a:xfrm>
          <a:prstGeom prst="rect">
            <a:avLst/>
          </a:prstGeom>
        </p:spPr>
      </p:pic>
      <p:sp>
        <p:nvSpPr>
          <p:cNvPr id="1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都会の真ん中で歩くスキー体験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0"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32"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44"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45" name="正方形/長方形 44"/>
          <p:cNvSpPr/>
          <p:nvPr/>
        </p:nvSpPr>
        <p:spPr>
          <a:xfrm>
            <a:off x="869989" y="914922"/>
            <a:ext cx="19800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都市生活と自然の共存</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46" name="グループ化 45"/>
          <p:cNvGrpSpPr/>
          <p:nvPr/>
        </p:nvGrpSpPr>
        <p:grpSpPr>
          <a:xfrm>
            <a:off x="6929632" y="2438488"/>
            <a:ext cx="1087645" cy="385282"/>
            <a:chOff x="6929632" y="2438488"/>
            <a:chExt cx="1087645" cy="385282"/>
          </a:xfrm>
        </p:grpSpPr>
        <p:grpSp>
          <p:nvGrpSpPr>
            <p:cNvPr id="47" name="グループ化 46"/>
            <p:cNvGrpSpPr/>
            <p:nvPr/>
          </p:nvGrpSpPr>
          <p:grpSpPr>
            <a:xfrm>
              <a:off x="6929632" y="2438488"/>
              <a:ext cx="1087645" cy="385282"/>
              <a:chOff x="6929632" y="2438488"/>
              <a:chExt cx="1087645" cy="385282"/>
            </a:xfrm>
          </p:grpSpPr>
          <p:sp>
            <p:nvSpPr>
              <p:cNvPr id="49"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50"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歩くスキー</a:t>
                </a:r>
              </a:p>
            </p:txBody>
          </p:sp>
        </p:grpSp>
        <p:sp>
          <p:nvSpPr>
            <p:cNvPr id="4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62" name="表 61"/>
          <p:cNvGraphicFramePr>
            <a:graphicFrameLocks noGrp="1"/>
          </p:cNvGraphicFramePr>
          <p:nvPr>
            <p:extLst>
              <p:ext uri="{D42A27DB-BD31-4B8C-83A1-F6EECF244321}">
                <p14:modId xmlns:p14="http://schemas.microsoft.com/office/powerpoint/2010/main" val="1432088118"/>
              </p:ext>
            </p:extLst>
          </p:nvPr>
        </p:nvGraphicFramePr>
        <p:xfrm>
          <a:off x="3748508" y="3184193"/>
          <a:ext cx="3185580" cy="3254041"/>
        </p:xfrm>
        <a:graphic>
          <a:graphicData uri="http://schemas.openxmlformats.org/drawingml/2006/table">
            <a:tbl>
              <a:tblPr firstRow="1" bandRow="1">
                <a:tableStyleId>{5C22544A-7EE6-4342-B048-85BDC9FD1C3A}</a:tableStyleId>
              </a:tblPr>
              <a:tblGrid>
                <a:gridCol w="736026">
                  <a:extLst>
                    <a:ext uri="{9D8B030D-6E8A-4147-A177-3AD203B41FA5}">
                      <a16:colId xmlns:a16="http://schemas.microsoft.com/office/drawing/2014/main" val="83468154"/>
                    </a:ext>
                  </a:extLst>
                </a:gridCol>
                <a:gridCol w="2449554">
                  <a:extLst>
                    <a:ext uri="{9D8B030D-6E8A-4147-A177-3AD203B41FA5}">
                      <a16:colId xmlns:a16="http://schemas.microsoft.com/office/drawing/2014/main" val="1167799296"/>
                    </a:ext>
                  </a:extLst>
                </a:gridCol>
              </a:tblGrid>
              <a:tr h="132925">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中島公園</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32925">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30293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株式会社サッポロスキッド</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高橋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】011-842-2730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】info@skid-inc.co.jp</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歩くスキー、ブーツ、ポールのレンタル代</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インストラクター</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 </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名につき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11,000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円別途</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解説会場費別途</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当日ご用意するレンタル用品のサイズをお知らせください。サイズによっては数に限りがございます。</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13292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3292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3292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3836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72" name="直線コネクタ 71"/>
          <p:cNvCxnSpPr>
            <a:cxnSpLocks/>
          </p:cNvCxnSpPr>
          <p:nvPr/>
        </p:nvCxnSpPr>
        <p:spPr>
          <a:xfrm>
            <a:off x="995858" y="3243601"/>
            <a:ext cx="0" cy="1399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4"/>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18</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6" name="グループ化 85"/>
          <p:cNvGrpSpPr/>
          <p:nvPr/>
        </p:nvGrpSpPr>
        <p:grpSpPr>
          <a:xfrm>
            <a:off x="709651" y="2980280"/>
            <a:ext cx="1061857" cy="165430"/>
            <a:chOff x="1014451" y="2994250"/>
            <a:chExt cx="1061857" cy="165430"/>
          </a:xfrm>
        </p:grpSpPr>
        <p:pic>
          <p:nvPicPr>
            <p:cNvPr id="87" name="object 6551"/>
            <p:cNvPicPr/>
            <p:nvPr/>
          </p:nvPicPr>
          <p:blipFill>
            <a:blip r:embed="rId6"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0" name="正方形/長方形 8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06" name="グループ化 105"/>
          <p:cNvGrpSpPr/>
          <p:nvPr/>
        </p:nvGrpSpPr>
        <p:grpSpPr>
          <a:xfrm>
            <a:off x="3848078" y="2969582"/>
            <a:ext cx="1061857" cy="165430"/>
            <a:chOff x="1014451" y="2994250"/>
            <a:chExt cx="1061857" cy="165430"/>
          </a:xfrm>
        </p:grpSpPr>
        <p:pic>
          <p:nvPicPr>
            <p:cNvPr id="107" name="object 6551"/>
            <p:cNvPicPr/>
            <p:nvPr/>
          </p:nvPicPr>
          <p:blipFill>
            <a:blip r:embed="rId6" cstate="print"/>
            <a:stretch>
              <a:fillRect/>
            </a:stretch>
          </p:blipFill>
          <p:spPr>
            <a:xfrm>
              <a:off x="1014451" y="3031988"/>
              <a:ext cx="115341" cy="116266"/>
            </a:xfrm>
            <a:prstGeom prst="rect">
              <a:avLst/>
            </a:prstGeom>
          </p:spPr>
        </p:pic>
        <p:sp>
          <p:nvSpPr>
            <p:cNvPr id="108"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9" name="角丸四角形 10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5" name="グループ化 114"/>
          <p:cNvGrpSpPr/>
          <p:nvPr/>
        </p:nvGrpSpPr>
        <p:grpSpPr>
          <a:xfrm>
            <a:off x="668338" y="5386115"/>
            <a:ext cx="1344175" cy="622465"/>
            <a:chOff x="1562100" y="3295332"/>
            <a:chExt cx="1344175" cy="622465"/>
          </a:xfrm>
        </p:grpSpPr>
        <p:sp>
          <p:nvSpPr>
            <p:cNvPr id="11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32"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3" name="object 6569"/>
          <p:cNvSpPr txBox="1"/>
          <p:nvPr/>
        </p:nvSpPr>
        <p:spPr>
          <a:xfrm>
            <a:off x="2039404" y="562331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約</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万人が暮らす大都会札幌には自然豊かな場所がたくさんあります。近代的なビル群を眺めながら、広大な雪原を歩くスキーで探検。こんな体験ほかでは出来ません。豊かな自然の中、すべての人が健康に住み続けられる街づくりについて学んでいただきます。</a:t>
            </a:r>
          </a:p>
        </p:txBody>
      </p:sp>
      <p:graphicFrame>
        <p:nvGraphicFramePr>
          <p:cNvPr id="134" name="表 133"/>
          <p:cNvGraphicFramePr>
            <a:graphicFrameLocks noGrp="1"/>
          </p:cNvGraphicFramePr>
          <p:nvPr>
            <p:extLst>
              <p:ext uri="{D42A27DB-BD31-4B8C-83A1-F6EECF244321}">
                <p14:modId xmlns:p14="http://schemas.microsoft.com/office/powerpoint/2010/main" val="2117884857"/>
              </p:ext>
            </p:extLst>
          </p:nvPr>
        </p:nvGraphicFramePr>
        <p:xfrm>
          <a:off x="625282" y="6230550"/>
          <a:ext cx="6482373" cy="31584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○手袋、帽子は各自持参ください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○スキーウェアは必ずしも着用しなくても構いませんが、ウインドブレーカー（上下）など防寒対策の上、ご参加ください。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52" name="グループ化 51"/>
          <p:cNvGrpSpPr/>
          <p:nvPr/>
        </p:nvGrpSpPr>
        <p:grpSpPr>
          <a:xfrm>
            <a:off x="7142996" y="5248490"/>
            <a:ext cx="2119827" cy="669873"/>
            <a:chOff x="7727491" y="5895747"/>
            <a:chExt cx="1382497" cy="436874"/>
          </a:xfrm>
        </p:grpSpPr>
        <p:grpSp>
          <p:nvGrpSpPr>
            <p:cNvPr id="53" name="グループ化 52"/>
            <p:cNvGrpSpPr/>
            <p:nvPr/>
          </p:nvGrpSpPr>
          <p:grpSpPr>
            <a:xfrm>
              <a:off x="7727491" y="5895747"/>
              <a:ext cx="910959" cy="436874"/>
              <a:chOff x="7727491" y="5895747"/>
              <a:chExt cx="910959" cy="436874"/>
            </a:xfrm>
          </p:grpSpPr>
          <p:sp>
            <p:nvSpPr>
              <p:cNvPr id="55" name="object 3240"/>
              <p:cNvSpPr/>
              <p:nvPr/>
            </p:nvSpPr>
            <p:spPr>
              <a:xfrm>
                <a:off x="8201576" y="5895747"/>
                <a:ext cx="436874" cy="436874"/>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6" name="object 3241"/>
              <p:cNvPicPr/>
              <p:nvPr/>
            </p:nvPicPr>
            <p:blipFill>
              <a:blip r:embed="rId8" cstate="screen">
                <a:extLst>
                  <a:ext uri="{28A0092B-C50C-407E-A947-70E740481C1C}">
                    <a14:useLocalDpi xmlns:a14="http://schemas.microsoft.com/office/drawing/2010/main"/>
                  </a:ext>
                </a:extLst>
              </a:blip>
              <a:stretch>
                <a:fillRect/>
              </a:stretch>
            </p:blipFill>
            <p:spPr>
              <a:xfrm>
                <a:off x="8227606" y="5933725"/>
                <a:ext cx="62799" cy="83258"/>
              </a:xfrm>
              <a:prstGeom prst="rect">
                <a:avLst/>
              </a:prstGeom>
            </p:spPr>
          </p:pic>
          <p:pic>
            <p:nvPicPr>
              <p:cNvPr id="57" name="object 3242"/>
              <p:cNvPicPr/>
              <p:nvPr/>
            </p:nvPicPr>
            <p:blipFill>
              <a:blip r:embed="rId9" cstate="screen">
                <a:extLst>
                  <a:ext uri="{28A0092B-C50C-407E-A947-70E740481C1C}">
                    <a14:useLocalDpi xmlns:a14="http://schemas.microsoft.com/office/drawing/2010/main"/>
                  </a:ext>
                </a:extLst>
              </a:blip>
              <a:stretch>
                <a:fillRect/>
              </a:stretch>
            </p:blipFill>
            <p:spPr>
              <a:xfrm>
                <a:off x="8274091" y="6182530"/>
                <a:ext cx="69542" cy="107207"/>
              </a:xfrm>
              <a:prstGeom prst="rect">
                <a:avLst/>
              </a:prstGeom>
            </p:spPr>
          </p:pic>
          <p:sp>
            <p:nvSpPr>
              <p:cNvPr id="58" name="object 3243"/>
              <p:cNvSpPr/>
              <p:nvPr/>
            </p:nvSpPr>
            <p:spPr>
              <a:xfrm>
                <a:off x="8352587" y="6067762"/>
                <a:ext cx="219371" cy="222171"/>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9" name="object 3244"/>
              <p:cNvPicPr/>
              <p:nvPr/>
            </p:nvPicPr>
            <p:blipFill>
              <a:blip r:embed="rId10" cstate="screen">
                <a:extLst>
                  <a:ext uri="{28A0092B-C50C-407E-A947-70E740481C1C}">
                    <a14:useLocalDpi xmlns:a14="http://schemas.microsoft.com/office/drawing/2010/main"/>
                  </a:ext>
                </a:extLst>
              </a:blip>
              <a:stretch>
                <a:fillRect/>
              </a:stretch>
            </p:blipFill>
            <p:spPr>
              <a:xfrm>
                <a:off x="8428589" y="6107853"/>
                <a:ext cx="143231" cy="182189"/>
              </a:xfrm>
              <a:prstGeom prst="rect">
                <a:avLst/>
              </a:prstGeom>
            </p:spPr>
          </p:pic>
          <p:pic>
            <p:nvPicPr>
              <p:cNvPr id="60" name="object 3245"/>
              <p:cNvPicPr/>
              <p:nvPr/>
            </p:nvPicPr>
            <p:blipFill>
              <a:blip r:embed="rId11" cstate="screen">
                <a:extLst>
                  <a:ext uri="{28A0092B-C50C-407E-A947-70E740481C1C}">
                    <a14:useLocalDpi xmlns:a14="http://schemas.microsoft.com/office/drawing/2010/main"/>
                  </a:ext>
                </a:extLst>
              </a:blip>
              <a:stretch>
                <a:fillRect/>
              </a:stretch>
            </p:blipFill>
            <p:spPr>
              <a:xfrm>
                <a:off x="8325114" y="5933223"/>
                <a:ext cx="222256" cy="81425"/>
              </a:xfrm>
              <a:prstGeom prst="rect">
                <a:avLst/>
              </a:prstGeom>
            </p:spPr>
          </p:pic>
          <p:pic>
            <p:nvPicPr>
              <p:cNvPr id="61" name="Picture 8" descr="https://www.unic.or.jp/files/sdg_icon_03_ja_2-290x290.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727491" y="5900508"/>
                <a:ext cx="439080" cy="431609"/>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32" descr="https://www.unic.or.jp/files/sdg_icon_15_ja_2-290x290.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670908" y="5900507"/>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角丸四角形 144"/>
          <p:cNvSpPr/>
          <p:nvPr/>
        </p:nvSpPr>
        <p:spPr>
          <a:xfrm>
            <a:off x="7088538" y="3199107"/>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1" name="正方形/長方形 150"/>
          <p:cNvSpPr/>
          <p:nvPr/>
        </p:nvSpPr>
        <p:spPr>
          <a:xfrm>
            <a:off x="7040563" y="3936754"/>
            <a:ext cx="2265796" cy="195814"/>
          </a:xfrm>
          <a:prstGeom prst="rect">
            <a:avLst/>
          </a:prstGeom>
        </p:spPr>
        <p:txBody>
          <a:bodyPr wrap="square" lIns="36000" tIns="36000" rIns="36000" bIns="36000">
            <a:spAutoFit/>
          </a:bodyPr>
          <a:lstStyle/>
          <a:p>
            <a:pPr algn="ctr">
              <a:lnSpc>
                <a:spcPct val="100000"/>
              </a:lnSpc>
              <a:spcBef>
                <a:spcPts val="1995"/>
              </a:spcBef>
            </a:pP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月上旬～</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月上旬</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57" name="楕円 156"/>
          <p:cNvSpPr/>
          <p:nvPr/>
        </p:nvSpPr>
        <p:spPr>
          <a:xfrm>
            <a:off x="7974140" y="3435324"/>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1995"/>
              </a:spcBef>
            </a:pP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58" name="正方形/長方形 157"/>
          <p:cNvSpPr/>
          <p:nvPr/>
        </p:nvSpPr>
        <p:spPr>
          <a:xfrm>
            <a:off x="7994143" y="3492884"/>
            <a:ext cx="435859" cy="380061"/>
          </a:xfrm>
          <a:prstGeom prst="rect">
            <a:avLst/>
          </a:prstGeom>
        </p:spPr>
        <p:txBody>
          <a:bodyPr wrap="square">
            <a:spAutoFit/>
          </a:bodyPr>
          <a:lstStyle/>
          <a:p>
            <a:pPr>
              <a:lnSpc>
                <a:spcPct val="100000"/>
              </a:lnSpc>
              <a:spcBef>
                <a:spcPts val="1995"/>
              </a:spcBef>
            </a:pPr>
            <a:r>
              <a:rPr lang="ja-JP" altLang="en-US">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59" name="直線コネクタ 158"/>
          <p:cNvCxnSpPr>
            <a:cxnSpLocks/>
          </p:cNvCxnSpPr>
          <p:nvPr/>
        </p:nvCxnSpPr>
        <p:spPr>
          <a:xfrm>
            <a:off x="4475658" y="3198835"/>
            <a:ext cx="0" cy="223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Content Placeholder 8"/>
          <p:cNvSpPr txBox="1">
            <a:spLocks/>
          </p:cNvSpPr>
          <p:nvPr/>
        </p:nvSpPr>
        <p:spPr>
          <a:xfrm>
            <a:off x="824993" y="1291965"/>
            <a:ext cx="5928232"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札幌市内中心部にある中島公園にて歩くスキーを体験いただいた後に地球温暖化の影響など</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に関する解説を受けます。冬季オリンピック開催都市札幌において、ノルディックスキー</a:t>
            </a:r>
            <a:r>
              <a:rPr lang="ja-JP" altLang="en-US" sz="1100">
                <a:latin typeface="UD デジタル 教科書体 NP-R" panose="02020400000000000000" pitchFamily="18" charset="-128"/>
                <a:ea typeface="UD デジタル 教科書体 NP-R" panose="02020400000000000000" pitchFamily="18" charset="-128"/>
              </a:rPr>
              <a:t>（歩くスキー）</a:t>
            </a:r>
            <a:r>
              <a:rPr lang="ja-JP" altLang="en-US" sz="1100" dirty="0">
                <a:latin typeface="UD デジタル 教科書体 NP-R" panose="02020400000000000000" pitchFamily="18" charset="-128"/>
                <a:ea typeface="UD デジタル 教科書体 NP-R" panose="02020400000000000000" pitchFamily="18" charset="-128"/>
              </a:rPr>
              <a:t>は子供からお年寄りまで誰もが気軽に楽しめる冬のスポーツです。このプログラムではスキー用品のレンタルに加え、経験豊富なスキーガイドが同行しますので、スキー初心者でも安心して参加できます。</a:t>
            </a:r>
          </a:p>
        </p:txBody>
      </p:sp>
      <p:sp>
        <p:nvSpPr>
          <p:cNvPr id="16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3" name="グループ化 162"/>
          <p:cNvGrpSpPr/>
          <p:nvPr/>
        </p:nvGrpSpPr>
        <p:grpSpPr>
          <a:xfrm>
            <a:off x="7505700" y="4417305"/>
            <a:ext cx="1381431" cy="225425"/>
            <a:chOff x="7362825" y="4417305"/>
            <a:chExt cx="1381431" cy="225425"/>
          </a:xfrm>
        </p:grpSpPr>
        <p:sp>
          <p:nvSpPr>
            <p:cNvPr id="16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66"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67" name="Straight Connector 9"/>
          <p:cNvCxnSpPr/>
          <p:nvPr/>
        </p:nvCxnSpPr>
        <p:spPr>
          <a:xfrm>
            <a:off x="725791" y="1371600"/>
            <a:ext cx="0" cy="121285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68" name="グループ化 167"/>
          <p:cNvGrpSpPr/>
          <p:nvPr/>
        </p:nvGrpSpPr>
        <p:grpSpPr>
          <a:xfrm>
            <a:off x="7657521" y="3034947"/>
            <a:ext cx="1042907" cy="231974"/>
            <a:chOff x="6553100" y="6116313"/>
            <a:chExt cx="1013465" cy="225425"/>
          </a:xfrm>
        </p:grpSpPr>
        <p:sp>
          <p:nvSpPr>
            <p:cNvPr id="16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1"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85"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407120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アイヌ文様刺繍体験</a:t>
            </a:r>
            <a:endParaRPr lang="en-US" sz="2000" dirty="0">
              <a:latin typeface="UD デジタル 教科書体 NP-R" panose="02020400000000000000" pitchFamily="18" charset="-128"/>
              <a:ea typeface="UD デジタル 教科書体 NP-R" panose="02020400000000000000" pitchFamily="18" charset="-128"/>
            </a:endParaRPr>
          </a:p>
        </p:txBody>
      </p:sp>
      <p:grpSp>
        <p:nvGrpSpPr>
          <p:cNvPr id="31" name="グループ化 30"/>
          <p:cNvGrpSpPr/>
          <p:nvPr/>
        </p:nvGrpSpPr>
        <p:grpSpPr>
          <a:xfrm>
            <a:off x="6929632" y="782637"/>
            <a:ext cx="2541056" cy="2041133"/>
            <a:chOff x="6929632" y="782637"/>
            <a:chExt cx="2541056" cy="2041133"/>
          </a:xfrm>
        </p:grpSpPr>
        <p:sp>
          <p:nvSpPr>
            <p:cNvPr id="32"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33" name="図 32"/>
            <p:cNvPicPr>
              <a:picLocks noChangeAspect="1"/>
            </p:cNvPicPr>
            <p:nvPr/>
          </p:nvPicPr>
          <p:blipFill>
            <a:blip r:embed="rId3"/>
            <a:stretch>
              <a:fillRect/>
            </a:stretch>
          </p:blipFill>
          <p:spPr>
            <a:xfrm>
              <a:off x="7039205" y="904919"/>
              <a:ext cx="2299240" cy="1649418"/>
            </a:xfrm>
            <a:prstGeom prst="rect">
              <a:avLst/>
            </a:prstGeom>
          </p:spPr>
        </p:pic>
        <p:sp>
          <p:nvSpPr>
            <p:cNvPr id="3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アイヌ文様刺繍</a:t>
              </a:r>
            </a:p>
          </p:txBody>
        </p:sp>
      </p:grpSp>
      <p:sp>
        <p:nvSpPr>
          <p:cNvPr id="36"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アイヌ文様は親から子へ、子から孫へと先祖代々受け継がれてきました。また、アイヌ文様は悪いものから身を守る魔除けの意味を持ちます。このプログラムでは初心者でも簡単に出来るシンプルな文様を講師とともに刺繍します。ひと針ひと針に大事な人への思いを込めて完成させていきましょう。出来上がった刺繍は額に入れてお土産として持ち帰ります。</a:t>
            </a:r>
          </a:p>
        </p:txBody>
      </p:sp>
      <p:pic>
        <p:nvPicPr>
          <p:cNvPr id="38"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9" name="正方形/長方形 38"/>
          <p:cNvSpPr/>
          <p:nvPr/>
        </p:nvSpPr>
        <p:spPr>
          <a:xfrm>
            <a:off x="869989" y="914922"/>
            <a:ext cx="39549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自然とともに生きるアイヌの世界観を体験する</a:t>
            </a:r>
          </a:p>
        </p:txBody>
      </p:sp>
      <p:graphicFrame>
        <p:nvGraphicFramePr>
          <p:cNvPr id="51" name="表 50"/>
          <p:cNvGraphicFramePr>
            <a:graphicFrameLocks noGrp="1"/>
          </p:cNvGraphicFramePr>
          <p:nvPr>
            <p:extLst>
              <p:ext uri="{D42A27DB-BD31-4B8C-83A1-F6EECF244321}">
                <p14:modId xmlns:p14="http://schemas.microsoft.com/office/powerpoint/2010/main" val="1888387562"/>
              </p:ext>
            </p:extLst>
          </p:nvPr>
        </p:nvGraphicFramePr>
        <p:xfrm>
          <a:off x="3757935" y="3284314"/>
          <a:ext cx="3140232" cy="1581522"/>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公共施設等（人数・日程により受入側が手配）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株式会社プライム（札幌ウポポ保存会）</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藤岡 千代美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】011-823-3618</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】fujioka@prime-1.com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 </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材料費込み、別途会場費実費必要</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6" name="表 55"/>
          <p:cNvGraphicFramePr>
            <a:graphicFrameLocks noGrp="1"/>
          </p:cNvGraphicFramePr>
          <p:nvPr>
            <p:extLst>
              <p:ext uri="{D42A27DB-BD31-4B8C-83A1-F6EECF244321}">
                <p14:modId xmlns:p14="http://schemas.microsoft.com/office/powerpoint/2010/main" val="1679595548"/>
              </p:ext>
            </p:extLst>
          </p:nvPr>
        </p:nvGraphicFramePr>
        <p:xfrm>
          <a:off x="601264" y="3289632"/>
          <a:ext cx="3006567" cy="1929461"/>
        </p:xfrm>
        <a:graphic>
          <a:graphicData uri="http://schemas.openxmlformats.org/drawingml/2006/table">
            <a:tbl>
              <a:tblPr firstRow="1" bandRow="1">
                <a:tableStyleId>{2D5ABB26-0587-4C30-8999-92F81FD0307C}</a:tableStyleId>
              </a:tblPr>
              <a:tblGrid>
                <a:gridCol w="340030">
                  <a:extLst>
                    <a:ext uri="{9D8B030D-6E8A-4147-A177-3AD203B41FA5}">
                      <a16:colId xmlns:a16="http://schemas.microsoft.com/office/drawing/2014/main" val="83468154"/>
                    </a:ext>
                  </a:extLst>
                </a:gridCol>
                <a:gridCol w="2666537">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講話（テーマ：アイヌの歴史・現在・未来・自然ともに生きるアイヌの世界観）</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144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アイヌ文様刺繍体験</a:t>
                      </a:r>
                    </a:p>
                  </a:txBody>
                  <a:tcPr marL="144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資料を見ながらアイヌ文様の説明</a:t>
                      </a:r>
                    </a:p>
                  </a:txBody>
                  <a:tcPr marL="144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生地に文様を写す（下書き）</a:t>
                      </a:r>
                    </a:p>
                  </a:txBody>
                  <a:tcPr marL="144000" marR="36000" marT="36000" marB="36000"/>
                </a:tc>
                <a:extLst>
                  <a:ext uri="{0D108BD9-81ED-4DB2-BD59-A6C34878D82A}">
                    <a16:rowId xmlns:a16="http://schemas.microsoft.com/office/drawing/2014/main" val="1108063778"/>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糸を選ぶ</a:t>
                      </a:r>
                    </a:p>
                  </a:txBody>
                  <a:tcPr marL="144000" marR="36000" marT="36000" marB="36000"/>
                </a:tc>
                <a:extLst>
                  <a:ext uri="{0D108BD9-81ED-4DB2-BD59-A6C34878D82A}">
                    <a16:rowId xmlns:a16="http://schemas.microsoft.com/office/drawing/2014/main" val="38708185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縫い始める</a:t>
                      </a:r>
                    </a:p>
                  </a:txBody>
                  <a:tcPr marL="144000" marR="36000" marT="36000" marB="36000"/>
                </a:tc>
                <a:extLst>
                  <a:ext uri="{0D108BD9-81ED-4DB2-BD59-A6C34878D82A}">
                    <a16:rowId xmlns:a16="http://schemas.microsoft.com/office/drawing/2014/main" val="466488197"/>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出来上がった刺繍を額に入れる</a:t>
                      </a:r>
                    </a:p>
                  </a:txBody>
                  <a:tcPr marL="144000" marR="36000" marT="36000" marB="36000"/>
                </a:tc>
                <a:extLst>
                  <a:ext uri="{0D108BD9-81ED-4DB2-BD59-A6C34878D82A}">
                    <a16:rowId xmlns:a16="http://schemas.microsoft.com/office/drawing/2014/main" val="3000061002"/>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後片付け、体験のまとめ</a:t>
                      </a:r>
                    </a:p>
                  </a:txBody>
                  <a:tcPr marL="144000" marR="36000" marT="36000" marB="36000"/>
                </a:tc>
                <a:extLst>
                  <a:ext uri="{0D108BD9-81ED-4DB2-BD59-A6C34878D82A}">
                    <a16:rowId xmlns:a16="http://schemas.microsoft.com/office/drawing/2014/main" val="926876592"/>
                  </a:ext>
                </a:extLst>
              </a:tr>
            </a:tbl>
          </a:graphicData>
        </a:graphic>
      </p:graphicFrame>
      <p:cxnSp>
        <p:nvCxnSpPr>
          <p:cNvPr id="60" name="直線コネクタ 59"/>
          <p:cNvCxnSpPr>
            <a:cxnSpLocks/>
          </p:cNvCxnSpPr>
          <p:nvPr/>
        </p:nvCxnSpPr>
        <p:spPr>
          <a:xfrm>
            <a:off x="993278" y="3352800"/>
            <a:ext cx="0" cy="17929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19</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1" name="グループ化 60"/>
          <p:cNvGrpSpPr/>
          <p:nvPr/>
        </p:nvGrpSpPr>
        <p:grpSpPr>
          <a:xfrm>
            <a:off x="709651" y="3024730"/>
            <a:ext cx="1061857" cy="165430"/>
            <a:chOff x="1014451" y="2994250"/>
            <a:chExt cx="1061857" cy="165430"/>
          </a:xfrm>
        </p:grpSpPr>
        <p:pic>
          <p:nvPicPr>
            <p:cNvPr id="62"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4" name="楕円 10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6" name="楕円 105"/>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7" name="正方形/長方形 106"/>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8" name="グループ化 107"/>
          <p:cNvGrpSpPr/>
          <p:nvPr/>
        </p:nvGrpSpPr>
        <p:grpSpPr>
          <a:xfrm>
            <a:off x="3848078" y="3014032"/>
            <a:ext cx="1061857" cy="165430"/>
            <a:chOff x="1014451" y="2994250"/>
            <a:chExt cx="1061857" cy="165430"/>
          </a:xfrm>
        </p:grpSpPr>
        <p:pic>
          <p:nvPicPr>
            <p:cNvPr id="109" name="object 6551"/>
            <p:cNvPicPr/>
            <p:nvPr/>
          </p:nvPicPr>
          <p:blipFill>
            <a:blip r:embed="rId5" cstate="print"/>
            <a:stretch>
              <a:fillRect/>
            </a:stretch>
          </p:blipFill>
          <p:spPr>
            <a:xfrm>
              <a:off x="1014451" y="3031988"/>
              <a:ext cx="115341" cy="116266"/>
            </a:xfrm>
            <a:prstGeom prst="rect">
              <a:avLst/>
            </a:prstGeom>
          </p:spPr>
        </p:pic>
        <p:sp>
          <p:nvSpPr>
            <p:cNvPr id="11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1" name="角丸四角形 110"/>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6" name="角丸四角形 115"/>
          <p:cNvSpPr/>
          <p:nvPr/>
        </p:nvSpPr>
        <p:spPr>
          <a:xfrm>
            <a:off x="1116420" y="5496388"/>
            <a:ext cx="5636806" cy="6809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7" name="グループ化 116"/>
          <p:cNvGrpSpPr/>
          <p:nvPr/>
        </p:nvGrpSpPr>
        <p:grpSpPr>
          <a:xfrm>
            <a:off x="668338" y="5386115"/>
            <a:ext cx="1344175" cy="622465"/>
            <a:chOff x="1562100" y="3295332"/>
            <a:chExt cx="1344175" cy="622465"/>
          </a:xfrm>
        </p:grpSpPr>
        <p:sp>
          <p:nvSpPr>
            <p:cNvPr id="118"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0"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21" name="object 6569"/>
          <p:cNvSpPr txBox="1"/>
          <p:nvPr/>
        </p:nvSpPr>
        <p:spPr>
          <a:xfrm>
            <a:off x="2039404" y="5585219"/>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自然とともに生きるアイヌの世界観を体験するプログラム。人間は自然界からいろいろなものをいただいて生きている。自然と共生し、未来へと引き継いでいく。それをきちんと伝え、感じてもらいたい。クラフトワークの前の講話では、アイヌの人々への差別や偏見などについても触れる内容とし、決して過去の出来事ではない身近な問題として参加者の共感を得る内容とします。</a:t>
            </a:r>
          </a:p>
        </p:txBody>
      </p:sp>
      <p:grpSp>
        <p:nvGrpSpPr>
          <p:cNvPr id="97" name="グループ化 96"/>
          <p:cNvGrpSpPr/>
          <p:nvPr/>
        </p:nvGrpSpPr>
        <p:grpSpPr>
          <a:xfrm>
            <a:off x="7219360" y="4952679"/>
            <a:ext cx="1967100" cy="1284798"/>
            <a:chOff x="5993914" y="7476326"/>
            <a:chExt cx="1364736" cy="891368"/>
          </a:xfrm>
        </p:grpSpPr>
        <p:pic>
          <p:nvPicPr>
            <p:cNvPr id="98" name="Picture 10" descr="https://www.unic.or.jp/files/sdg_icon_04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96644"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2" descr="https://www.unic.or.jp/files/sdg_icon_10_ja_3-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8107"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4" descr="https://www.unic.or.jp/files/sdg_icon_1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19570" y="747632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93914"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55835"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4" descr="https://www.unic.or.jp/files/sdg_icon_1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12603" y="7936085"/>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3" name="直線コネクタ 132"/>
          <p:cNvCxnSpPr/>
          <p:nvPr/>
        </p:nvCxnSpPr>
        <p:spPr>
          <a:xfrm>
            <a:off x="4417021" y="3262313"/>
            <a:ext cx="0" cy="1606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6" name="グループ化 135"/>
          <p:cNvGrpSpPr/>
          <p:nvPr/>
        </p:nvGrpSpPr>
        <p:grpSpPr>
          <a:xfrm>
            <a:off x="7505700" y="4417305"/>
            <a:ext cx="1381431" cy="225425"/>
            <a:chOff x="7362825" y="4417305"/>
            <a:chExt cx="1381431" cy="225425"/>
          </a:xfrm>
        </p:grpSpPr>
        <p:sp>
          <p:nvSpPr>
            <p:cNvPr id="137"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8"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9" name="object 3238"/>
            <p:cNvPicPr/>
            <p:nvPr/>
          </p:nvPicPr>
          <p:blipFill>
            <a:blip r:embed="rId13"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40" name="Straight Connector 9"/>
          <p:cNvCxnSpPr/>
          <p:nvPr/>
        </p:nvCxnSpPr>
        <p:spPr>
          <a:xfrm>
            <a:off x="725791" y="1371600"/>
            <a:ext cx="0" cy="1066888"/>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41" name="グループ化 140"/>
          <p:cNvGrpSpPr/>
          <p:nvPr/>
        </p:nvGrpSpPr>
        <p:grpSpPr>
          <a:xfrm>
            <a:off x="7657521" y="3034947"/>
            <a:ext cx="1042907" cy="231974"/>
            <a:chOff x="6553100" y="6116313"/>
            <a:chExt cx="1013465" cy="225425"/>
          </a:xfrm>
        </p:grpSpPr>
        <p:sp>
          <p:nvSpPr>
            <p:cNvPr id="142"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3"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4" name="object 3238"/>
            <p:cNvPicPr/>
            <p:nvPr/>
          </p:nvPicPr>
          <p:blipFill>
            <a:blip r:embed="rId13"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59"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3" name="表 62"/>
          <p:cNvGraphicFramePr>
            <a:graphicFrameLocks noGrp="1"/>
          </p:cNvGraphicFramePr>
          <p:nvPr>
            <p:extLst>
              <p:ext uri="{D42A27DB-BD31-4B8C-83A1-F6EECF244321}">
                <p14:modId xmlns:p14="http://schemas.microsoft.com/office/powerpoint/2010/main" val="1586417235"/>
              </p:ext>
            </p:extLst>
          </p:nvPr>
        </p:nvGraphicFramePr>
        <p:xfrm>
          <a:off x="625282" y="6230550"/>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参加者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名に対し講師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402490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D34CAC-AA3B-6B48-8C2D-9CAC3278BC1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1342" y="270549"/>
            <a:ext cx="9505056" cy="6316901"/>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4977476" y="260648"/>
            <a:ext cx="4709792"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815025" y="2371338"/>
            <a:ext cx="3214050" cy="461665"/>
          </a:xfrm>
          <a:prstGeom prst="rect">
            <a:avLst/>
          </a:prstGeom>
        </p:spPr>
        <p:txBody>
          <a:bodyPr wrap="square">
            <a:spAutoFit/>
          </a:bodyPr>
          <a:lstStyle/>
          <a:p>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2</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8" name="Picture 6" descr="画像のプレビュー"/>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418" y="1415666"/>
            <a:ext cx="8517165" cy="917540"/>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6925A532-846B-BD48-BA91-30041494ACAB}"/>
              </a:ext>
            </a:extLst>
          </p:cNvPr>
          <p:cNvSpPr/>
          <p:nvPr/>
        </p:nvSpPr>
        <p:spPr>
          <a:xfrm>
            <a:off x="5110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28455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私が伝えるアイヌ文化</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9"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0"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1"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苦難の歴史を経て受け継がれてきたアイヌ文化を、札幌ウポポ保存会による伝統舞踏と音楽を通じて学ぶ双方向のプログラム。古くから大自然とともに生きてきたアイヌにとって、歌や踊りはカムイへの感謝や敬意を表すもの。プログラムの後半、参加者はアイヌの楽器「ムックリ」の鳴らし方を練習し、出演者と合奏・合唱を楽しみます。多様なバックグラウンドや価値観を持つ人々がお互いを尊重し、共生する未来を明確に思い描く時間とします。</a:t>
            </a:r>
          </a:p>
        </p:txBody>
      </p:sp>
      <p:pic>
        <p:nvPicPr>
          <p:cNvPr id="33"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4" name="正方形/長方形 33"/>
          <p:cNvSpPr/>
          <p:nvPr/>
        </p:nvSpPr>
        <p:spPr>
          <a:xfrm>
            <a:off x="869989" y="914922"/>
            <a:ext cx="2518638"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アイヌ伝統舞踏と音楽の夕べ</a:t>
            </a:r>
          </a:p>
        </p:txBody>
      </p:sp>
      <p:grpSp>
        <p:nvGrpSpPr>
          <p:cNvPr id="39" name="グループ化 38"/>
          <p:cNvGrpSpPr/>
          <p:nvPr/>
        </p:nvGrpSpPr>
        <p:grpSpPr>
          <a:xfrm>
            <a:off x="6929632" y="782637"/>
            <a:ext cx="2541056" cy="2041133"/>
            <a:chOff x="6929632" y="782637"/>
            <a:chExt cx="2541056" cy="2041133"/>
          </a:xfrm>
        </p:grpSpPr>
        <p:sp>
          <p:nvSpPr>
            <p:cNvPr id="40"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41" name="図 40"/>
            <p:cNvPicPr>
              <a:picLocks noChangeAspect="1"/>
            </p:cNvPicPr>
            <p:nvPr/>
          </p:nvPicPr>
          <p:blipFill>
            <a:blip r:embed="rId4"/>
            <a:stretch>
              <a:fillRect/>
            </a:stretch>
          </p:blipFill>
          <p:spPr>
            <a:xfrm>
              <a:off x="7039205" y="914922"/>
              <a:ext cx="2294965" cy="1649506"/>
            </a:xfrm>
            <a:prstGeom prst="rect">
              <a:avLst/>
            </a:prstGeom>
          </p:spPr>
        </p:pic>
        <p:sp>
          <p:nvSpPr>
            <p:cNvPr id="42"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sz="2000">
                <a:latin typeface="UD デジタル 教科書体 NP-R" panose="02020400000000000000" pitchFamily="18" charset="-128"/>
                <a:ea typeface="UD デジタル 教科書体 NP-R" panose="02020400000000000000" pitchFamily="18" charset="-128"/>
              </a:endParaRPr>
            </a:p>
          </p:txBody>
        </p:sp>
        <p:sp>
          <p:nvSpPr>
            <p:cNvPr id="4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トンコリ</a:t>
              </a:r>
            </a:p>
          </p:txBody>
        </p:sp>
      </p:grpSp>
      <p:graphicFrame>
        <p:nvGraphicFramePr>
          <p:cNvPr id="56" name="表 55"/>
          <p:cNvGraphicFramePr>
            <a:graphicFrameLocks noGrp="1"/>
          </p:cNvGraphicFramePr>
          <p:nvPr>
            <p:extLst>
              <p:ext uri="{D42A27DB-BD31-4B8C-83A1-F6EECF244321}">
                <p14:modId xmlns:p14="http://schemas.microsoft.com/office/powerpoint/2010/main" val="2706568518"/>
              </p:ext>
            </p:extLst>
          </p:nvPr>
        </p:nvGraphicFramePr>
        <p:xfrm>
          <a:off x="594047" y="3245744"/>
          <a:ext cx="3077122" cy="1341977"/>
        </p:xfrm>
        <a:graphic>
          <a:graphicData uri="http://schemas.openxmlformats.org/drawingml/2006/table">
            <a:tbl>
              <a:tblPr firstRow="1" bandRow="1">
                <a:tableStyleId>{2D5ABB26-0587-4C30-8999-92F81FD0307C}</a:tableStyleId>
              </a:tblPr>
              <a:tblGrid>
                <a:gridCol w="396553">
                  <a:extLst>
                    <a:ext uri="{9D8B030D-6E8A-4147-A177-3AD203B41FA5}">
                      <a16:colId xmlns:a16="http://schemas.microsoft.com/office/drawing/2014/main" val="83468154"/>
                    </a:ext>
                  </a:extLst>
                </a:gridCol>
                <a:gridCol w="2680569">
                  <a:extLst>
                    <a:ext uri="{9D8B030D-6E8A-4147-A177-3AD203B41FA5}">
                      <a16:colId xmlns:a16="http://schemas.microsoft.com/office/drawing/2014/main" val="1167799296"/>
                    </a:ext>
                  </a:extLst>
                </a:gridCol>
              </a:tblGrid>
              <a:tr h="24549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参加者入場・ムックリ配布</a:t>
                      </a:r>
                    </a:p>
                  </a:txBody>
                  <a:tcPr marL="72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講話（テーマ：アイヌの歴史・現在・未来・自然ともに生きるアイヌの世界観）</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72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45</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アイヌ伝統舞踏を鑑賞＆体験（最後の輪踊りを出演者と参加者が一緒に歌いながら踊る）</a:t>
                      </a:r>
                    </a:p>
                  </a:txBody>
                  <a:tcPr marL="72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ムックリ鳴らし方講座</a:t>
                      </a:r>
                    </a:p>
                  </a:txBody>
                  <a:tcPr marL="72000" marR="36000" marT="36000" marB="36000"/>
                </a:tc>
                <a:extLst>
                  <a:ext uri="{0D108BD9-81ED-4DB2-BD59-A6C34878D82A}">
                    <a16:rowId xmlns:a16="http://schemas.microsoft.com/office/drawing/2014/main" val="1108063778"/>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ムックリ演奏（参加者と出演者のセッション）</a:t>
                      </a:r>
                    </a:p>
                  </a:txBody>
                  <a:tcPr marL="72000" marR="36000" marT="36000" marB="36000"/>
                </a:tc>
                <a:extLst>
                  <a:ext uri="{0D108BD9-81ED-4DB2-BD59-A6C34878D82A}">
                    <a16:rowId xmlns:a16="http://schemas.microsoft.com/office/drawing/2014/main" val="3870818503"/>
                  </a:ext>
                </a:extLst>
              </a:tr>
            </a:tbl>
          </a:graphicData>
        </a:graphic>
      </p:graphicFrame>
      <p:cxnSp>
        <p:nvCxnSpPr>
          <p:cNvPr id="57" name="直線コネクタ 56"/>
          <p:cNvCxnSpPr>
            <a:cxnSpLocks/>
          </p:cNvCxnSpPr>
          <p:nvPr/>
        </p:nvCxnSpPr>
        <p:spPr>
          <a:xfrm>
            <a:off x="989700" y="3262313"/>
            <a:ext cx="0" cy="138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 name="表 60"/>
          <p:cNvGraphicFramePr>
            <a:graphicFrameLocks noGrp="1"/>
          </p:cNvGraphicFramePr>
          <p:nvPr>
            <p:extLst>
              <p:ext uri="{D42A27DB-BD31-4B8C-83A1-F6EECF244321}">
                <p14:modId xmlns:p14="http://schemas.microsoft.com/office/powerpoint/2010/main" val="2692419207"/>
              </p:ext>
            </p:extLst>
          </p:nvPr>
        </p:nvGraphicFramePr>
        <p:xfrm>
          <a:off x="3768568" y="3263048"/>
          <a:ext cx="3140232" cy="1513004"/>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宿泊施設宴会場など（発注者が手配）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株式会社プライム（札幌ウポポ保存会）</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藤岡 千代美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】011-823-3618</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】fujioka@prime-1.com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17" name="スライド番号プレースホルダー 16"/>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4" name="グループ化 63"/>
          <p:cNvGrpSpPr/>
          <p:nvPr/>
        </p:nvGrpSpPr>
        <p:grpSpPr>
          <a:xfrm>
            <a:off x="709651" y="3024730"/>
            <a:ext cx="1061857" cy="165430"/>
            <a:chOff x="1014451" y="2994250"/>
            <a:chExt cx="1061857" cy="165430"/>
          </a:xfrm>
        </p:grpSpPr>
        <p:pic>
          <p:nvPicPr>
            <p:cNvPr id="65"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3" name="楕円 92"/>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4" name="正方形/長方形 93"/>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95" name="楕円 94"/>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6" name="正方形/長方形 95"/>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97" name="グループ化 96"/>
          <p:cNvGrpSpPr/>
          <p:nvPr/>
        </p:nvGrpSpPr>
        <p:grpSpPr>
          <a:xfrm>
            <a:off x="3848078" y="3014032"/>
            <a:ext cx="1061857" cy="165430"/>
            <a:chOff x="1014451" y="2994250"/>
            <a:chExt cx="1061857" cy="165430"/>
          </a:xfrm>
        </p:grpSpPr>
        <p:pic>
          <p:nvPicPr>
            <p:cNvPr id="98" name="object 6551"/>
            <p:cNvPicPr/>
            <p:nvPr/>
          </p:nvPicPr>
          <p:blipFill>
            <a:blip r:embed="rId5" cstate="print"/>
            <a:stretch>
              <a:fillRect/>
            </a:stretch>
          </p:blipFill>
          <p:spPr>
            <a:xfrm>
              <a:off x="1014451" y="3031988"/>
              <a:ext cx="115341" cy="116266"/>
            </a:xfrm>
            <a:prstGeom prst="rect">
              <a:avLst/>
            </a:prstGeom>
          </p:spPr>
        </p:pic>
        <p:sp>
          <p:nvSpPr>
            <p:cNvPr id="9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0" name="角丸四角形 99"/>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角丸四角形 104"/>
          <p:cNvSpPr/>
          <p:nvPr/>
        </p:nvSpPr>
        <p:spPr>
          <a:xfrm>
            <a:off x="1116420" y="5496388"/>
            <a:ext cx="5636806" cy="6809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06" name="グループ化 105"/>
          <p:cNvGrpSpPr/>
          <p:nvPr/>
        </p:nvGrpSpPr>
        <p:grpSpPr>
          <a:xfrm>
            <a:off x="668338" y="5386115"/>
            <a:ext cx="1344175" cy="622465"/>
            <a:chOff x="1562100" y="3295332"/>
            <a:chExt cx="1344175" cy="622465"/>
          </a:xfrm>
        </p:grpSpPr>
        <p:sp>
          <p:nvSpPr>
            <p:cNvPr id="107"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09"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0" name="object 6569"/>
          <p:cNvSpPr txBox="1"/>
          <p:nvPr/>
        </p:nvSpPr>
        <p:spPr>
          <a:xfrm>
            <a:off x="2039404" y="5585219"/>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古くから大自然の営みにカムイを見出していたアイヌの世界観を体感するプログラム。前段の講話では、あえてアイヌの人々への差別や偏見などについても触れる内容とし、決して過去の出来事ではない身近な問題として参加者の共感を得る内容とします。なお、ムックリは交流の思い出とともにお土産として持ち帰り、今後は参加者自身がアイヌ文化を伝える役割を担います。</a:t>
            </a:r>
          </a:p>
        </p:txBody>
      </p:sp>
      <p:grpSp>
        <p:nvGrpSpPr>
          <p:cNvPr id="112" name="グループ化 111"/>
          <p:cNvGrpSpPr/>
          <p:nvPr/>
        </p:nvGrpSpPr>
        <p:grpSpPr>
          <a:xfrm>
            <a:off x="7219360" y="4952679"/>
            <a:ext cx="1967100" cy="1284798"/>
            <a:chOff x="5993914" y="7476326"/>
            <a:chExt cx="1364736" cy="891368"/>
          </a:xfrm>
        </p:grpSpPr>
        <p:pic>
          <p:nvPicPr>
            <p:cNvPr id="113" name="Picture 10" descr="https://www.unic.or.jp/files/sdg_icon_04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96644"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2" descr="https://www.unic.or.jp/files/sdg_icon_10_ja_3-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8107"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4" descr="https://www.unic.or.jp/files/sdg_icon_1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19570" y="747632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93914"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55835"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4" descr="https://www.unic.or.jp/files/sdg_icon_1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12603" y="7936085"/>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9" name="直線コネクタ 118"/>
          <p:cNvCxnSpPr/>
          <p:nvPr/>
        </p:nvCxnSpPr>
        <p:spPr>
          <a:xfrm>
            <a:off x="4417021" y="3262313"/>
            <a:ext cx="0" cy="1561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2" name="グループ化 121"/>
          <p:cNvGrpSpPr/>
          <p:nvPr/>
        </p:nvGrpSpPr>
        <p:grpSpPr>
          <a:xfrm>
            <a:off x="7505700" y="4417305"/>
            <a:ext cx="1381431" cy="225425"/>
            <a:chOff x="7362825" y="4417305"/>
            <a:chExt cx="1381431" cy="225425"/>
          </a:xfrm>
        </p:grpSpPr>
        <p:sp>
          <p:nvSpPr>
            <p:cNvPr id="12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25" name="object 3238"/>
            <p:cNvPicPr/>
            <p:nvPr/>
          </p:nvPicPr>
          <p:blipFill>
            <a:blip r:embed="rId13"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26" name="Straight Connector 9"/>
          <p:cNvCxnSpPr/>
          <p:nvPr/>
        </p:nvCxnSpPr>
        <p:spPr>
          <a:xfrm>
            <a:off x="725791" y="1371600"/>
            <a:ext cx="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27" name="グループ化 126"/>
          <p:cNvGrpSpPr/>
          <p:nvPr/>
        </p:nvGrpSpPr>
        <p:grpSpPr>
          <a:xfrm>
            <a:off x="7657521" y="3034947"/>
            <a:ext cx="1042907" cy="231974"/>
            <a:chOff x="6553100" y="6116313"/>
            <a:chExt cx="1013465" cy="225425"/>
          </a:xfrm>
        </p:grpSpPr>
        <p:sp>
          <p:nvSpPr>
            <p:cNvPr id="128"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9"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0" name="object 3238"/>
            <p:cNvPicPr/>
            <p:nvPr/>
          </p:nvPicPr>
          <p:blipFill>
            <a:blip r:embed="rId13"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62"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3" name="表 62"/>
          <p:cNvGraphicFramePr>
            <a:graphicFrameLocks noGrp="1"/>
          </p:cNvGraphicFramePr>
          <p:nvPr>
            <p:extLst>
              <p:ext uri="{D42A27DB-BD31-4B8C-83A1-F6EECF244321}">
                <p14:modId xmlns:p14="http://schemas.microsoft.com/office/powerpoint/2010/main" val="1119687708"/>
              </p:ext>
            </p:extLst>
          </p:nvPr>
        </p:nvGraphicFramePr>
        <p:xfrm>
          <a:off x="625282" y="6230550"/>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出演者（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 楽器（保存会で準備） 音響設備（発注者が準備） ムックリ（参加者の人数分）</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30215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修学旅行でフードロス削減</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0"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1"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札幌プリンスホテルにお泊りいただき、お食事の際にフードロスに関して学んでいただくプログラムです。ホテル担当者による</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講話に</a:t>
            </a:r>
            <a:r>
              <a:rPr lang="ja-JP" altLang="en-US" sz="1100" dirty="0">
                <a:latin typeface="UD デジタル 教科書体 NP-R" panose="02020400000000000000" pitchFamily="18" charset="-128"/>
                <a:ea typeface="UD デジタル 教科書体 NP-R" panose="02020400000000000000" pitchFamily="18" charset="-128"/>
              </a:rPr>
              <a:t>加えて、捨てられる食材等を使ったメニューを実際にお召し上がりいただくことでフードロスについて深く学び、自らの行動をすぐに変えるための「きっかけ」を与えることを目的としています。また、お食事の時間を利用することで旅行中の限られた時間を有効活用できます。</a:t>
            </a:r>
          </a:p>
        </p:txBody>
      </p:sp>
      <p:pic>
        <p:nvPicPr>
          <p:cNvPr id="34"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5" name="正方形/長方形 34"/>
          <p:cNvSpPr/>
          <p:nvPr/>
        </p:nvSpPr>
        <p:spPr>
          <a:xfrm>
            <a:off x="869989" y="914922"/>
            <a:ext cx="3416320"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食を通じて学ぶ「私たちにできること」</a:t>
            </a:r>
          </a:p>
        </p:txBody>
      </p:sp>
      <p:grpSp>
        <p:nvGrpSpPr>
          <p:cNvPr id="49" name="グループ化 48"/>
          <p:cNvGrpSpPr/>
          <p:nvPr/>
        </p:nvGrpSpPr>
        <p:grpSpPr>
          <a:xfrm>
            <a:off x="6929632" y="782637"/>
            <a:ext cx="2541056" cy="2041133"/>
            <a:chOff x="6929632" y="782637"/>
            <a:chExt cx="2541056" cy="2041133"/>
          </a:xfrm>
        </p:grpSpPr>
        <p:sp>
          <p:nvSpPr>
            <p:cNvPr id="50"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1" name="図 50"/>
            <p:cNvPicPr>
              <a:picLocks noChangeAspect="1"/>
            </p:cNvPicPr>
            <p:nvPr/>
          </p:nvPicPr>
          <p:blipFill>
            <a:blip r:embed="rId4"/>
            <a:stretch>
              <a:fillRect/>
            </a:stretch>
          </p:blipFill>
          <p:spPr>
            <a:xfrm>
              <a:off x="7059124" y="893558"/>
              <a:ext cx="2259106" cy="1658471"/>
            </a:xfrm>
            <a:prstGeom prst="rect">
              <a:avLst/>
            </a:prstGeom>
          </p:spPr>
        </p:pic>
        <p:sp>
          <p:nvSpPr>
            <p:cNvPr id="52" name="object 3236"/>
            <p:cNvSpPr/>
            <p:nvPr/>
          </p:nvSpPr>
          <p:spPr>
            <a:xfrm>
              <a:off x="6934738" y="2447050"/>
              <a:ext cx="1112775"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5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フードロス対応食材</a:t>
              </a:r>
            </a:p>
          </p:txBody>
        </p:sp>
      </p:grpSp>
      <p:graphicFrame>
        <p:nvGraphicFramePr>
          <p:cNvPr id="54" name="表 53"/>
          <p:cNvGraphicFramePr>
            <a:graphicFrameLocks noGrp="1"/>
          </p:cNvGraphicFramePr>
          <p:nvPr>
            <p:extLst>
              <p:ext uri="{D42A27DB-BD31-4B8C-83A1-F6EECF244321}">
                <p14:modId xmlns:p14="http://schemas.microsoft.com/office/powerpoint/2010/main" val="2476916294"/>
              </p:ext>
            </p:extLst>
          </p:nvPr>
        </p:nvGraphicFramePr>
        <p:xfrm>
          <a:off x="3843338" y="3263048"/>
          <a:ext cx="3372000" cy="1946779"/>
        </p:xfrm>
        <a:graphic>
          <a:graphicData uri="http://schemas.openxmlformats.org/drawingml/2006/table">
            <a:tbl>
              <a:tblPr firstRow="1" bandRow="1">
                <a:tableStyleId>{5C22544A-7EE6-4342-B048-85BDC9FD1C3A}</a:tableStyleId>
              </a:tblPr>
              <a:tblGrid>
                <a:gridCol w="566737">
                  <a:extLst>
                    <a:ext uri="{9D8B030D-6E8A-4147-A177-3AD203B41FA5}">
                      <a16:colId xmlns:a16="http://schemas.microsoft.com/office/drawing/2014/main" val="83468154"/>
                    </a:ext>
                  </a:extLst>
                </a:gridCol>
                <a:gridCol w="280526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札幌プリンスホテル</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札幌プリンスホテル</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宿泊</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予約 山田 亜希子　</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】011-241-1111</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ak-yamada@princehotels.co.jp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7,700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（夕食代含む）</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宿泊代金、朝食代金は別途</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夕食付にて札幌プリンスホテルの宿泊を予約済みで</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あることが前提となります。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2082774247"/>
              </p:ext>
            </p:extLst>
          </p:nvPr>
        </p:nvGraphicFramePr>
        <p:xfrm>
          <a:off x="606748" y="3258444"/>
          <a:ext cx="3298417" cy="1288655"/>
        </p:xfrm>
        <a:graphic>
          <a:graphicData uri="http://schemas.openxmlformats.org/drawingml/2006/table">
            <a:tbl>
              <a:tblPr firstRow="1" bandRow="1">
                <a:tableStyleId>{2D5ABB26-0587-4C30-8999-92F81FD0307C}</a:tableStyleId>
              </a:tblPr>
              <a:tblGrid>
                <a:gridCol w="419855">
                  <a:extLst>
                    <a:ext uri="{9D8B030D-6E8A-4147-A177-3AD203B41FA5}">
                      <a16:colId xmlns:a16="http://schemas.microsoft.com/office/drawing/2014/main" val="83468154"/>
                    </a:ext>
                  </a:extLst>
                </a:gridCol>
                <a:gridCol w="2878562">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ホテル担当者に</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よる講話</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（テーマ：本日のフードロス対応メニューについて）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36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お食事</a:t>
                      </a:r>
                    </a:p>
                  </a:txBody>
                  <a:tcPr marL="36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感想発表：フードロス対応メニューを実際に食べてみて感じたこと</a:t>
                      </a:r>
                    </a:p>
                  </a:txBody>
                  <a:tcPr marL="36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ホテル担当者による講話（テーマ：ホテルにおける</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その他の </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に関する取組について）</a:t>
                      </a:r>
                    </a:p>
                  </a:txBody>
                  <a:tcPr marL="36000" marR="36000" marT="36000" marB="36000"/>
                </a:tc>
                <a:extLst>
                  <a:ext uri="{0D108BD9-81ED-4DB2-BD59-A6C34878D82A}">
                    <a16:rowId xmlns:a16="http://schemas.microsoft.com/office/drawing/2014/main" val="3870818503"/>
                  </a:ext>
                </a:extLst>
              </a:tr>
            </a:tbl>
          </a:graphicData>
        </a:graphic>
      </p:graphicFrame>
      <p:cxnSp>
        <p:nvCxnSpPr>
          <p:cNvPr id="64" name="直線コネクタ 63"/>
          <p:cNvCxnSpPr>
            <a:cxnSpLocks/>
          </p:cNvCxnSpPr>
          <p:nvPr/>
        </p:nvCxnSpPr>
        <p:spPr>
          <a:xfrm>
            <a:off x="969800" y="3286867"/>
            <a:ext cx="0" cy="1231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21</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9" name="グループ化 68"/>
          <p:cNvGrpSpPr/>
          <p:nvPr/>
        </p:nvGrpSpPr>
        <p:grpSpPr>
          <a:xfrm>
            <a:off x="709651" y="3024730"/>
            <a:ext cx="1061857" cy="165430"/>
            <a:chOff x="1014451" y="2994250"/>
            <a:chExt cx="1061857" cy="165430"/>
          </a:xfrm>
        </p:grpSpPr>
        <p:pic>
          <p:nvPicPr>
            <p:cNvPr id="71" name="object 6551"/>
            <p:cNvPicPr/>
            <p:nvPr/>
          </p:nvPicPr>
          <p:blipFill>
            <a:blip r:embed="rId5" cstate="print"/>
            <a:stretch>
              <a:fillRect/>
            </a:stretch>
          </p:blipFill>
          <p:spPr>
            <a:xfrm>
              <a:off x="1014451" y="3031988"/>
              <a:ext cx="115341" cy="116266"/>
            </a:xfrm>
            <a:prstGeom prst="rect">
              <a:avLst/>
            </a:prstGeom>
          </p:spPr>
        </p:pic>
        <p:sp>
          <p:nvSpPr>
            <p:cNvPr id="72"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3" name="正方形/長方形 72"/>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4" name="角丸四角形 73"/>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楕円 78"/>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1" name="正方形/長方形 80"/>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2" name="楕円 81"/>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3" name="正方形/長方形 82"/>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4" name="楕円 8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0" name="正方形/長方形 9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1" name="楕円 10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正方形/長方形 10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3" name="グループ化 102"/>
          <p:cNvGrpSpPr/>
          <p:nvPr/>
        </p:nvGrpSpPr>
        <p:grpSpPr>
          <a:xfrm>
            <a:off x="3962378" y="3014032"/>
            <a:ext cx="1061857" cy="165430"/>
            <a:chOff x="1014451" y="2994250"/>
            <a:chExt cx="1061857" cy="165430"/>
          </a:xfrm>
        </p:grpSpPr>
        <p:pic>
          <p:nvPicPr>
            <p:cNvPr id="104" name="object 6551"/>
            <p:cNvPicPr/>
            <p:nvPr/>
          </p:nvPicPr>
          <p:blipFill>
            <a:blip r:embed="rId5" cstate="print"/>
            <a:stretch>
              <a:fillRect/>
            </a:stretch>
          </p:blipFill>
          <p:spPr>
            <a:xfrm>
              <a:off x="1014451" y="3031988"/>
              <a:ext cx="115341" cy="116266"/>
            </a:xfrm>
            <a:prstGeom prst="rect">
              <a:avLst/>
            </a:prstGeom>
          </p:spPr>
        </p:pic>
        <p:sp>
          <p:nvSpPr>
            <p:cNvPr id="10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6" name="角丸四角形 10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1" name="角丸四角形 110"/>
          <p:cNvSpPr/>
          <p:nvPr/>
        </p:nvSpPr>
        <p:spPr>
          <a:xfrm>
            <a:off x="1116420" y="5289078"/>
            <a:ext cx="5636806" cy="6637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2" name="グループ化 111"/>
          <p:cNvGrpSpPr/>
          <p:nvPr/>
        </p:nvGrpSpPr>
        <p:grpSpPr>
          <a:xfrm>
            <a:off x="668338" y="5157515"/>
            <a:ext cx="1344175" cy="622465"/>
            <a:chOff x="1562100" y="3295332"/>
            <a:chExt cx="1344175" cy="622465"/>
          </a:xfrm>
        </p:grpSpPr>
        <p:sp>
          <p:nvSpPr>
            <p:cNvPr id="113"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15"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6" name="object 6569"/>
          <p:cNvSpPr txBox="1"/>
          <p:nvPr/>
        </p:nvSpPr>
        <p:spPr>
          <a:xfrm>
            <a:off x="2039404" y="5378844"/>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最も生活に密着した課題とも言えるフードロスは「</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12</a:t>
            </a:r>
            <a:r>
              <a:rPr lang="ja-JP" altLang="en-US" sz="800" dirty="0" err="1">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つくる責任 つかう責任」をはじめとした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の多くの目標と関連しています。次世代を担う若者がこのプログラムを通じてこれらを自分事として捉えることが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達成には重要です。豊かな食材、豊かな自然を持ちながらも大都会である札幌市は、これを学ぶには最適な街です。</a:t>
            </a:r>
          </a:p>
        </p:txBody>
      </p:sp>
      <p:grpSp>
        <p:nvGrpSpPr>
          <p:cNvPr id="36" name="グループ化 35"/>
          <p:cNvGrpSpPr/>
          <p:nvPr/>
        </p:nvGrpSpPr>
        <p:grpSpPr>
          <a:xfrm>
            <a:off x="7096286" y="5114691"/>
            <a:ext cx="2168938" cy="1051096"/>
            <a:chOff x="5935056" y="8039213"/>
            <a:chExt cx="1817171" cy="880625"/>
          </a:xfrm>
        </p:grpSpPr>
        <p:pic>
          <p:nvPicPr>
            <p:cNvPr id="37" name="Picture 4" descr="https://www.unic.or.jp/files/sdg_icon_01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35056" y="8041380"/>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www.unic.or.jp/files/sdg_icon_0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92283" y="804138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58470" y="804138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s://www.unic.or.jp/files/sdg_icon_07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13147" y="803921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https://www.unic.or.jp/files/sdg_icon_11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35056" y="84862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https://www.unic.or.jp/files/sdg_icon_12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99650" y="848822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descr="https://www.unic.or.jp/files/sdg_icon_14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52981" y="84862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13147" y="8486291"/>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5" name="直線コネクタ 124"/>
          <p:cNvCxnSpPr/>
          <p:nvPr/>
        </p:nvCxnSpPr>
        <p:spPr>
          <a:xfrm>
            <a:off x="4400609" y="3275946"/>
            <a:ext cx="0" cy="1826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7"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8" name="グループ化 127"/>
          <p:cNvGrpSpPr/>
          <p:nvPr/>
        </p:nvGrpSpPr>
        <p:grpSpPr>
          <a:xfrm>
            <a:off x="7505700" y="4417305"/>
            <a:ext cx="1381431" cy="225425"/>
            <a:chOff x="7362825" y="4417305"/>
            <a:chExt cx="1381431" cy="225425"/>
          </a:xfrm>
        </p:grpSpPr>
        <p:sp>
          <p:nvSpPr>
            <p:cNvPr id="129"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0"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1" name="object 3238"/>
            <p:cNvPicPr/>
            <p:nvPr/>
          </p:nvPicPr>
          <p:blipFill>
            <a:blip r:embed="rId15"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2" name="Straight Connector 9"/>
          <p:cNvCxnSpPr/>
          <p:nvPr/>
        </p:nvCxnSpPr>
        <p:spPr>
          <a:xfrm>
            <a:off x="725791" y="1371600"/>
            <a:ext cx="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3" name="グループ化 132"/>
          <p:cNvGrpSpPr/>
          <p:nvPr/>
        </p:nvGrpSpPr>
        <p:grpSpPr>
          <a:xfrm>
            <a:off x="7657521" y="3034947"/>
            <a:ext cx="1042907" cy="231974"/>
            <a:chOff x="6553100" y="6116313"/>
            <a:chExt cx="1013465" cy="225425"/>
          </a:xfrm>
        </p:grpSpPr>
        <p:sp>
          <p:nvSpPr>
            <p:cNvPr id="134"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38"/>
            <p:cNvPicPr/>
            <p:nvPr/>
          </p:nvPicPr>
          <p:blipFill>
            <a:blip r:embed="rId15"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67" name="object 3247"/>
          <p:cNvSpPr txBox="1"/>
          <p:nvPr/>
        </p:nvSpPr>
        <p:spPr>
          <a:xfrm>
            <a:off x="730153" y="554816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8" name="表 67"/>
          <p:cNvGraphicFramePr>
            <a:graphicFrameLocks noGrp="1"/>
          </p:cNvGraphicFramePr>
          <p:nvPr>
            <p:extLst>
              <p:ext uri="{D42A27DB-BD31-4B8C-83A1-F6EECF244321}">
                <p14:modId xmlns:p14="http://schemas.microsoft.com/office/powerpoint/2010/main" val="3913913881"/>
              </p:ext>
            </p:extLst>
          </p:nvPr>
        </p:nvGraphicFramePr>
        <p:xfrm>
          <a:off x="625282" y="5989250"/>
          <a:ext cx="6482373" cy="55968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メニュー内容　（例）</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・近隣農家からの廃棄食材を利用</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・夕食、朝食で同一食材を利用</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・通常提供しない食材の端材にひと手間加えたものを利用</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00897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6929632" y="782637"/>
            <a:ext cx="2541056" cy="2041133"/>
            <a:chOff x="6929632" y="782637"/>
            <a:chExt cx="2541056" cy="2041133"/>
          </a:xfrm>
        </p:grpSpPr>
        <p:sp>
          <p:nvSpPr>
            <p:cNvPr id="11"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 name="図 11"/>
            <p:cNvPicPr>
              <a:picLocks noChangeAspect="1"/>
            </p:cNvPicPr>
            <p:nvPr/>
          </p:nvPicPr>
          <p:blipFill>
            <a:blip r:embed="rId3"/>
            <a:stretch>
              <a:fillRect/>
            </a:stretch>
          </p:blipFill>
          <p:spPr>
            <a:xfrm>
              <a:off x="7044269" y="864027"/>
              <a:ext cx="2282631" cy="1693857"/>
            </a:xfrm>
            <a:prstGeom prst="rect">
              <a:avLst/>
            </a:prstGeom>
          </p:spPr>
        </p:pic>
        <p:sp>
          <p:nvSpPr>
            <p:cNvPr id="13" name="object 3236"/>
            <p:cNvSpPr/>
            <p:nvPr/>
          </p:nvSpPr>
          <p:spPr>
            <a:xfrm>
              <a:off x="6934738" y="2447050"/>
              <a:ext cx="1305902" cy="186201"/>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14" name="Content Placeholder 8"/>
            <p:cNvSpPr txBox="1">
              <a:spLocks/>
            </p:cNvSpPr>
            <p:nvPr/>
          </p:nvSpPr>
          <p:spPr>
            <a:xfrm>
              <a:off x="6929632" y="2438488"/>
              <a:ext cx="1361888"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世界に一つだけの石鹸作り</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5"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北海道コカ</a:t>
            </a:r>
            <a:r>
              <a:rPr lang="ja-JP" altLang="en-US" sz="2000" cap="small">
                <a:latin typeface="UD デジタル 教科書体 NP-R" panose="02020400000000000000" pitchFamily="18" charset="-128"/>
                <a:ea typeface="UD デジタル 教科書体 NP-R" panose="02020400000000000000" pitchFamily="18" charset="-128"/>
              </a:rPr>
              <a:t>･</a:t>
            </a:r>
            <a:r>
              <a:rPr lang="ja-JP" altLang="en-US" sz="2000">
                <a:latin typeface="UD デジタル 教科書体 NP-R" panose="02020400000000000000" pitchFamily="18" charset="-128"/>
                <a:ea typeface="UD デジタル 教科書体 NP-R" panose="02020400000000000000" pitchFamily="18" charset="-128"/>
              </a:rPr>
              <a:t>コーラで学ぶ水平リサイクル</a:t>
            </a:r>
            <a:r>
              <a:rPr lang="ja-JP" altLang="en-US" sz="2000" dirty="0">
                <a:latin typeface="UD デジタル 教科書体 NP-R" panose="02020400000000000000" pitchFamily="18" charset="-128"/>
                <a:ea typeface="UD デジタル 教科書体 NP-R" panose="02020400000000000000" pitchFamily="18" charset="-128"/>
              </a:rPr>
              <a:t>とアップサイクル</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札幌ドームより車で約</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分の北海道コカ・コーラボトリング札幌本社でリサイクルとアップサイクルについて学ぶプログラムです</a:t>
            </a:r>
            <a:r>
              <a:rPr lang="ja-JP" altLang="en-US" sz="1100">
                <a:latin typeface="UD デジタル 教科書体 NP-R" panose="02020400000000000000" pitchFamily="18" charset="-128"/>
                <a:ea typeface="UD デジタル 教科書体 NP-R" panose="02020400000000000000" pitchFamily="18" charset="-128"/>
              </a:rPr>
              <a:t>。札幌市清田の</a:t>
            </a:r>
            <a:r>
              <a:rPr lang="ja-JP" altLang="en-US" sz="1100" dirty="0">
                <a:latin typeface="UD デジタル 教科書体 NP-R" panose="02020400000000000000" pitchFamily="18" charset="-128"/>
                <a:ea typeface="UD デジタル 教科書体 NP-R" panose="02020400000000000000" pitchFamily="18" charset="-128"/>
              </a:rPr>
              <a:t>天然水を使用した「い・ろ・は・す」</a:t>
            </a:r>
            <a:r>
              <a:rPr lang="ja-JP" altLang="en-US" sz="1100">
                <a:latin typeface="UD デジタル 教科書体 NP-R" panose="02020400000000000000" pitchFamily="18" charset="-128"/>
                <a:ea typeface="UD デジタル 教科書体 NP-R" panose="02020400000000000000" pitchFamily="18" charset="-128"/>
              </a:rPr>
              <a:t>から学ぶ水平リサイクル</a:t>
            </a:r>
            <a:r>
              <a:rPr lang="ja-JP" altLang="en-US" sz="1100" dirty="0">
                <a:latin typeface="UD デジタル 教科書体 NP-R" panose="02020400000000000000" pitchFamily="18" charset="-128"/>
                <a:ea typeface="UD デジタル 教科書体 NP-R" panose="02020400000000000000" pitchFamily="18" charset="-128"/>
              </a:rPr>
              <a:t>「ボトル</a:t>
            </a:r>
            <a:r>
              <a:rPr lang="en-US" altLang="ja-JP" sz="1100" dirty="0">
                <a:latin typeface="UD デジタル 教科書体 NP-R" panose="02020400000000000000" pitchFamily="18" charset="-128"/>
                <a:ea typeface="UD デジタル 教科書体 NP-R" panose="02020400000000000000" pitchFamily="18" charset="-128"/>
              </a:rPr>
              <a:t>to</a:t>
            </a:r>
            <a:r>
              <a:rPr lang="ja-JP" altLang="en-US" sz="1100" dirty="0">
                <a:latin typeface="UD デジタル 教科書体 NP-R" panose="02020400000000000000" pitchFamily="18" charset="-128"/>
                <a:ea typeface="UD デジタル 教科書体 NP-R" panose="02020400000000000000" pitchFamily="18" charset="-128"/>
              </a:rPr>
              <a:t>ボトル」</a:t>
            </a:r>
            <a:r>
              <a:rPr lang="ja-JP" altLang="en-US" sz="1100">
                <a:latin typeface="UD デジタル 教科書体 NP-R" panose="02020400000000000000" pitchFamily="18" charset="-128"/>
                <a:ea typeface="UD デジタル 教科書体 NP-R" panose="02020400000000000000" pitchFamily="18" charset="-128"/>
              </a:rPr>
              <a:t>の講話と、コーヒーグラウンズ（抽出後のコーヒー豆かす）を</a:t>
            </a:r>
            <a:r>
              <a:rPr lang="ja-JP" altLang="en-US" sz="1100" dirty="0">
                <a:latin typeface="UD デジタル 教科書体 NP-R" panose="02020400000000000000" pitchFamily="18" charset="-128"/>
                <a:ea typeface="UD デジタル 教科書体 NP-R" panose="02020400000000000000" pitchFamily="18" charset="-128"/>
              </a:rPr>
              <a:t>使用した石鹸作りを通してしてアップサイクルを学んでいただけます。また、希望校にはオプションで工場見学のご案内</a:t>
            </a:r>
            <a:r>
              <a:rPr lang="ja-JP" altLang="en-US" sz="1100">
                <a:latin typeface="UD デジタル 教科書体 NP-R" panose="02020400000000000000" pitchFamily="18" charset="-128"/>
                <a:ea typeface="UD デジタル 教科書体 NP-R" panose="02020400000000000000" pitchFamily="18" charset="-128"/>
              </a:rPr>
              <a:t>も可能です。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ja-JP" altLang="en-US" sz="1100" dirty="0">
              <a:latin typeface="UD デジタル 教科書体 NP-R" panose="02020400000000000000" pitchFamily="18" charset="-128"/>
              <a:ea typeface="UD デジタル 教科書体 NP-R" panose="02020400000000000000" pitchFamily="18" charset="-128"/>
            </a:endParaRPr>
          </a:p>
        </p:txBody>
      </p:sp>
      <p:pic>
        <p:nvPicPr>
          <p:cNvPr id="4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41" name="正方形/長方形 40"/>
          <p:cNvSpPr/>
          <p:nvPr/>
        </p:nvSpPr>
        <p:spPr>
          <a:xfrm>
            <a:off x="869989" y="914922"/>
            <a:ext cx="353975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ペットボトルとコーヒー豆から学ぶ</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51" name="Content Placeholder 8"/>
          <p:cNvSpPr txBox="1">
            <a:spLocks/>
          </p:cNvSpPr>
          <p:nvPr/>
        </p:nvSpPr>
        <p:spPr>
          <a:xfrm>
            <a:off x="839662" y="2744203"/>
            <a:ext cx="6195307" cy="431693"/>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a:latin typeface="UD デジタル 教科書体 NP-R" panose="02020400000000000000" pitchFamily="18" charset="-128"/>
                <a:ea typeface="UD デジタル 教科書体 NP-R" panose="02020400000000000000" pitchFamily="18" charset="-128"/>
              </a:rPr>
              <a:t>対象：中学生以上（小学生以下のお客様は親子での参加が条件となります） </a:t>
            </a:r>
            <a:endParaRPr lang="en-US" altLang="ja-JP" sz="7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a:latin typeface="UD デジタル 教科書体 NP-R" panose="02020400000000000000" pitchFamily="18" charset="-128"/>
                <a:ea typeface="UD デジタル 教科書体 NP-R" panose="02020400000000000000" pitchFamily="18" charset="-128"/>
              </a:rPr>
              <a:t>工場見学で見学できる製造ラインはコーヒー・お茶の缶製品の製造ラインです。製造スケジュールの都合上、見学当日に製造ラインが稼働していないことがございます。あらかじめご了承ください。</a:t>
            </a:r>
            <a:endParaRPr lang="ja-JP" altLang="en-US" sz="700" dirty="0">
              <a:latin typeface="UD デジタル 教科書体 NP-R" panose="02020400000000000000" pitchFamily="18" charset="-128"/>
              <a:ea typeface="UD デジタル 教科書体 NP-R" panose="02020400000000000000" pitchFamily="18" charset="-128"/>
            </a:endParaRPr>
          </a:p>
        </p:txBody>
      </p:sp>
      <p:graphicFrame>
        <p:nvGraphicFramePr>
          <p:cNvPr id="52" name="表 51"/>
          <p:cNvGraphicFramePr>
            <a:graphicFrameLocks noGrp="1"/>
          </p:cNvGraphicFramePr>
          <p:nvPr>
            <p:extLst>
              <p:ext uri="{D42A27DB-BD31-4B8C-83A1-F6EECF244321}">
                <p14:modId xmlns:p14="http://schemas.microsoft.com/office/powerpoint/2010/main" val="2100355446"/>
              </p:ext>
            </p:extLst>
          </p:nvPr>
        </p:nvGraphicFramePr>
        <p:xfrm>
          <a:off x="3758862" y="3532927"/>
          <a:ext cx="3318458" cy="2260800"/>
        </p:xfrm>
        <a:graphic>
          <a:graphicData uri="http://schemas.openxmlformats.org/drawingml/2006/table">
            <a:tbl>
              <a:tblPr firstRow="1" bandRow="1">
                <a:tableStyleId>{5C22544A-7EE6-4342-B048-85BDC9FD1C3A}</a:tableStyleId>
              </a:tblPr>
              <a:tblGrid>
                <a:gridCol w="766728">
                  <a:extLst>
                    <a:ext uri="{9D8B030D-6E8A-4147-A177-3AD203B41FA5}">
                      <a16:colId xmlns:a16="http://schemas.microsoft.com/office/drawing/2014/main" val="83468154"/>
                    </a:ext>
                  </a:extLst>
                </a:gridCol>
                <a:gridCol w="2551730">
                  <a:extLst>
                    <a:ext uri="{9D8B030D-6E8A-4147-A177-3AD203B41FA5}">
                      <a16:colId xmlns:a16="http://schemas.microsoft.com/office/drawing/2014/main" val="1167799296"/>
                    </a:ext>
                  </a:extLst>
                </a:gridCol>
              </a:tblGrid>
              <a:tr h="17966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北海道コカ・コーラボトリング 札幌本社</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9261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工場見学希望の場合は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0556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北海道コカ・コーラボトリング株式会社</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】011-888-2100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factorytour@hokkaido.ccbc.co.jp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51852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名以上は要相談。工場見学は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名まで）</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7966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7966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7" name="表 56"/>
          <p:cNvGraphicFramePr>
            <a:graphicFrameLocks noGrp="1"/>
          </p:cNvGraphicFramePr>
          <p:nvPr>
            <p:extLst>
              <p:ext uri="{D42A27DB-BD31-4B8C-83A1-F6EECF244321}">
                <p14:modId xmlns:p14="http://schemas.microsoft.com/office/powerpoint/2010/main" val="463316759"/>
              </p:ext>
            </p:extLst>
          </p:nvPr>
        </p:nvGraphicFramePr>
        <p:xfrm>
          <a:off x="606747" y="3537844"/>
          <a:ext cx="3241329" cy="1145103"/>
        </p:xfrm>
        <a:graphic>
          <a:graphicData uri="http://schemas.openxmlformats.org/drawingml/2006/table">
            <a:tbl>
              <a:tblPr firstRow="1" bandRow="1">
                <a:tableStyleId>{2D5ABB26-0587-4C30-8999-92F81FD0307C}</a:tableStyleId>
              </a:tblPr>
              <a:tblGrid>
                <a:gridCol w="558665">
                  <a:extLst>
                    <a:ext uri="{9D8B030D-6E8A-4147-A177-3AD203B41FA5}">
                      <a16:colId xmlns:a16="http://schemas.microsoft.com/office/drawing/2014/main" val="83468154"/>
                    </a:ext>
                  </a:extLst>
                </a:gridCol>
                <a:gridCol w="2682664">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　</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担当者による講話</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テーマ：水平リサイクル</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「ボトル</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to</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ボトル」、</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コーヒーグラウンズを</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利用したアップサイクルについて</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石鹸作り体験</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○作成物</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：コーヒーグラウンズを</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利用した石鹸、</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　石鹸を包むためのオリジナルパッケージ</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（ご希望の場合）工場見学</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bl>
          </a:graphicData>
        </a:graphic>
      </p:graphicFrame>
      <p:cxnSp>
        <p:nvCxnSpPr>
          <p:cNvPr id="58" name="直線コネクタ 57"/>
          <p:cNvCxnSpPr>
            <a:cxnSpLocks/>
          </p:cNvCxnSpPr>
          <p:nvPr/>
        </p:nvCxnSpPr>
        <p:spPr>
          <a:xfrm>
            <a:off x="1101115" y="3537844"/>
            <a:ext cx="0" cy="12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スライド番号プレースホルダー 23"/>
          <p:cNvSpPr>
            <a:spLocks noGrp="1"/>
          </p:cNvSpPr>
          <p:nvPr>
            <p:ph type="sldNum" sz="quarter" idx="12"/>
          </p:nvPr>
        </p:nvSpPr>
        <p:spPr/>
        <p:txBody>
          <a:bodyPr/>
          <a:lstStyle/>
          <a:p>
            <a:fld id="{32CC50E2-DE41-432A-AF55-BC7BF240F010}" type="slidenum">
              <a:rPr kumimoji="1" lang="ja-JP" altLang="en-US" smtClean="0"/>
              <a:t>22</a:t>
            </a:fld>
            <a:endParaRPr kumimoji="1" lang="ja-JP" altLang="en-US" dirty="0"/>
          </a:p>
        </p:txBody>
      </p:sp>
      <p:grpSp>
        <p:nvGrpSpPr>
          <p:cNvPr id="64" name="グループ化 63"/>
          <p:cNvGrpSpPr/>
          <p:nvPr/>
        </p:nvGrpSpPr>
        <p:grpSpPr>
          <a:xfrm>
            <a:off x="709651" y="3342230"/>
            <a:ext cx="1061857" cy="165430"/>
            <a:chOff x="1014451" y="2994250"/>
            <a:chExt cx="1061857" cy="165430"/>
          </a:xfrm>
        </p:grpSpPr>
        <p:pic>
          <p:nvPicPr>
            <p:cNvPr id="65"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38335"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34286"/>
          </a:xfrm>
          <a:prstGeom prst="rect">
            <a:avLst/>
          </a:prstGeom>
        </p:spPr>
        <p:txBody>
          <a:bodyPr wrap="squar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78" name="楕円 77"/>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正方形/長方形 78"/>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80" name="楕円 79"/>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1" name="正方形/長方形 80"/>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82" name="グループ化 81"/>
          <p:cNvGrpSpPr/>
          <p:nvPr/>
        </p:nvGrpSpPr>
        <p:grpSpPr>
          <a:xfrm>
            <a:off x="3848078" y="3331532"/>
            <a:ext cx="1061857" cy="165430"/>
            <a:chOff x="1014451" y="2994250"/>
            <a:chExt cx="1061857" cy="165430"/>
          </a:xfrm>
        </p:grpSpPr>
        <p:pic>
          <p:nvPicPr>
            <p:cNvPr id="83" name="object 6551"/>
            <p:cNvPicPr/>
            <p:nvPr/>
          </p:nvPicPr>
          <p:blipFill>
            <a:blip r:embed="rId5" cstate="print"/>
            <a:stretch>
              <a:fillRect/>
            </a:stretch>
          </p:blipFill>
          <p:spPr>
            <a:xfrm>
              <a:off x="1014451" y="3031988"/>
              <a:ext cx="115341" cy="116266"/>
            </a:xfrm>
            <a:prstGeom prst="rect">
              <a:avLst/>
            </a:prstGeom>
          </p:spPr>
        </p:pic>
        <p:sp>
          <p:nvSpPr>
            <p:cNvPr id="8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85" name="角丸四角形 84"/>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0" name="角丸四角形 89"/>
          <p:cNvSpPr/>
          <p:nvPr/>
        </p:nvSpPr>
        <p:spPr>
          <a:xfrm>
            <a:off x="1116420" y="5310833"/>
            <a:ext cx="5636806" cy="599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1" name="グループ化 90"/>
          <p:cNvGrpSpPr/>
          <p:nvPr/>
        </p:nvGrpSpPr>
        <p:grpSpPr>
          <a:xfrm>
            <a:off x="668338" y="5157515"/>
            <a:ext cx="1344175" cy="622465"/>
            <a:chOff x="1562100" y="3295332"/>
            <a:chExt cx="1344175" cy="622465"/>
          </a:xfrm>
        </p:grpSpPr>
        <p:sp>
          <p:nvSpPr>
            <p:cNvPr id="92"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09"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0" name="object 6569"/>
          <p:cNvSpPr txBox="1"/>
          <p:nvPr/>
        </p:nvSpPr>
        <p:spPr>
          <a:xfrm>
            <a:off x="2039404" y="5364239"/>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北海道コカ・コーラボトリングは地球の限りある資源を守るためにも、回収した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PET</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ボトルとして</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リサイクルする水平リサイクル</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to</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ボトル」や水源である白旗山での植樹による水資源補活動など、さまざまな取り組みを行っています。このプログラムでは身近なペットボトルとコーヒーを題材として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の中でも特に「環境」について深く学んでいただきます。</a:t>
            </a:r>
          </a:p>
        </p:txBody>
      </p:sp>
      <p:cxnSp>
        <p:nvCxnSpPr>
          <p:cNvPr id="121" name="直線コネクタ 120"/>
          <p:cNvCxnSpPr/>
          <p:nvPr/>
        </p:nvCxnSpPr>
        <p:spPr>
          <a:xfrm>
            <a:off x="4447370" y="3528414"/>
            <a:ext cx="0" cy="1677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9" name="グループ化 128"/>
          <p:cNvGrpSpPr/>
          <p:nvPr/>
        </p:nvGrpSpPr>
        <p:grpSpPr>
          <a:xfrm>
            <a:off x="7505700" y="4417305"/>
            <a:ext cx="1381431" cy="225425"/>
            <a:chOff x="7362825" y="4417305"/>
            <a:chExt cx="1381431" cy="225425"/>
          </a:xfrm>
        </p:grpSpPr>
        <p:sp>
          <p:nvSpPr>
            <p:cNvPr id="13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2" name="object 3238"/>
            <p:cNvPicPr/>
            <p:nvPr/>
          </p:nvPicPr>
          <p:blipFill>
            <a:blip r:embed="rId7"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3" name="Straight Connector 9"/>
          <p:cNvCxnSpPr/>
          <p:nvPr/>
        </p:nvCxnSpPr>
        <p:spPr>
          <a:xfrm>
            <a:off x="725791" y="1371600"/>
            <a:ext cx="0" cy="187927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4" name="グループ化 133"/>
          <p:cNvGrpSpPr/>
          <p:nvPr/>
        </p:nvGrpSpPr>
        <p:grpSpPr>
          <a:xfrm>
            <a:off x="7657521" y="3034947"/>
            <a:ext cx="1042907" cy="231974"/>
            <a:chOff x="6553100" y="6116313"/>
            <a:chExt cx="1013465" cy="225425"/>
          </a:xfrm>
        </p:grpSpPr>
        <p:sp>
          <p:nvSpPr>
            <p:cNvPr id="13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7" name="object 3238"/>
            <p:cNvPicPr/>
            <p:nvPr/>
          </p:nvPicPr>
          <p:blipFill>
            <a:blip r:embed="rId7"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59" name="object 3247"/>
          <p:cNvSpPr txBox="1"/>
          <p:nvPr/>
        </p:nvSpPr>
        <p:spPr>
          <a:xfrm>
            <a:off x="730153" y="55405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 name="グループ化 1"/>
          <p:cNvGrpSpPr/>
          <p:nvPr/>
        </p:nvGrpSpPr>
        <p:grpSpPr>
          <a:xfrm>
            <a:off x="7239418" y="4990602"/>
            <a:ext cx="1824561" cy="1185649"/>
            <a:chOff x="6344174" y="5051426"/>
            <a:chExt cx="1643990" cy="1068309"/>
          </a:xfrm>
        </p:grpSpPr>
        <p:grpSp>
          <p:nvGrpSpPr>
            <p:cNvPr id="42" name="グループ化 41"/>
            <p:cNvGrpSpPr/>
            <p:nvPr/>
          </p:nvGrpSpPr>
          <p:grpSpPr>
            <a:xfrm>
              <a:off x="6348383" y="5051426"/>
              <a:ext cx="1639781" cy="1068309"/>
              <a:chOff x="4292805" y="7819089"/>
              <a:chExt cx="1363998" cy="888638"/>
            </a:xfrm>
          </p:grpSpPr>
          <p:pic>
            <p:nvPicPr>
              <p:cNvPr id="43" name="Picture 26" descr="https://www.unic.or.jp/files/sdg_icon_1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17723" y="781908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s://www.unic.or.jp/files/sdg_icon_1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92805" y="827144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57772" y="827611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s://www.unic.or.jp/files/sdg_icon_17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217699" y="8275616"/>
                <a:ext cx="439080" cy="431609"/>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10" descr="https://www.unic.or.jp/files/sdg_icon_04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44174" y="5052045"/>
              <a:ext cx="526534" cy="5175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https://www.unic.or.jp/files/sdg_icon_09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04095" y="5052044"/>
              <a:ext cx="526534" cy="5175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2" name="表 61"/>
          <p:cNvGraphicFramePr>
            <a:graphicFrameLocks noGrp="1"/>
          </p:cNvGraphicFramePr>
          <p:nvPr>
            <p:extLst>
              <p:ext uri="{D42A27DB-BD31-4B8C-83A1-F6EECF244321}">
                <p14:modId xmlns:p14="http://schemas.microsoft.com/office/powerpoint/2010/main" val="3084769700"/>
              </p:ext>
            </p:extLst>
          </p:nvPr>
        </p:nvGraphicFramePr>
        <p:xfrm>
          <a:off x="625282" y="6103550"/>
          <a:ext cx="6482373" cy="31584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作成した石鹸は数日間乾燥が必要なため、後日学校宛てに送付いたします。</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また、当日お持ち帰りいただけるお土産もご用意しております。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1641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サッカーの練習をしている子供たち&#10;&#10;低い精度で自動的に生成された説明">
            <a:extLst>
              <a:ext uri="{FF2B5EF4-FFF2-40B4-BE49-F238E27FC236}">
                <a16:creationId xmlns:a16="http://schemas.microsoft.com/office/drawing/2014/main" id="{C9F93B92-8BBB-4C0C-2550-2A09081C5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394" y="914922"/>
            <a:ext cx="2303789" cy="1590933"/>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コンサドーレで学ぶ</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8" name="Content Placeholder 8"/>
          <p:cNvSpPr txBox="1">
            <a:spLocks/>
          </p:cNvSpPr>
          <p:nvPr/>
        </p:nvSpPr>
        <p:spPr>
          <a:xfrm>
            <a:off x="824993" y="13173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北海道コンサドーレ札幌がさらに地域に必要とされるクラブを目指すために取り組んでいる</a:t>
            </a:r>
            <a:r>
              <a:rPr lang="en-US" altLang="ja-JP" sz="1100" dirty="0">
                <a:latin typeface="UD デジタル 教科書体 NP-R" panose="02020400000000000000" pitchFamily="18" charset="-128"/>
                <a:ea typeface="UD デジタル 教科書体 NP-R" panose="02020400000000000000" pitchFamily="18" charset="-128"/>
              </a:rPr>
              <a:t>PASS</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Positive Action for Sustainable Society</a:t>
            </a:r>
            <a:r>
              <a:rPr lang="ja-JP" altLang="en-US" sz="1100" dirty="0">
                <a:latin typeface="UD デジタル 教科書体 NP-R" panose="02020400000000000000" pitchFamily="18" charset="-128"/>
                <a:ea typeface="UD デジタル 教科書体 NP-R" panose="02020400000000000000" pitchFamily="18" charset="-128"/>
              </a:rPr>
              <a:t>）の内容を学ぶことができます。コンサドーレと連携関係にあるブラインドサッカーチームのナマーラ北海道による指導の下、ブラインドサッカーやパラスポーツなどの体験が可能です。アイマスクをして視野が制限される相手に対してどのように声がけをすればうまく誘導できるか、相手の視点に立つことの重要性を学ぶことができます。</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3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1" name="正方形/長方形 30"/>
          <p:cNvSpPr/>
          <p:nvPr/>
        </p:nvSpPr>
        <p:spPr>
          <a:xfrm>
            <a:off x="869989" y="914922"/>
            <a:ext cx="4314001" cy="307777"/>
          </a:xfrm>
          <a:prstGeom prst="rect">
            <a:avLst/>
          </a:prstGeom>
        </p:spPr>
        <p:txBody>
          <a:bodyPr wrap="none">
            <a:spAutoFit/>
          </a:bodyPr>
          <a:lstStyle/>
          <a:p>
            <a:pPr>
              <a:lnSpc>
                <a:spcPct val="100000"/>
              </a:lnSpc>
              <a:spcBef>
                <a:spcPts val="1995"/>
              </a:spcBef>
            </a:pP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誰もが楽しめるスポーツをコンサドーレで学ぼう！</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1" name="グループ化 50"/>
          <p:cNvGrpSpPr/>
          <p:nvPr/>
        </p:nvGrpSpPr>
        <p:grpSpPr>
          <a:xfrm>
            <a:off x="6998003" y="2496731"/>
            <a:ext cx="2829937" cy="385282"/>
            <a:chOff x="6929632" y="2438488"/>
            <a:chExt cx="1647680" cy="385282"/>
          </a:xfrm>
        </p:grpSpPr>
        <p:grpSp>
          <p:nvGrpSpPr>
            <p:cNvPr id="52" name="グループ化 51"/>
            <p:cNvGrpSpPr/>
            <p:nvPr/>
          </p:nvGrpSpPr>
          <p:grpSpPr>
            <a:xfrm>
              <a:off x="6929632" y="2438488"/>
              <a:ext cx="1647680" cy="385282"/>
              <a:chOff x="6929632" y="2438488"/>
              <a:chExt cx="1647680" cy="385282"/>
            </a:xfrm>
          </p:grpSpPr>
          <p:sp>
            <p:nvSpPr>
              <p:cNvPr id="5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55" name="Content Placeholder 8"/>
              <p:cNvSpPr txBox="1">
                <a:spLocks/>
              </p:cNvSpPr>
              <p:nvPr/>
            </p:nvSpPr>
            <p:spPr>
              <a:xfrm>
                <a:off x="6929632" y="2438488"/>
                <a:ext cx="1647680"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アイマスクを着用して体験する様子</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5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6" name="表 55"/>
          <p:cNvGraphicFramePr>
            <a:graphicFrameLocks noGrp="1"/>
          </p:cNvGraphicFramePr>
          <p:nvPr>
            <p:extLst>
              <p:ext uri="{D42A27DB-BD31-4B8C-83A1-F6EECF244321}">
                <p14:modId xmlns:p14="http://schemas.microsoft.com/office/powerpoint/2010/main" val="124382165"/>
              </p:ext>
            </p:extLst>
          </p:nvPr>
        </p:nvGraphicFramePr>
        <p:xfrm>
          <a:off x="3757935" y="3263048"/>
          <a:ext cx="3140232" cy="1702939"/>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札幌市内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株式会社コンサドーレ</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経営管理部</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】011-777-5310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consasdgs@consadole.gr.jp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試合日に観戦する場合はチケット代別</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名（要相談）</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3228634266"/>
              </p:ext>
            </p:extLst>
          </p:nvPr>
        </p:nvGraphicFramePr>
        <p:xfrm>
          <a:off x="594047" y="3245744"/>
          <a:ext cx="3136766" cy="1598466"/>
        </p:xfrm>
        <a:graphic>
          <a:graphicData uri="http://schemas.openxmlformats.org/drawingml/2006/table">
            <a:tbl>
              <a:tblPr firstRow="1" bandRow="1">
                <a:tableStyleId>{2D5ABB26-0587-4C30-8999-92F81FD0307C}</a:tableStyleId>
              </a:tblPr>
              <a:tblGrid>
                <a:gridCol w="356688">
                  <a:extLst>
                    <a:ext uri="{9D8B030D-6E8A-4147-A177-3AD203B41FA5}">
                      <a16:colId xmlns:a16="http://schemas.microsoft.com/office/drawing/2014/main" val="83468154"/>
                    </a:ext>
                  </a:extLst>
                </a:gridCol>
                <a:gridCol w="2780078">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北海道コンサドーレ札幌</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PASS</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活動紹介</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移動・休憩</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ブラインドサッカー体験</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bl>
          </a:graphicData>
        </a:graphic>
      </p:graphicFrame>
      <p:cxnSp>
        <p:nvCxnSpPr>
          <p:cNvPr id="78" name="直線コネクタ 77"/>
          <p:cNvCxnSpPr>
            <a:cxnSpLocks/>
          </p:cNvCxnSpPr>
          <p:nvPr/>
        </p:nvCxnSpPr>
        <p:spPr>
          <a:xfrm>
            <a:off x="992188" y="3263048"/>
            <a:ext cx="0" cy="815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4" name="グループ化 83"/>
          <p:cNvGrpSpPr/>
          <p:nvPr/>
        </p:nvGrpSpPr>
        <p:grpSpPr>
          <a:xfrm>
            <a:off x="709651" y="3024730"/>
            <a:ext cx="1061857" cy="165430"/>
            <a:chOff x="1014451" y="2994250"/>
            <a:chExt cx="1061857" cy="165430"/>
          </a:xfrm>
        </p:grpSpPr>
        <p:pic>
          <p:nvPicPr>
            <p:cNvPr id="85" name="object 6551"/>
            <p:cNvPicPr/>
            <p:nvPr/>
          </p:nvPicPr>
          <p:blipFill>
            <a:blip r:embed="rId5" cstate="print"/>
            <a:stretch>
              <a:fillRect/>
            </a:stretch>
          </p:blipFill>
          <p:spPr>
            <a:xfrm>
              <a:off x="1014451" y="3031988"/>
              <a:ext cx="115341" cy="116266"/>
            </a:xfrm>
            <a:prstGeom prst="rect">
              <a:avLst/>
            </a:prstGeom>
          </p:spPr>
        </p:pic>
        <p:sp>
          <p:nvSpPr>
            <p:cNvPr id="8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87" name="正方形/長方形 86"/>
          <p:cNvSpPr/>
          <p:nvPr/>
        </p:nvSpPr>
        <p:spPr>
          <a:xfrm>
            <a:off x="8598858" y="257625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8" name="角丸四角形 87"/>
          <p:cNvSpPr/>
          <p:nvPr/>
        </p:nvSpPr>
        <p:spPr>
          <a:xfrm>
            <a:off x="7040563" y="3136574"/>
            <a:ext cx="2282417" cy="1062000"/>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27" name="グループ化 126"/>
          <p:cNvGrpSpPr/>
          <p:nvPr/>
        </p:nvGrpSpPr>
        <p:grpSpPr>
          <a:xfrm>
            <a:off x="3848078" y="3014032"/>
            <a:ext cx="1061857" cy="165430"/>
            <a:chOff x="1014451" y="2994250"/>
            <a:chExt cx="1061857" cy="165430"/>
          </a:xfrm>
        </p:grpSpPr>
        <p:pic>
          <p:nvPicPr>
            <p:cNvPr id="128" name="object 6551"/>
            <p:cNvPicPr/>
            <p:nvPr/>
          </p:nvPicPr>
          <p:blipFill>
            <a:blip r:embed="rId5" cstate="print"/>
            <a:stretch>
              <a:fillRect/>
            </a:stretch>
          </p:blipFill>
          <p:spPr>
            <a:xfrm>
              <a:off x="1014451" y="3031988"/>
              <a:ext cx="115341" cy="116266"/>
            </a:xfrm>
            <a:prstGeom prst="rect">
              <a:avLst/>
            </a:prstGeom>
          </p:spPr>
        </p:pic>
        <p:sp>
          <p:nvSpPr>
            <p:cNvPr id="12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30" name="角丸四角形 129"/>
          <p:cNvSpPr/>
          <p:nvPr/>
        </p:nvSpPr>
        <p:spPr>
          <a:xfrm>
            <a:off x="7185082" y="4518442"/>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5" name="角丸四角形 134"/>
          <p:cNvSpPr/>
          <p:nvPr/>
        </p:nvSpPr>
        <p:spPr>
          <a:xfrm>
            <a:off x="1116420" y="5284702"/>
            <a:ext cx="5636806" cy="929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6" name="グループ化 135"/>
          <p:cNvGrpSpPr/>
          <p:nvPr/>
        </p:nvGrpSpPr>
        <p:grpSpPr>
          <a:xfrm>
            <a:off x="668338" y="5284515"/>
            <a:ext cx="1344175" cy="622465"/>
            <a:chOff x="1562100" y="3295332"/>
            <a:chExt cx="1344175" cy="622465"/>
          </a:xfrm>
        </p:grpSpPr>
        <p:sp>
          <p:nvSpPr>
            <p:cNvPr id="137"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8"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9"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40" name="object 6569"/>
          <p:cNvSpPr txBox="1"/>
          <p:nvPr/>
        </p:nvSpPr>
        <p:spPr>
          <a:xfrm>
            <a:off x="2010373" y="5303947"/>
            <a:ext cx="4497922" cy="874598"/>
          </a:xfrm>
          <a:prstGeom prst="rect">
            <a:avLst/>
          </a:prstGeom>
        </p:spPr>
        <p:txBody>
          <a:bodyPr vert="horz" wrap="square" lIns="0" tIns="12700" rIns="0" bIns="0" rtlCol="0">
            <a:spAutoFit/>
          </a:bodyPr>
          <a:lstStyle/>
          <a:p>
            <a:pPr marL="12700">
              <a:lnSpc>
                <a:spcPct val="100000"/>
              </a:lnSpc>
              <a:spcBef>
                <a:spcPts val="100"/>
              </a:spcBef>
            </a:pP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北海道コンサドーレのサスティナビリティに関する取り組み</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PASS</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Positive Action for Sustainable Society</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）について学ぶことでスポーツと</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の関連を学ぶことが出来ます。クラブがより地域に必要とされているために取り組んでいる「環境」「教育」「健康」に関わる内容から世界的なスポーツであるサッカーを通じて世界の事情について関心を持つことのできる良い機会になると考えております。そして「すべての人に健康と福祉を」に加えて、北海道コンサドーレ札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OB</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の指導によるブラインドサッカーで視界が制限された状態を通じて相手の立場に立ったアドバイスやコーチングをすることの重要性を体感することが出来ます。</a:t>
            </a:r>
            <a:endParaRPr lang="ja-JP" altLang="en-US" sz="800" dirty="0">
              <a:latin typeface="UD デジタル 教科書体 NP-R" panose="02020400000000000000" pitchFamily="18" charset="-128"/>
              <a:ea typeface="UD デジタル 教科書体 NP-R" panose="02020400000000000000" pitchFamily="18" charset="-128"/>
              <a:cs typeface="ヒラギノ角ゴ StdN W8"/>
            </a:endParaRPr>
          </a:p>
        </p:txBody>
      </p:sp>
      <p:cxnSp>
        <p:nvCxnSpPr>
          <p:cNvPr id="147" name="直線コネクタ 146"/>
          <p:cNvCxnSpPr>
            <a:cxnSpLocks/>
          </p:cNvCxnSpPr>
          <p:nvPr/>
        </p:nvCxnSpPr>
        <p:spPr>
          <a:xfrm>
            <a:off x="4447370" y="3263048"/>
            <a:ext cx="0" cy="1702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グループ化 105"/>
          <p:cNvGrpSpPr/>
          <p:nvPr/>
        </p:nvGrpSpPr>
        <p:grpSpPr>
          <a:xfrm>
            <a:off x="7505697" y="4765629"/>
            <a:ext cx="1647776" cy="1620221"/>
            <a:chOff x="5704211" y="8010162"/>
            <a:chExt cx="1359776" cy="1337037"/>
          </a:xfrm>
        </p:grpSpPr>
        <p:pic>
          <p:nvPicPr>
            <p:cNvPr id="107" name="Picture 8" descr="https://www.unic.or.jp/files/sdg_icon_03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04212" y="80129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 descr="https://www.unic.or.jp/files/sdg_icon_04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64559" y="801016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https://www.unic.or.jp/files/sdg_icon_07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24907" y="801016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descr="https://www.unic.or.jp/files/sdg_icon_08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62475" y="846750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0" descr="https://www.unic.or.jp/files/sdg_icon_09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04211" y="846750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4" descr="https://www.unic.or.jp/files/sdg_icon_11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624907" y="84628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8" descr="https://www.unic.or.jp/files/sdg_icon_13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704538" y="89108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166644" y="891559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6" descr="https://www.unic.or.jp/files/sdg_icon_17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624907" y="8915590"/>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69"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1" name="グループ化 170"/>
          <p:cNvGrpSpPr/>
          <p:nvPr/>
        </p:nvGrpSpPr>
        <p:grpSpPr>
          <a:xfrm>
            <a:off x="7505700" y="4417305"/>
            <a:ext cx="1381431" cy="225425"/>
            <a:chOff x="7362825" y="4417305"/>
            <a:chExt cx="1381431" cy="225425"/>
          </a:xfrm>
        </p:grpSpPr>
        <p:sp>
          <p:nvSpPr>
            <p:cNvPr id="172"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3"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4" name="object 3238"/>
            <p:cNvPicPr/>
            <p:nvPr/>
          </p:nvPicPr>
          <p:blipFill>
            <a:blip r:embed="rId16"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75" name="Straight Connector 9"/>
          <p:cNvCxnSpPr>
            <a:cxnSpLocks/>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6" name="グループ化 175"/>
          <p:cNvGrpSpPr/>
          <p:nvPr/>
        </p:nvGrpSpPr>
        <p:grpSpPr>
          <a:xfrm>
            <a:off x="7657521" y="3034947"/>
            <a:ext cx="1042907" cy="231974"/>
            <a:chOff x="6553100" y="6116313"/>
            <a:chExt cx="1013465" cy="225425"/>
          </a:xfrm>
        </p:grpSpPr>
        <p:sp>
          <p:nvSpPr>
            <p:cNvPr id="177"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9" name="object 3238"/>
            <p:cNvPicPr/>
            <p:nvPr/>
          </p:nvPicPr>
          <p:blipFill>
            <a:blip r:embed="rId16"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83" name="表 82"/>
          <p:cNvGraphicFramePr>
            <a:graphicFrameLocks noGrp="1"/>
          </p:cNvGraphicFramePr>
          <p:nvPr>
            <p:extLst>
              <p:ext uri="{D42A27DB-BD31-4B8C-83A1-F6EECF244321}">
                <p14:modId xmlns:p14="http://schemas.microsoft.com/office/powerpoint/2010/main" val="3246531194"/>
              </p:ext>
            </p:extLst>
          </p:nvPr>
        </p:nvGraphicFramePr>
        <p:xfrm>
          <a:off x="625282" y="6300105"/>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班にて入れ替え実施。人数は要相談。イベント開催により内容が変更になる場合があります。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2" name="楕円 83">
            <a:extLst>
              <a:ext uri="{FF2B5EF4-FFF2-40B4-BE49-F238E27FC236}">
                <a16:creationId xmlns:a16="http://schemas.microsoft.com/office/drawing/2014/main" id="{A8C3875C-FA49-AEDB-6468-B11FAC2A50DF}"/>
              </a:ext>
            </a:extLst>
          </p:cNvPr>
          <p:cNvSpPr/>
          <p:nvPr/>
        </p:nvSpPr>
        <p:spPr>
          <a:xfrm>
            <a:off x="7164000" y="3430800"/>
            <a:ext cx="439200" cy="44280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AB92DE8F-8C68-244D-D678-C5604DD80427}"/>
              </a:ext>
            </a:extLst>
          </p:cNvPr>
          <p:cNvSpPr/>
          <p:nvPr/>
        </p:nvSpPr>
        <p:spPr>
          <a:xfrm>
            <a:off x="7189200" y="3466800"/>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5" name="楕円 86">
            <a:extLst>
              <a:ext uri="{FF2B5EF4-FFF2-40B4-BE49-F238E27FC236}">
                <a16:creationId xmlns:a16="http://schemas.microsoft.com/office/drawing/2014/main" id="{84E16147-F0D2-DCA8-3A1A-E4CB3DB0C74A}"/>
              </a:ext>
            </a:extLst>
          </p:cNvPr>
          <p:cNvSpPr/>
          <p:nvPr/>
        </p:nvSpPr>
        <p:spPr>
          <a:xfrm>
            <a:off x="7696800" y="3430800"/>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24F68E36-69B3-07AC-F102-2FEE78738A5B}"/>
              </a:ext>
            </a:extLst>
          </p:cNvPr>
          <p:cNvSpPr/>
          <p:nvPr/>
        </p:nvSpPr>
        <p:spPr>
          <a:xfrm>
            <a:off x="7718400" y="346680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 name="楕円 89">
            <a:extLst>
              <a:ext uri="{FF2B5EF4-FFF2-40B4-BE49-F238E27FC236}">
                <a16:creationId xmlns:a16="http://schemas.microsoft.com/office/drawing/2014/main" id="{ABDE7DB3-CD1F-51A8-9B2D-6359D3802175}"/>
              </a:ext>
            </a:extLst>
          </p:cNvPr>
          <p:cNvSpPr/>
          <p:nvPr/>
        </p:nvSpPr>
        <p:spPr>
          <a:xfrm>
            <a:off x="8218800" y="3427200"/>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793EC9B5-3980-9BFB-77D2-24248BC7F2E2}"/>
              </a:ext>
            </a:extLst>
          </p:cNvPr>
          <p:cNvSpPr/>
          <p:nvPr/>
        </p:nvSpPr>
        <p:spPr>
          <a:xfrm>
            <a:off x="8240400" y="3463200"/>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1" name="楕円 79">
            <a:extLst>
              <a:ext uri="{FF2B5EF4-FFF2-40B4-BE49-F238E27FC236}">
                <a16:creationId xmlns:a16="http://schemas.microsoft.com/office/drawing/2014/main" id="{3EF504C9-136C-E90D-20EF-0DEFA8FDD7F4}"/>
              </a:ext>
            </a:extLst>
          </p:cNvPr>
          <p:cNvSpPr/>
          <p:nvPr/>
        </p:nvSpPr>
        <p:spPr>
          <a:xfrm>
            <a:off x="8748000" y="3423600"/>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2571774F-C858-2656-3E27-599A90AC8E26}"/>
              </a:ext>
            </a:extLst>
          </p:cNvPr>
          <p:cNvSpPr/>
          <p:nvPr/>
        </p:nvSpPr>
        <p:spPr>
          <a:xfrm>
            <a:off x="8773200" y="3459600"/>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
        <p:nvSpPr>
          <p:cNvPr id="15" name="テキスト ボックス 14">
            <a:extLst>
              <a:ext uri="{FF2B5EF4-FFF2-40B4-BE49-F238E27FC236}">
                <a16:creationId xmlns:a16="http://schemas.microsoft.com/office/drawing/2014/main" id="{235BC6A2-A127-97CD-4C88-0DCB2B2F0372}"/>
              </a:ext>
            </a:extLst>
          </p:cNvPr>
          <p:cNvSpPr txBox="1"/>
          <p:nvPr/>
        </p:nvSpPr>
        <p:spPr>
          <a:xfrm>
            <a:off x="7965866" y="3945702"/>
            <a:ext cx="478494" cy="253916"/>
          </a:xfrm>
          <a:prstGeom prst="rect">
            <a:avLst/>
          </a:prstGeom>
          <a:noFill/>
        </p:spPr>
        <p:txBody>
          <a:bodyPr wrap="square">
            <a:spAutoFit/>
          </a:bodyPr>
          <a:lstStyle/>
          <a:p>
            <a:pP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2973446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0563" y="874957"/>
            <a:ext cx="2262621" cy="1697077"/>
          </a:xfrm>
          <a:prstGeom prst="rect">
            <a:avLst/>
          </a:prstGeom>
          <a:noFill/>
          <a:ln>
            <a:noFill/>
          </a:ln>
        </p:spPr>
      </p:pic>
      <p:sp>
        <p:nvSpPr>
          <p:cNvPr id="10"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野外博物館北海道開拓の村で</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を学ぶ</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2"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3"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4"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①村内ガイドツアー：</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地域住民であり北海道開拓当時をよく知る語り部（ボランティア）が建造物の解説や北海道の歴史についてレクチャーします。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②オリエンテーション・講義：</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事前に学校側と打ち合わせを行い、学習状況や講義希望内容をお聞きします。オーダーメイドの講義を実施した上で、村内見学をすることで学習効果を高めます。</a:t>
            </a:r>
          </a:p>
        </p:txBody>
      </p:sp>
      <p:pic>
        <p:nvPicPr>
          <p:cNvPr id="36"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7" name="正方形/長方形 36"/>
          <p:cNvSpPr/>
          <p:nvPr/>
        </p:nvSpPr>
        <p:spPr>
          <a:xfrm>
            <a:off x="869989" y="914922"/>
            <a:ext cx="4907113"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昔の人はすごかった 今に繋がる昔の人の苦労や強さを学ぶ</a:t>
            </a:r>
          </a:p>
        </p:txBody>
      </p:sp>
      <p:grpSp>
        <p:nvGrpSpPr>
          <p:cNvPr id="42" name="グループ化 41"/>
          <p:cNvGrpSpPr/>
          <p:nvPr/>
        </p:nvGrpSpPr>
        <p:grpSpPr>
          <a:xfrm>
            <a:off x="6929632" y="2438488"/>
            <a:ext cx="1432939" cy="385282"/>
            <a:chOff x="6929632" y="2438488"/>
            <a:chExt cx="1432939" cy="385282"/>
          </a:xfrm>
        </p:grpSpPr>
        <p:grpSp>
          <p:nvGrpSpPr>
            <p:cNvPr id="43" name="グループ化 42"/>
            <p:cNvGrpSpPr/>
            <p:nvPr/>
          </p:nvGrpSpPr>
          <p:grpSpPr>
            <a:xfrm>
              <a:off x="6929632" y="2438488"/>
              <a:ext cx="1432939" cy="385282"/>
              <a:chOff x="6929632" y="2438488"/>
              <a:chExt cx="1432939" cy="385282"/>
            </a:xfrm>
          </p:grpSpPr>
          <p:sp>
            <p:nvSpPr>
              <p:cNvPr id="45" name="object 3236"/>
              <p:cNvSpPr/>
              <p:nvPr/>
            </p:nvSpPr>
            <p:spPr>
              <a:xfrm>
                <a:off x="6934737" y="2447050"/>
                <a:ext cx="1338467"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6" name="Content Placeholder 8"/>
              <p:cNvSpPr txBox="1">
                <a:spLocks/>
              </p:cNvSpPr>
              <p:nvPr/>
            </p:nvSpPr>
            <p:spPr>
              <a:xfrm>
                <a:off x="6929632" y="2438488"/>
                <a:ext cx="1432939"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村内ガイドツアー</a:t>
                </a:r>
              </a:p>
            </p:txBody>
          </p:sp>
        </p:grpSp>
        <p:sp>
          <p:nvSpPr>
            <p:cNvPr id="44"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60" name="表 59"/>
          <p:cNvGraphicFramePr>
            <a:graphicFrameLocks noGrp="1"/>
          </p:cNvGraphicFramePr>
          <p:nvPr>
            <p:extLst>
              <p:ext uri="{D42A27DB-BD31-4B8C-83A1-F6EECF244321}">
                <p14:modId xmlns:p14="http://schemas.microsoft.com/office/powerpoint/2010/main" val="3096228281"/>
              </p:ext>
            </p:extLst>
          </p:nvPr>
        </p:nvGraphicFramePr>
        <p:xfrm>
          <a:off x="3737067" y="3536730"/>
          <a:ext cx="3634851" cy="1947282"/>
        </p:xfrm>
        <a:graphic>
          <a:graphicData uri="http://schemas.openxmlformats.org/drawingml/2006/table">
            <a:tbl>
              <a:tblPr firstRow="1" bandRow="1">
                <a:tableStyleId>{5C22544A-7EE6-4342-B048-85BDC9FD1C3A}</a:tableStyleId>
              </a:tblPr>
              <a:tblGrid>
                <a:gridCol w="702132">
                  <a:extLst>
                    <a:ext uri="{9D8B030D-6E8A-4147-A177-3AD203B41FA5}">
                      <a16:colId xmlns:a16="http://schemas.microsoft.com/office/drawing/2014/main" val="83468154"/>
                    </a:ext>
                  </a:extLst>
                </a:gridCol>
                <a:gridCol w="2932719">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北海道開拓の村</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野外博物館北海道開拓の村</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】011-898-2692</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】info@kaitaku.or.jp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入場料が必要</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入場料は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HP</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でご確認ください（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https://</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www.kaitaku.or.jp</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ただし、教育旅行等で利用する</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名以上の高校生団体、中学生以下は無料</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週間前までに要予約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65" name="表 64"/>
          <p:cNvGraphicFramePr>
            <a:graphicFrameLocks noGrp="1"/>
          </p:cNvGraphicFramePr>
          <p:nvPr>
            <p:extLst>
              <p:ext uri="{D42A27DB-BD31-4B8C-83A1-F6EECF244321}">
                <p14:modId xmlns:p14="http://schemas.microsoft.com/office/powerpoint/2010/main" val="2417301111"/>
              </p:ext>
            </p:extLst>
          </p:nvPr>
        </p:nvGraphicFramePr>
        <p:xfrm>
          <a:off x="598208" y="3554525"/>
          <a:ext cx="3408904" cy="1851737"/>
        </p:xfrm>
        <a:graphic>
          <a:graphicData uri="http://schemas.openxmlformats.org/drawingml/2006/table">
            <a:tbl>
              <a:tblPr firstRow="1" bandRow="1">
                <a:tableStyleId>{2D5ABB26-0587-4C30-8999-92F81FD0307C}</a:tableStyleId>
              </a:tblPr>
              <a:tblGrid>
                <a:gridCol w="423760">
                  <a:extLst>
                    <a:ext uri="{9D8B030D-6E8A-4147-A177-3AD203B41FA5}">
                      <a16:colId xmlns:a16="http://schemas.microsoft.com/office/drawing/2014/main" val="83468154"/>
                    </a:ext>
                  </a:extLst>
                </a:gridCol>
                <a:gridCol w="1999138">
                  <a:extLst>
                    <a:ext uri="{9D8B030D-6E8A-4147-A177-3AD203B41FA5}">
                      <a16:colId xmlns:a16="http://schemas.microsoft.com/office/drawing/2014/main" val="246210493"/>
                    </a:ext>
                  </a:extLst>
                </a:gridCol>
                <a:gridCol w="439270">
                  <a:extLst>
                    <a:ext uri="{9D8B030D-6E8A-4147-A177-3AD203B41FA5}">
                      <a16:colId xmlns:a16="http://schemas.microsoft.com/office/drawing/2014/main" val="1089049505"/>
                    </a:ext>
                  </a:extLst>
                </a:gridCol>
                <a:gridCol w="546736">
                  <a:extLst>
                    <a:ext uri="{9D8B030D-6E8A-4147-A177-3AD203B41FA5}">
                      <a16:colId xmlns:a16="http://schemas.microsoft.com/office/drawing/2014/main" val="2159074658"/>
                    </a:ext>
                  </a:extLst>
                </a:gridCol>
              </a:tblGrid>
              <a:tr h="24549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①村内ガイドツアー</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村内ガイドと合流し挨拶と見学の流れを確認</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18000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80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ガイドツアー</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9247668"/>
                  </a:ext>
                </a:extLst>
              </a:tr>
              <a:tr h="232401">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②オリエンテーション・講義</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2324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オリエンテーション・講義</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2324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CN"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村内自由見学</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bl>
          </a:graphicData>
        </a:graphic>
      </p:graphicFrame>
      <p:cxnSp>
        <p:nvCxnSpPr>
          <p:cNvPr id="66" name="直線コネクタ 65"/>
          <p:cNvCxnSpPr>
            <a:cxnSpLocks/>
          </p:cNvCxnSpPr>
          <p:nvPr/>
        </p:nvCxnSpPr>
        <p:spPr>
          <a:xfrm>
            <a:off x="1016592" y="3791262"/>
            <a:ext cx="0" cy="534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71" name="グループ化 70"/>
          <p:cNvGrpSpPr/>
          <p:nvPr/>
        </p:nvGrpSpPr>
        <p:grpSpPr>
          <a:xfrm>
            <a:off x="712477" y="3257942"/>
            <a:ext cx="1065230" cy="165430"/>
            <a:chOff x="1014451" y="2996324"/>
            <a:chExt cx="1065230" cy="165430"/>
          </a:xfrm>
        </p:grpSpPr>
        <p:pic>
          <p:nvPicPr>
            <p:cNvPr id="72" name="object 6551"/>
            <p:cNvPicPr/>
            <p:nvPr/>
          </p:nvPicPr>
          <p:blipFill>
            <a:blip r:embed="rId5" cstate="print"/>
            <a:stretch>
              <a:fillRect/>
            </a:stretch>
          </p:blipFill>
          <p:spPr>
            <a:xfrm>
              <a:off x="1014451" y="3031988"/>
              <a:ext cx="115341" cy="116266"/>
            </a:xfrm>
            <a:prstGeom prst="rect">
              <a:avLst/>
            </a:prstGeom>
          </p:spPr>
        </p:pic>
        <p:sp>
          <p:nvSpPr>
            <p:cNvPr id="73" name="object 2"/>
            <p:cNvSpPr txBox="1"/>
            <p:nvPr/>
          </p:nvSpPr>
          <p:spPr>
            <a:xfrm>
              <a:off x="1161432" y="2996324"/>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4" name="正方形/長方形 73"/>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角丸四角形 74"/>
          <p:cNvSpPr/>
          <p:nvPr/>
        </p:nvSpPr>
        <p:spPr>
          <a:xfrm>
            <a:off x="7033720" y="3120713"/>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楕円 79"/>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1" name="正方形/長方形 80"/>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2" name="正方形/長方形 81"/>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3" name="楕円 82"/>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正方形/長方形 83"/>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5" name="楕円 84"/>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1" name="正方形/長方形 100"/>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2" name="楕円 101"/>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3" name="正方形/長方形 102"/>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4" name="グループ化 103"/>
          <p:cNvGrpSpPr/>
          <p:nvPr/>
        </p:nvGrpSpPr>
        <p:grpSpPr>
          <a:xfrm>
            <a:off x="3794738" y="3280732"/>
            <a:ext cx="1188570" cy="165430"/>
            <a:chOff x="1014451" y="2994250"/>
            <a:chExt cx="1061857" cy="165430"/>
          </a:xfrm>
        </p:grpSpPr>
        <p:pic>
          <p:nvPicPr>
            <p:cNvPr id="105" name="object 6551"/>
            <p:cNvPicPr/>
            <p:nvPr/>
          </p:nvPicPr>
          <p:blipFill>
            <a:blip r:embed="rId5" cstate="print"/>
            <a:stretch>
              <a:fillRect/>
            </a:stretch>
          </p:blipFill>
          <p:spPr>
            <a:xfrm>
              <a:off x="1014451" y="3031988"/>
              <a:ext cx="115341" cy="116266"/>
            </a:xfrm>
            <a:prstGeom prst="rect">
              <a:avLst/>
            </a:prstGeom>
          </p:spPr>
        </p:pic>
        <p:sp>
          <p:nvSpPr>
            <p:cNvPr id="10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7" name="角丸四角形 10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角丸四角形 111"/>
          <p:cNvSpPr/>
          <p:nvPr/>
        </p:nvSpPr>
        <p:spPr>
          <a:xfrm>
            <a:off x="1116420" y="5781675"/>
            <a:ext cx="5636806" cy="7216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3" name="グループ化 112"/>
          <p:cNvGrpSpPr/>
          <p:nvPr/>
        </p:nvGrpSpPr>
        <p:grpSpPr>
          <a:xfrm>
            <a:off x="668338" y="5678215"/>
            <a:ext cx="1344175" cy="622465"/>
            <a:chOff x="1562100" y="3295332"/>
            <a:chExt cx="1344175" cy="622465"/>
          </a:xfrm>
        </p:grpSpPr>
        <p:sp>
          <p:nvSpPr>
            <p:cNvPr id="114"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5"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6"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7" name="object 6569"/>
          <p:cNvSpPr txBox="1"/>
          <p:nvPr/>
        </p:nvSpPr>
        <p:spPr>
          <a:xfrm>
            <a:off x="2039404" y="595986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現在、北海道で快適に都市生活を送ることができるのは、開拓時代の人々の苦労があってのこと。開拓時代のどんな状況でも決して諦めない人間の強さ営みを通じて教育、経済成長、産業と技術改革、多様性、まちづくりなど</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の様々な目標に関連した学習ができます。</a:t>
            </a:r>
          </a:p>
        </p:txBody>
      </p:sp>
      <p:cxnSp>
        <p:nvCxnSpPr>
          <p:cNvPr id="129" name="直線コネクタ 128"/>
          <p:cNvCxnSpPr>
            <a:cxnSpLocks/>
          </p:cNvCxnSpPr>
          <p:nvPr/>
        </p:nvCxnSpPr>
        <p:spPr>
          <a:xfrm>
            <a:off x="4394030" y="3529748"/>
            <a:ext cx="0" cy="1954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7119819" y="4768069"/>
            <a:ext cx="2154111" cy="1604434"/>
            <a:chOff x="2526886" y="7085274"/>
            <a:chExt cx="1796326" cy="1337947"/>
          </a:xfrm>
        </p:grpSpPr>
        <p:pic>
          <p:nvPicPr>
            <p:cNvPr id="48" name="Picture 6" descr="https://www.unic.or.jp/files/sdg_icon_02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26886" y="708527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s://www.unic.or.jp/files/sdg_icon_03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77833" y="708527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https://www.unic.or.jp/files/sdg_icon_04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430243" y="708888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https://www.unic.or.jp/files/sdg_icon_05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83752" y="708888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https://www.unic.or.jp/files/sdg_icon_06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26886" y="754467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https://www.unic.or.jp/files/sdg_icon_08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79362"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https://www.unic.or.jp/files/sdg_icon_09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427396"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https://www.unic.or.jp/files/sdg_icon_10_ja_3-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78215"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https://www.unic.or.jp/files/sdg_icon_11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528543"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2" descr="https://www.unic.or.jp/files/sdg_icon_15_ja_2-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884132"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6" descr="https://www.unic.or.jp/files/sdg_icon_12_ja_2-290x290.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977212"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https://www.unic.or.jp/files/sdg_icon_14_ja_2-290x290.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29739" y="7991612"/>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2" name="グループ化 131"/>
          <p:cNvGrpSpPr/>
          <p:nvPr/>
        </p:nvGrpSpPr>
        <p:grpSpPr>
          <a:xfrm>
            <a:off x="7505700" y="4417305"/>
            <a:ext cx="1381431" cy="225425"/>
            <a:chOff x="7362825" y="4417305"/>
            <a:chExt cx="1381431" cy="225425"/>
          </a:xfrm>
        </p:grpSpPr>
        <p:sp>
          <p:nvSpPr>
            <p:cNvPr id="13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5" name="object 3238"/>
            <p:cNvPicPr/>
            <p:nvPr/>
          </p:nvPicPr>
          <p:blipFill>
            <a:blip r:embed="rId19"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6" name="Straight Connector 9"/>
          <p:cNvCxnSpPr/>
          <p:nvPr/>
        </p:nvCxnSpPr>
        <p:spPr>
          <a:xfrm>
            <a:off x="725791" y="1371600"/>
            <a:ext cx="0" cy="153100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7" name="グループ化 136"/>
          <p:cNvGrpSpPr/>
          <p:nvPr/>
        </p:nvGrpSpPr>
        <p:grpSpPr>
          <a:xfrm>
            <a:off x="7657521" y="3034947"/>
            <a:ext cx="1042907" cy="231974"/>
            <a:chOff x="6553100" y="6116313"/>
            <a:chExt cx="1013465" cy="225425"/>
          </a:xfrm>
        </p:grpSpPr>
        <p:sp>
          <p:nvSpPr>
            <p:cNvPr id="138"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9"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0" name="object 3238"/>
            <p:cNvPicPr/>
            <p:nvPr/>
          </p:nvPicPr>
          <p:blipFill>
            <a:blip r:embed="rId19"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cxnSp>
        <p:nvCxnSpPr>
          <p:cNvPr id="69" name="直線コネクタ 68"/>
          <p:cNvCxnSpPr>
            <a:cxnSpLocks/>
          </p:cNvCxnSpPr>
          <p:nvPr/>
        </p:nvCxnSpPr>
        <p:spPr>
          <a:xfrm>
            <a:off x="1016592" y="4847503"/>
            <a:ext cx="0" cy="526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descr="QR コード&#10;&#10;自動的に生成された説明">
            <a:extLst>
              <a:ext uri="{FF2B5EF4-FFF2-40B4-BE49-F238E27FC236}">
                <a16:creationId xmlns:a16="http://schemas.microsoft.com/office/drawing/2014/main" id="{BC5BFD61-880B-764C-5F1A-24F39E55DB9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070634" y="4413897"/>
            <a:ext cx="406646" cy="406646"/>
          </a:xfrm>
          <a:prstGeom prst="rect">
            <a:avLst/>
          </a:prstGeom>
        </p:spPr>
      </p:pic>
    </p:spTree>
    <p:extLst>
      <p:ext uri="{BB962C8B-B14F-4D97-AF65-F5344CB8AC3E}">
        <p14:creationId xmlns:p14="http://schemas.microsoft.com/office/powerpoint/2010/main" val="243836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表 66"/>
          <p:cNvGraphicFramePr>
            <a:graphicFrameLocks noGrp="1"/>
          </p:cNvGraphicFramePr>
          <p:nvPr>
            <p:extLst>
              <p:ext uri="{D42A27DB-BD31-4B8C-83A1-F6EECF244321}">
                <p14:modId xmlns:p14="http://schemas.microsoft.com/office/powerpoint/2010/main" val="1528574337"/>
              </p:ext>
            </p:extLst>
          </p:nvPr>
        </p:nvGraphicFramePr>
        <p:xfrm>
          <a:off x="467191" y="2786081"/>
          <a:ext cx="3411369" cy="1759242"/>
        </p:xfrm>
        <a:graphic>
          <a:graphicData uri="http://schemas.openxmlformats.org/drawingml/2006/table">
            <a:tbl>
              <a:tblPr firstRow="1" bandRow="1">
                <a:tableStyleId>{2D5ABB26-0587-4C30-8999-92F81FD0307C}</a:tableStyleId>
              </a:tblPr>
              <a:tblGrid>
                <a:gridCol w="447993">
                  <a:extLst>
                    <a:ext uri="{9D8B030D-6E8A-4147-A177-3AD203B41FA5}">
                      <a16:colId xmlns:a16="http://schemas.microsoft.com/office/drawing/2014/main" val="83468154"/>
                    </a:ext>
                  </a:extLst>
                </a:gridCol>
                <a:gridCol w="2637274">
                  <a:extLst>
                    <a:ext uri="{9D8B030D-6E8A-4147-A177-3AD203B41FA5}">
                      <a16:colId xmlns:a16="http://schemas.microsoft.com/office/drawing/2014/main" val="246210493"/>
                    </a:ext>
                  </a:extLst>
                </a:gridCol>
                <a:gridCol w="326102">
                  <a:extLst>
                    <a:ext uri="{9D8B030D-6E8A-4147-A177-3AD203B41FA5}">
                      <a16:colId xmlns:a16="http://schemas.microsoft.com/office/drawing/2014/main" val="1167799296"/>
                    </a:ext>
                  </a:extLst>
                </a:gridCol>
              </a:tblGrid>
              <a:tr h="352549">
                <a:tc>
                  <a:txBody>
                    <a:bodyPr/>
                    <a:lstStyle/>
                    <a:p>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8520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森林ガイド説明（多種多様な動植物の維持について）</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5073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間伐・植林体験（持続可能な活動体験）</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43475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森林ガイド説明</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（森の恵みのエネルギーへの転換と生物多様性）</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75702095"/>
                  </a:ext>
                </a:extLst>
              </a:tr>
              <a:tr h="30235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pic>
        <p:nvPicPr>
          <p:cNvPr id="2" name="図 1"/>
          <p:cNvPicPr>
            <a:picLocks noChangeAspect="1"/>
          </p:cNvPicPr>
          <p:nvPr/>
        </p:nvPicPr>
        <p:blipFill>
          <a:blip r:embed="rId3"/>
          <a:stretch>
            <a:fillRect/>
          </a:stretch>
        </p:blipFill>
        <p:spPr>
          <a:xfrm>
            <a:off x="7060436" y="886588"/>
            <a:ext cx="2259106" cy="165847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ワンダーランドサッポロ 間伐と植林体験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生徒様</a:t>
            </a:r>
            <a:r>
              <a:rPr lang="en-US" altLang="ja-JP" sz="1100" dirty="0">
                <a:latin typeface="UD デジタル 教科書体 NP-R" panose="02020400000000000000" pitchFamily="18" charset="-128"/>
                <a:ea typeface="UD デジタル 教科書体 NP-R" panose="02020400000000000000" pitchFamily="18" charset="-128"/>
              </a:rPr>
              <a:t>20</a:t>
            </a:r>
            <a:r>
              <a:rPr lang="ja-JP" altLang="en-US" sz="1100" dirty="0">
                <a:latin typeface="UD デジタル 教科書体 NP-R" panose="02020400000000000000" pitchFamily="18" charset="-128"/>
                <a:ea typeface="UD デジタル 教科書体 NP-R" panose="02020400000000000000" pitchFamily="18" charset="-128"/>
              </a:rPr>
              <a:t>名につき</a:t>
            </a:r>
            <a:r>
              <a:rPr lang="en-US" altLang="ja-JP" sz="1100" dirty="0">
                <a:latin typeface="UD デジタル 教科書体 NP-R" panose="02020400000000000000" pitchFamily="18" charset="-128"/>
                <a:ea typeface="UD デジタル 教科書体 NP-R" panose="02020400000000000000" pitchFamily="18" charset="-128"/>
              </a:rPr>
              <a:t>1</a:t>
            </a:r>
            <a:r>
              <a:rPr lang="ja-JP" altLang="en-US" sz="1100" dirty="0">
                <a:latin typeface="UD デジタル 教科書体 NP-R" panose="02020400000000000000" pitchFamily="18" charset="-128"/>
                <a:ea typeface="UD デジタル 教科書体 NP-R" panose="02020400000000000000" pitchFamily="18" charset="-128"/>
              </a:rPr>
              <a:t>名の森林ガイドさんから北海道の森や動植物について解説を行います。また、森の維持のため</a:t>
            </a:r>
            <a:r>
              <a:rPr lang="ja-JP" altLang="en-US" sz="1100">
                <a:latin typeface="UD デジタル 教科書体 NP-R" panose="02020400000000000000" pitchFamily="18" charset="-128"/>
                <a:ea typeface="UD デジタル 教科書体 NP-R" panose="02020400000000000000" pitchFamily="18" charset="-128"/>
              </a:rPr>
              <a:t>の間伐を体験</a:t>
            </a:r>
            <a:r>
              <a:rPr lang="ja-JP" altLang="en-US" sz="1100" dirty="0">
                <a:latin typeface="UD デジタル 教科書体 NP-R" panose="02020400000000000000" pitchFamily="18" charset="-128"/>
                <a:ea typeface="UD デジタル 教科書体 NP-R" panose="02020400000000000000" pitchFamily="18" charset="-128"/>
              </a:rPr>
              <a:t>いただくことで、未来のための持続可能な活動を学んでいただきます。さらに森から得られるエネルギーについても解説を行います。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昼食や夕食にジンギスカンセットも提供可能です。（</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別途 </a:t>
            </a:r>
            <a:r>
              <a:rPr lang="en-US" altLang="ja-JP" sz="1100" dirty="0">
                <a:latin typeface="UD デジタル 教科書体 NP-R" panose="02020400000000000000" pitchFamily="18" charset="-128"/>
                <a:ea typeface="UD デジタル 教科書体 NP-R" panose="02020400000000000000" pitchFamily="18" charset="-128"/>
              </a:rPr>
              <a:t>1,650</a:t>
            </a:r>
            <a:r>
              <a:rPr lang="ja-JP" altLang="en-US" sz="1100" dirty="0">
                <a:latin typeface="UD デジタル 教科書体 NP-R" panose="02020400000000000000" pitchFamily="18" charset="-128"/>
                <a:ea typeface="UD デジタル 教科書体 NP-R" panose="02020400000000000000" pitchFamily="18" charset="-128"/>
              </a:rPr>
              <a:t>円）</a:t>
            </a:r>
          </a:p>
        </p:txBody>
      </p:sp>
      <p:pic>
        <p:nvPicPr>
          <p:cNvPr id="24"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25" name="正方形/長方形 24"/>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森から変える地球の未来</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植林作業</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8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3" name="表 52"/>
          <p:cNvGraphicFramePr>
            <a:graphicFrameLocks noGrp="1"/>
          </p:cNvGraphicFramePr>
          <p:nvPr>
            <p:extLst>
              <p:ext uri="{D42A27DB-BD31-4B8C-83A1-F6EECF244321}">
                <p14:modId xmlns:p14="http://schemas.microsoft.com/office/powerpoint/2010/main" val="722476450"/>
              </p:ext>
            </p:extLst>
          </p:nvPr>
        </p:nvGraphicFramePr>
        <p:xfrm>
          <a:off x="3746858" y="3136575"/>
          <a:ext cx="3140232" cy="3209563"/>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65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ワンダーランドサッポロ</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5056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5056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ワンダーランドサッポロ</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末岡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】011-661-5355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wonderlandsapporo@gmail.com</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65162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1956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30264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50562">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62" name="直線コネクタ 61"/>
          <p:cNvCxnSpPr>
            <a:cxnSpLocks/>
          </p:cNvCxnSpPr>
          <p:nvPr/>
        </p:nvCxnSpPr>
        <p:spPr>
          <a:xfrm>
            <a:off x="869989" y="3170872"/>
            <a:ext cx="0" cy="1032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25</a:t>
            </a:fld>
            <a:endParaRPr kumimoji="1" lang="ja-JP" altLang="en-US" dirty="0"/>
          </a:p>
        </p:txBody>
      </p:sp>
      <p:sp>
        <p:nvSpPr>
          <p:cNvPr id="76" name="正方形/長方形 75"/>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7" name="角丸四角形 76"/>
          <p:cNvSpPr/>
          <p:nvPr/>
        </p:nvSpPr>
        <p:spPr>
          <a:xfrm>
            <a:off x="7040563" y="3136575"/>
            <a:ext cx="2282417" cy="1193792"/>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2" name="楕円 81"/>
          <p:cNvSpPr/>
          <p:nvPr/>
        </p:nvSpPr>
        <p:spPr>
          <a:xfrm>
            <a:off x="7371666" y="3427523"/>
            <a:ext cx="492893"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正方形/長方形 83"/>
          <p:cNvSpPr/>
          <p:nvPr/>
        </p:nvSpPr>
        <p:spPr>
          <a:xfrm>
            <a:off x="7416991" y="3471500"/>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5" name="楕円 84"/>
          <p:cNvSpPr/>
          <p:nvPr/>
        </p:nvSpPr>
        <p:spPr>
          <a:xfrm>
            <a:off x="7968146" y="341295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6" name="正方形/長方形 85"/>
          <p:cNvSpPr/>
          <p:nvPr/>
        </p:nvSpPr>
        <p:spPr>
          <a:xfrm>
            <a:off x="7987374" y="3460751"/>
            <a:ext cx="425322" cy="370638"/>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7" name="楕円 86"/>
          <p:cNvSpPr/>
          <p:nvPr/>
        </p:nvSpPr>
        <p:spPr>
          <a:xfrm>
            <a:off x="8535511" y="3412951"/>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3" name="正方形/長方形 102"/>
          <p:cNvSpPr/>
          <p:nvPr/>
        </p:nvSpPr>
        <p:spPr>
          <a:xfrm>
            <a:off x="8543080" y="3449374"/>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9" name="角丸四角形 10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4" name="角丸四角形 113"/>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9" name="object 6569"/>
          <p:cNvSpPr txBox="1"/>
          <p:nvPr/>
        </p:nvSpPr>
        <p:spPr>
          <a:xfrm>
            <a:off x="2044351" y="6023295"/>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札幌駅から車で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分に位置する自然豊かな森と山に囲まれた場所で多種多様な動物との出会いや、自然の恵みをつかう責任を学びます。山の豊かさは海の豊かさに繋がることなど</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の多くの目標に関連した学習が可能です。</a:t>
            </a:r>
          </a:p>
        </p:txBody>
      </p:sp>
      <p:grpSp>
        <p:nvGrpSpPr>
          <p:cNvPr id="46" name="グループ化 45"/>
          <p:cNvGrpSpPr/>
          <p:nvPr/>
        </p:nvGrpSpPr>
        <p:grpSpPr>
          <a:xfrm>
            <a:off x="7222132" y="4980542"/>
            <a:ext cx="1932804" cy="1256348"/>
            <a:chOff x="5892485" y="8017866"/>
            <a:chExt cx="1360567" cy="884386"/>
          </a:xfrm>
        </p:grpSpPr>
        <p:pic>
          <p:nvPicPr>
            <p:cNvPr id="47" name="Picture 18" descr="https://www.unic.or.jp/files/sdg_icon_08_ja_2-290x29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94173" y="802400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4" descr="https://www.unic.or.jp/files/sdg_icon_11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0748"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6" descr="https://www.unic.or.jp/files/sdg_icon_12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7323"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8" descr="https://www.unic.or.jp/files/sdg_icon_13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92485" y="84690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2" descr="https://www.unic.or.jp/files/sdg_icon_15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13972" y="847064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50748" y="8469037"/>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0" name="直線コネクタ 129"/>
          <p:cNvCxnSpPr>
            <a:cxnSpLocks/>
          </p:cNvCxnSpPr>
          <p:nvPr/>
        </p:nvCxnSpPr>
        <p:spPr>
          <a:xfrm>
            <a:off x="4425368" y="3170872"/>
            <a:ext cx="0" cy="1727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3" name="グループ化 132"/>
          <p:cNvGrpSpPr/>
          <p:nvPr/>
        </p:nvGrpSpPr>
        <p:grpSpPr>
          <a:xfrm>
            <a:off x="7505700" y="4417305"/>
            <a:ext cx="1381431" cy="225425"/>
            <a:chOff x="7362825" y="4417305"/>
            <a:chExt cx="1381431" cy="225425"/>
          </a:xfrm>
        </p:grpSpPr>
        <p:sp>
          <p:nvSpPr>
            <p:cNvPr id="13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38"/>
            <p:cNvPicPr/>
            <p:nvPr/>
          </p:nvPicPr>
          <p:blipFill>
            <a:blip r:embed="rId11"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7" name="Straight Connector 9"/>
          <p:cNvCxnSpPr/>
          <p:nvPr/>
        </p:nvCxnSpPr>
        <p:spPr>
          <a:xfrm>
            <a:off x="725791" y="1371600"/>
            <a:ext cx="0" cy="9779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8" name="グループ化 137"/>
          <p:cNvGrpSpPr/>
          <p:nvPr/>
        </p:nvGrpSpPr>
        <p:grpSpPr>
          <a:xfrm>
            <a:off x="7657521" y="3034947"/>
            <a:ext cx="1042907" cy="231974"/>
            <a:chOff x="6553100" y="6116313"/>
            <a:chExt cx="1013465" cy="225425"/>
          </a:xfrm>
        </p:grpSpPr>
        <p:sp>
          <p:nvSpPr>
            <p:cNvPr id="13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1" name="object 3238"/>
            <p:cNvPicPr/>
            <p:nvPr/>
          </p:nvPicPr>
          <p:blipFill>
            <a:blip r:embed="rId11"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pSp>
        <p:nvGrpSpPr>
          <p:cNvPr id="69" name="グループ化 68"/>
          <p:cNvGrpSpPr/>
          <p:nvPr/>
        </p:nvGrpSpPr>
        <p:grpSpPr>
          <a:xfrm>
            <a:off x="668338" y="5760765"/>
            <a:ext cx="1344175" cy="622465"/>
            <a:chOff x="1562100" y="3295332"/>
            <a:chExt cx="1344175" cy="622465"/>
          </a:xfrm>
        </p:grpSpPr>
        <p:sp>
          <p:nvSpPr>
            <p:cNvPr id="7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1"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74" name="object 3291"/>
            <p:cNvPicPr/>
            <p:nvPr/>
          </p:nvPicPr>
          <p:blipFill>
            <a:blip r:embed="rId12"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grpSp>
        <p:nvGrpSpPr>
          <p:cNvPr id="78" name="グループ化 77"/>
          <p:cNvGrpSpPr/>
          <p:nvPr/>
        </p:nvGrpSpPr>
        <p:grpSpPr>
          <a:xfrm>
            <a:off x="709651" y="2859630"/>
            <a:ext cx="1061857" cy="165430"/>
            <a:chOff x="1014451" y="2994250"/>
            <a:chExt cx="1061857" cy="165430"/>
          </a:xfrm>
        </p:grpSpPr>
        <p:pic>
          <p:nvPicPr>
            <p:cNvPr id="79" name="object 6551"/>
            <p:cNvPicPr/>
            <p:nvPr/>
          </p:nvPicPr>
          <p:blipFill>
            <a:blip r:embed="rId13" cstate="print"/>
            <a:stretch>
              <a:fillRect/>
            </a:stretch>
          </p:blipFill>
          <p:spPr>
            <a:xfrm>
              <a:off x="1014451" y="3031988"/>
              <a:ext cx="115341" cy="116266"/>
            </a:xfrm>
            <a:prstGeom prst="rect">
              <a:avLst/>
            </a:prstGeom>
          </p:spPr>
        </p:pic>
        <p:sp>
          <p:nvSpPr>
            <p:cNvPr id="8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grpSp>
        <p:nvGrpSpPr>
          <p:cNvPr id="81" name="グループ化 80"/>
          <p:cNvGrpSpPr/>
          <p:nvPr/>
        </p:nvGrpSpPr>
        <p:grpSpPr>
          <a:xfrm>
            <a:off x="3848078" y="2848932"/>
            <a:ext cx="1061857" cy="165430"/>
            <a:chOff x="1014451" y="2994250"/>
            <a:chExt cx="1061857" cy="165430"/>
          </a:xfrm>
        </p:grpSpPr>
        <p:pic>
          <p:nvPicPr>
            <p:cNvPr id="88" name="object 6551"/>
            <p:cNvPicPr/>
            <p:nvPr/>
          </p:nvPicPr>
          <p:blipFill>
            <a:blip r:embed="rId13"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2" name="正方形/長方形 71"/>
          <p:cNvSpPr/>
          <p:nvPr/>
        </p:nvSpPr>
        <p:spPr>
          <a:xfrm>
            <a:off x="7040564" y="3933715"/>
            <a:ext cx="2280550" cy="365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a:p>
            <a:pPr algn="ct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（５月は残雪の状況により要相談）</a:t>
            </a:r>
          </a:p>
        </p:txBody>
      </p:sp>
    </p:spTree>
    <p:extLst>
      <p:ext uri="{BB962C8B-B14F-4D97-AF65-F5344CB8AC3E}">
        <p14:creationId xmlns:p14="http://schemas.microsoft.com/office/powerpoint/2010/main" val="129743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 67"/>
          <p:cNvGraphicFramePr>
            <a:graphicFrameLocks noGrp="1"/>
          </p:cNvGraphicFramePr>
          <p:nvPr>
            <p:extLst>
              <p:ext uri="{D42A27DB-BD31-4B8C-83A1-F6EECF244321}">
                <p14:modId xmlns:p14="http://schemas.microsoft.com/office/powerpoint/2010/main" val="338272754"/>
              </p:ext>
            </p:extLst>
          </p:nvPr>
        </p:nvGraphicFramePr>
        <p:xfrm>
          <a:off x="524612" y="3137227"/>
          <a:ext cx="3540256" cy="1434107"/>
        </p:xfrm>
        <a:graphic>
          <a:graphicData uri="http://schemas.openxmlformats.org/drawingml/2006/table">
            <a:tbl>
              <a:tblPr firstRow="1" bandRow="1">
                <a:tableStyleId>{2D5ABB26-0587-4C30-8999-92F81FD0307C}</a:tableStyleId>
              </a:tblPr>
              <a:tblGrid>
                <a:gridCol w="374778">
                  <a:extLst>
                    <a:ext uri="{9D8B030D-6E8A-4147-A177-3AD203B41FA5}">
                      <a16:colId xmlns:a16="http://schemas.microsoft.com/office/drawing/2014/main" val="83468154"/>
                    </a:ext>
                  </a:extLst>
                </a:gridCol>
                <a:gridCol w="2803034">
                  <a:extLst>
                    <a:ext uri="{9D8B030D-6E8A-4147-A177-3AD203B41FA5}">
                      <a16:colId xmlns:a16="http://schemas.microsoft.com/office/drawing/2014/main" val="246210493"/>
                    </a:ext>
                  </a:extLst>
                </a:gridCol>
                <a:gridCol w="362444">
                  <a:extLst>
                    <a:ext uri="{9D8B030D-6E8A-4147-A177-3AD203B41FA5}">
                      <a16:colId xmlns:a16="http://schemas.microsoft.com/office/drawing/2014/main" val="1167799296"/>
                    </a:ext>
                  </a:extLst>
                </a:gridCol>
              </a:tblGrid>
              <a:tr h="288020">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37055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森林ガイド説明（多種多様な動植物の維持について）</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と間伐材を使った火起こし</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1628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たき火を囲んで語る</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endPar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392046">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pic>
        <p:nvPicPr>
          <p:cNvPr id="3" name="図 2"/>
          <p:cNvPicPr>
            <a:picLocks noChangeAspect="1"/>
          </p:cNvPicPr>
          <p:nvPr/>
        </p:nvPicPr>
        <p:blipFill>
          <a:blip r:embed="rId3"/>
          <a:stretch>
            <a:fillRect/>
          </a:stretch>
        </p:blipFill>
        <p:spPr>
          <a:xfrm>
            <a:off x="7024740" y="889429"/>
            <a:ext cx="2294965" cy="1676400"/>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ワンダーランドサッポロ たき火を囲んで語る</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森の維持のために間伐した材料で火起こしを体験いただき、持続可能な活動について学んでいただきます。そして、たき火を囲んで飲み物を飲みながら、マシュマロを焼きながら、</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について語り合うワークショップを行います。話し合いのテーマ・内容は学校</a:t>
            </a:r>
            <a:r>
              <a:rPr lang="ja-JP" altLang="en-US" sz="1100">
                <a:latin typeface="UD デジタル 教科書体 NP-R" panose="02020400000000000000" pitchFamily="18" charset="-128"/>
                <a:ea typeface="UD デジタル 教科書体 NP-R" panose="02020400000000000000" pitchFamily="18" charset="-128"/>
              </a:rPr>
              <a:t>の希望に応じて</a:t>
            </a:r>
            <a:r>
              <a:rPr lang="ja-JP" altLang="en-US" sz="1100" dirty="0">
                <a:latin typeface="UD デジタル 教科書体 NP-R" panose="02020400000000000000" pitchFamily="18" charset="-128"/>
                <a:ea typeface="UD デジタル 教科書体 NP-R" panose="02020400000000000000" pitchFamily="18" charset="-128"/>
              </a:rPr>
              <a:t>アレンジいたします。たき火を前に心を開いて、今後自分が何をすべきかを考えていただきます。昼食や夕食にジンギスカンセットも提供可能です。（</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別途 </a:t>
            </a:r>
            <a:r>
              <a:rPr lang="en-US" altLang="ja-JP" sz="1100" dirty="0">
                <a:latin typeface="UD デジタル 教科書体 NP-R" panose="02020400000000000000" pitchFamily="18" charset="-128"/>
                <a:ea typeface="UD デジタル 教科書体 NP-R" panose="02020400000000000000" pitchFamily="18" charset="-128"/>
              </a:rPr>
              <a:t>1,650</a:t>
            </a:r>
            <a:r>
              <a:rPr lang="ja-JP" altLang="en-US" sz="1100" dirty="0">
                <a:latin typeface="UD デジタル 教科書体 NP-R" panose="02020400000000000000" pitchFamily="18" charset="-128"/>
                <a:ea typeface="UD デジタル 教科書体 NP-R" panose="02020400000000000000" pitchFamily="18" charset="-128"/>
              </a:rPr>
              <a:t>円）</a:t>
            </a:r>
          </a:p>
        </p:txBody>
      </p:sp>
      <p:pic>
        <p:nvPicPr>
          <p:cNvPr id="24"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25" name="正方形/長方形 24"/>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たき火を囲んで心を開く</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焚き火を囲んで</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63" name="直線コネクタ 62"/>
          <p:cNvCxnSpPr>
            <a:cxnSpLocks/>
          </p:cNvCxnSpPr>
          <p:nvPr/>
        </p:nvCxnSpPr>
        <p:spPr>
          <a:xfrm>
            <a:off x="894786" y="3402748"/>
            <a:ext cx="0" cy="654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表 71"/>
          <p:cNvGraphicFramePr>
            <a:graphicFrameLocks noGrp="1"/>
          </p:cNvGraphicFramePr>
          <p:nvPr>
            <p:extLst>
              <p:ext uri="{D42A27DB-BD31-4B8C-83A1-F6EECF244321}">
                <p14:modId xmlns:p14="http://schemas.microsoft.com/office/powerpoint/2010/main" val="2200497268"/>
              </p:ext>
            </p:extLst>
          </p:nvPr>
        </p:nvGraphicFramePr>
        <p:xfrm>
          <a:off x="3768024" y="3370722"/>
          <a:ext cx="3161064" cy="2338737"/>
        </p:xfrm>
        <a:graphic>
          <a:graphicData uri="http://schemas.openxmlformats.org/drawingml/2006/table">
            <a:tbl>
              <a:tblPr firstRow="1" bandRow="1">
                <a:tableStyleId>{5C22544A-7EE6-4342-B048-85BDC9FD1C3A}</a:tableStyleId>
              </a:tblPr>
              <a:tblGrid>
                <a:gridCol w="682531">
                  <a:extLst>
                    <a:ext uri="{9D8B030D-6E8A-4147-A177-3AD203B41FA5}">
                      <a16:colId xmlns:a16="http://schemas.microsoft.com/office/drawing/2014/main" val="83468154"/>
                    </a:ext>
                  </a:extLst>
                </a:gridCol>
                <a:gridCol w="2478533">
                  <a:extLst>
                    <a:ext uri="{9D8B030D-6E8A-4147-A177-3AD203B41FA5}">
                      <a16:colId xmlns:a16="http://schemas.microsoft.com/office/drawing/2014/main" val="1167799296"/>
                    </a:ext>
                  </a:extLst>
                </a:gridCol>
              </a:tblGrid>
              <a:tr h="24092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ワンダーランドサッポロ</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751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27511">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ワンダーランドサッポロ</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末岡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】011-661-5355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】wonderlandsapporo@gmail.com</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51418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飲み物、焼き</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マシュマロ付き）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70551">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7480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2751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26</a:t>
            </a:fld>
            <a:endParaRPr kumimoji="1" lang="ja-JP" altLang="en-US" dirty="0"/>
          </a:p>
        </p:txBody>
      </p:sp>
      <p:grpSp>
        <p:nvGrpSpPr>
          <p:cNvPr id="75" name="グループ化 74"/>
          <p:cNvGrpSpPr/>
          <p:nvPr/>
        </p:nvGrpSpPr>
        <p:grpSpPr>
          <a:xfrm>
            <a:off x="630408" y="3150934"/>
            <a:ext cx="1087042" cy="165430"/>
            <a:chOff x="935208" y="3018854"/>
            <a:chExt cx="1087042" cy="165430"/>
          </a:xfrm>
        </p:grpSpPr>
        <p:pic>
          <p:nvPicPr>
            <p:cNvPr id="76" name="object 6551"/>
            <p:cNvPicPr/>
            <p:nvPr/>
          </p:nvPicPr>
          <p:blipFill>
            <a:blip r:embed="rId5" cstate="print"/>
            <a:stretch>
              <a:fillRect/>
            </a:stretch>
          </p:blipFill>
          <p:spPr>
            <a:xfrm>
              <a:off x="935208" y="3048850"/>
              <a:ext cx="115341" cy="116266"/>
            </a:xfrm>
            <a:prstGeom prst="rect">
              <a:avLst/>
            </a:prstGeom>
          </p:spPr>
        </p:pic>
        <p:sp>
          <p:nvSpPr>
            <p:cNvPr id="77" name="object 2"/>
            <p:cNvSpPr txBox="1"/>
            <p:nvPr/>
          </p:nvSpPr>
          <p:spPr>
            <a:xfrm>
              <a:off x="1104001" y="3018854"/>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8" name="正方形/長方形 77"/>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9" name="角丸四角形 78"/>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楕円 83"/>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5" name="正方形/長方形 84"/>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  </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6" name="正方形/長方形 85"/>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7" name="楕円 86"/>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8" name="正方形/長方形 87"/>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0" name="楕円 89"/>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1" name="正方形/長方形 90"/>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94" name="グループ化 93"/>
          <p:cNvGrpSpPr/>
          <p:nvPr/>
        </p:nvGrpSpPr>
        <p:grpSpPr>
          <a:xfrm>
            <a:off x="3848078" y="3115632"/>
            <a:ext cx="1061857" cy="165430"/>
            <a:chOff x="1014451" y="2994250"/>
            <a:chExt cx="1061857" cy="165430"/>
          </a:xfrm>
        </p:grpSpPr>
        <p:pic>
          <p:nvPicPr>
            <p:cNvPr id="95" name="object 6551"/>
            <p:cNvPicPr/>
            <p:nvPr/>
          </p:nvPicPr>
          <p:blipFill>
            <a:blip r:embed="rId5" cstate="print"/>
            <a:stretch>
              <a:fillRect/>
            </a:stretch>
          </p:blipFill>
          <p:spPr>
            <a:xfrm>
              <a:off x="1014451" y="3031988"/>
              <a:ext cx="115341" cy="116266"/>
            </a:xfrm>
            <a:prstGeom prst="rect">
              <a:avLst/>
            </a:prstGeom>
          </p:spPr>
        </p:pic>
        <p:sp>
          <p:nvSpPr>
            <p:cNvPr id="9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97" name="直線コネクタ 96"/>
          <p:cNvCxnSpPr>
            <a:cxnSpLocks/>
          </p:cNvCxnSpPr>
          <p:nvPr/>
        </p:nvCxnSpPr>
        <p:spPr>
          <a:xfrm>
            <a:off x="4425368" y="3402748"/>
            <a:ext cx="25442" cy="1586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角丸四角形 12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1" name="角丸四角形 130"/>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6" name="object 6569"/>
          <p:cNvSpPr txBox="1"/>
          <p:nvPr/>
        </p:nvSpPr>
        <p:spPr>
          <a:xfrm>
            <a:off x="2044351" y="6023295"/>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ヒラギノ角ゴ StdN W8"/>
              </a:rPr>
              <a:t>札幌駅から車で</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ヒラギノ角ゴ StdN W8"/>
              </a:rPr>
              <a:t>20</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ヒラギノ角ゴ StdN W8"/>
              </a:rPr>
              <a:t>分に位置する自然豊かな森と山に囲まれた場所で多種多様な動物との出会いや、自然の恵みを頂くことなど（食育）を中心に学びます。たき火の際は、話し合いのテーマを自由に設定ができるためＳＤＧｓのあらゆる目標と関連付けたプログラムとすることも可能です。</a:t>
            </a:r>
          </a:p>
        </p:txBody>
      </p:sp>
      <p:grpSp>
        <p:nvGrpSpPr>
          <p:cNvPr id="137" name="グループ化 136"/>
          <p:cNvGrpSpPr/>
          <p:nvPr/>
        </p:nvGrpSpPr>
        <p:grpSpPr>
          <a:xfrm>
            <a:off x="7222132" y="4980542"/>
            <a:ext cx="1932804" cy="1256348"/>
            <a:chOff x="5892485" y="8017866"/>
            <a:chExt cx="1360567" cy="884386"/>
          </a:xfrm>
        </p:grpSpPr>
        <p:pic>
          <p:nvPicPr>
            <p:cNvPr id="138" name="Picture 18" descr="https://www.unic.or.jp/files/sdg_icon_08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4173" y="802400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4" descr="https://www.unic.or.jp/files/sdg_icon_11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50748"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6" descr="https://www.unic.or.jp/files/sdg_icon_1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7323"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8" descr="https://www.unic.or.jp/files/sdg_icon_1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92485" y="84690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2" descr="https://www.unic.or.jp/files/sdg_icon_15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13972" y="847064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0" descr="https://www.unic.or.jp/files/sdg_icon_14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350748" y="8469037"/>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44"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5"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6" name="グループ化 145"/>
          <p:cNvGrpSpPr/>
          <p:nvPr/>
        </p:nvGrpSpPr>
        <p:grpSpPr>
          <a:xfrm>
            <a:off x="7505700" y="4417305"/>
            <a:ext cx="1381431" cy="225425"/>
            <a:chOff x="7362825" y="4417305"/>
            <a:chExt cx="1381431" cy="225425"/>
          </a:xfrm>
        </p:grpSpPr>
        <p:sp>
          <p:nvSpPr>
            <p:cNvPr id="147"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8"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9" name="object 3238"/>
            <p:cNvPicPr/>
            <p:nvPr/>
          </p:nvPicPr>
          <p:blipFill>
            <a:blip r:embed="rId12"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50" name="Straight Connector 9"/>
          <p:cNvCxnSpPr>
            <a:cxnSpLocks/>
          </p:cNvCxnSpPr>
          <p:nvPr/>
        </p:nvCxnSpPr>
        <p:spPr>
          <a:xfrm flipH="1">
            <a:off x="709651" y="1371600"/>
            <a:ext cx="1614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51" name="グループ化 150"/>
          <p:cNvGrpSpPr/>
          <p:nvPr/>
        </p:nvGrpSpPr>
        <p:grpSpPr>
          <a:xfrm>
            <a:off x="7657521" y="3034947"/>
            <a:ext cx="1042907" cy="231974"/>
            <a:chOff x="6553100" y="6116313"/>
            <a:chExt cx="1013465" cy="225425"/>
          </a:xfrm>
        </p:grpSpPr>
        <p:sp>
          <p:nvSpPr>
            <p:cNvPr id="152"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3"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4" name="object 3238"/>
            <p:cNvPicPr/>
            <p:nvPr/>
          </p:nvPicPr>
          <p:blipFill>
            <a:blip r:embed="rId12"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pSp>
        <p:nvGrpSpPr>
          <p:cNvPr id="69" name="グループ化 68"/>
          <p:cNvGrpSpPr/>
          <p:nvPr/>
        </p:nvGrpSpPr>
        <p:grpSpPr>
          <a:xfrm>
            <a:off x="668338" y="5760765"/>
            <a:ext cx="1344175" cy="622465"/>
            <a:chOff x="1562100" y="3295332"/>
            <a:chExt cx="1344175" cy="622465"/>
          </a:xfrm>
        </p:grpSpPr>
        <p:sp>
          <p:nvSpPr>
            <p:cNvPr id="7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1"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73" name="object 3291"/>
            <p:cNvPicPr/>
            <p:nvPr/>
          </p:nvPicPr>
          <p:blipFill>
            <a:blip r:embed="rId13"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Tree>
    <p:extLst>
      <p:ext uri="{BB962C8B-B14F-4D97-AF65-F5344CB8AC3E}">
        <p14:creationId xmlns:p14="http://schemas.microsoft.com/office/powerpoint/2010/main" val="224870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29205" y="887910"/>
            <a:ext cx="2259106" cy="165847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八剣山果樹園でドイツ式</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体験ラリーと</a:t>
            </a:r>
            <a:br>
              <a:rPr lang="ja-JP" altLang="en-US" sz="2000" dirty="0">
                <a:latin typeface="UD デジタル 教科書体 NP-R" panose="02020400000000000000" pitchFamily="18" charset="-128"/>
                <a:ea typeface="UD デジタル 教科書体 NP-R" panose="02020400000000000000" pitchFamily="18" charset="-128"/>
              </a:rPr>
            </a:br>
            <a:r>
              <a:rPr lang="ja-JP" altLang="en-US" sz="2000" dirty="0">
                <a:latin typeface="UD デジタル 教科書体 NP-R" panose="02020400000000000000" pitchFamily="18" charset="-128"/>
                <a:ea typeface="UD デジタル 教科書体 NP-R" panose="02020400000000000000" pitchFamily="18" charset="-128"/>
              </a:rPr>
              <a:t>エコクラフトチームビルディングプログラム</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八剣山果樹園をフィールドにドイツ人が理事長を努める</a:t>
            </a:r>
            <a:r>
              <a:rPr lang="en-US" altLang="ja-JP" sz="1100" dirty="0">
                <a:latin typeface="UD デジタル 教科書体 NP-R" panose="02020400000000000000" pitchFamily="18" charset="-128"/>
                <a:ea typeface="UD デジタル 教科書体 NP-R" panose="02020400000000000000" pitchFamily="18" charset="-128"/>
              </a:rPr>
              <a:t>NPO</a:t>
            </a:r>
            <a:r>
              <a:rPr lang="ja-JP" altLang="en-US" sz="1100" dirty="0">
                <a:latin typeface="UD デジタル 教科書体 NP-R" panose="02020400000000000000" pitchFamily="18" charset="-128"/>
                <a:ea typeface="UD デジタル 教科書体 NP-R" panose="02020400000000000000" pitchFamily="18" charset="-128"/>
              </a:rPr>
              <a:t>法人が</a:t>
            </a:r>
            <a:r>
              <a:rPr lang="en-US" altLang="ja-JP" sz="1100" dirty="0">
                <a:latin typeface="UD デジタル 教科書体 NP-R" panose="02020400000000000000" pitchFamily="18" charset="-128"/>
                <a:ea typeface="UD デジタル 教科書体 NP-R" panose="02020400000000000000" pitchFamily="18" charset="-128"/>
              </a:rPr>
              <a:t>SDGs </a:t>
            </a:r>
            <a:r>
              <a:rPr lang="ja-JP" altLang="en-US" sz="1100" dirty="0">
                <a:latin typeface="UD デジタル 教科書体 NP-R" panose="02020400000000000000" pitchFamily="18" charset="-128"/>
                <a:ea typeface="UD デジタル 教科書体 NP-R" panose="02020400000000000000" pitchFamily="18" charset="-128"/>
              </a:rPr>
              <a:t>体験プログラムとして前半は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ラリーとアートを使ったチームビルディングプログラムを行います。グループに分かれて地図を持ち園内をめぐり、さまざまなステーションで</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するクイズ、体験、ロールプレイなど課題に取り組みます。ソーラークッカーを使い太陽熱で料理、車椅子に乗る体験、農業や動物とのふれあい、自然エネルギーを活用した街づくりや、保存食作り、災害時に</a:t>
            </a:r>
            <a:r>
              <a:rPr lang="ja-JP" altLang="en-US" sz="1100">
                <a:latin typeface="UD デジタル 教科書体 NP-R" panose="02020400000000000000" pitchFamily="18" charset="-128"/>
                <a:ea typeface="UD デジタル 教科書体 NP-R" panose="02020400000000000000" pitchFamily="18" charset="-128"/>
              </a:rPr>
              <a:t>備えたシェルターテント作り</a:t>
            </a:r>
            <a:r>
              <a:rPr lang="ja-JP" altLang="en-US" sz="1100" dirty="0">
                <a:latin typeface="UD デジタル 教科書体 NP-R" panose="02020400000000000000" pitchFamily="18" charset="-128"/>
                <a:ea typeface="UD デジタル 教科書体 NP-R" panose="02020400000000000000" pitchFamily="18" charset="-128"/>
              </a:rPr>
              <a:t>などもアレンジ可能です。後半では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をテーマにしたエコクラフトを通して、学んだことを自分で表現します。天気が悪い場合、レストラン内で活動することができます。</a:t>
            </a:r>
          </a:p>
        </p:txBody>
      </p:sp>
      <p:pic>
        <p:nvPicPr>
          <p:cNvPr id="24"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25" name="正方形/長方形 24"/>
          <p:cNvSpPr/>
          <p:nvPr/>
        </p:nvSpPr>
        <p:spPr>
          <a:xfrm>
            <a:off x="869989" y="914922"/>
            <a:ext cx="318067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自分が取り組める</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を見つけよう</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ソーラークッカー</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8" name="表 57"/>
          <p:cNvGraphicFramePr>
            <a:graphicFrameLocks noGrp="1"/>
          </p:cNvGraphicFramePr>
          <p:nvPr>
            <p:extLst>
              <p:ext uri="{D42A27DB-BD31-4B8C-83A1-F6EECF244321}">
                <p14:modId xmlns:p14="http://schemas.microsoft.com/office/powerpoint/2010/main" val="4011597916"/>
              </p:ext>
            </p:extLst>
          </p:nvPr>
        </p:nvGraphicFramePr>
        <p:xfrm>
          <a:off x="3768568" y="3682148"/>
          <a:ext cx="3140234" cy="1885087"/>
        </p:xfrm>
        <a:graphic>
          <a:graphicData uri="http://schemas.openxmlformats.org/drawingml/2006/table">
            <a:tbl>
              <a:tblPr firstRow="1" bandRow="1">
                <a:tableStyleId>{5C22544A-7EE6-4342-B048-85BDC9FD1C3A}</a:tableStyleId>
              </a:tblPr>
              <a:tblGrid>
                <a:gridCol w="608170">
                  <a:extLst>
                    <a:ext uri="{9D8B030D-6E8A-4147-A177-3AD203B41FA5}">
                      <a16:colId xmlns:a16="http://schemas.microsoft.com/office/drawing/2014/main" val="83468154"/>
                    </a:ext>
                  </a:extLst>
                </a:gridCol>
                <a:gridCol w="2532064">
                  <a:extLst>
                    <a:ext uri="{9D8B030D-6E8A-4147-A177-3AD203B41FA5}">
                      <a16:colId xmlns:a16="http://schemas.microsoft.com/office/drawing/2014/main" val="1167799296"/>
                    </a:ext>
                  </a:extLst>
                </a:gridCol>
              </a:tblGrid>
              <a:tr h="23684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八剣山果樹園・</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NPO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法人 八剣山エコケータリング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366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6455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NPO</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法人 </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八剣山エコケータリング</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ビアンカ フュルスト　</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】080-6060-2405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ＱＷＫ</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10477@nifty.ne.jp</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8525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7015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2366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67" name="表 66"/>
          <p:cNvGraphicFramePr>
            <a:graphicFrameLocks noGrp="1"/>
          </p:cNvGraphicFramePr>
          <p:nvPr>
            <p:extLst>
              <p:ext uri="{D42A27DB-BD31-4B8C-83A1-F6EECF244321}">
                <p14:modId xmlns:p14="http://schemas.microsoft.com/office/powerpoint/2010/main" val="2313809980"/>
              </p:ext>
            </p:extLst>
          </p:nvPr>
        </p:nvGraphicFramePr>
        <p:xfrm>
          <a:off x="634389" y="3662109"/>
          <a:ext cx="2901291" cy="604130"/>
        </p:xfrm>
        <a:graphic>
          <a:graphicData uri="http://schemas.openxmlformats.org/drawingml/2006/table">
            <a:tbl>
              <a:tblPr firstRow="1" bandRow="1">
                <a:tableStyleId>{5C22544A-7EE6-4342-B048-85BDC9FD1C3A}</a:tableStyleId>
              </a:tblPr>
              <a:tblGrid>
                <a:gridCol w="2901291">
                  <a:extLst>
                    <a:ext uri="{9D8B030D-6E8A-4147-A177-3AD203B41FA5}">
                      <a16:colId xmlns:a16="http://schemas.microsoft.com/office/drawing/2014/main" val="1167799296"/>
                    </a:ext>
                  </a:extLst>
                </a:gridCol>
              </a:tblGrid>
              <a:tr h="212377">
                <a:tc>
                  <a:txBody>
                    <a:bodyPr/>
                    <a:lstStyle/>
                    <a:p>
                      <a:pPr>
                        <a:lnSpc>
                          <a:spcPct val="150000"/>
                        </a:lnSpc>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事前打ち合わせの上、学校様の希望にあった</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ラリーの内容やチームビルディング体験プログラムの内容を組み立てます。</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27</a:t>
            </a:fld>
            <a:endParaRPr kumimoji="1" lang="ja-JP" altLang="en-US" dirty="0"/>
          </a:p>
        </p:txBody>
      </p:sp>
      <p:grpSp>
        <p:nvGrpSpPr>
          <p:cNvPr id="69" name="グループ化 68"/>
          <p:cNvGrpSpPr/>
          <p:nvPr/>
        </p:nvGrpSpPr>
        <p:grpSpPr>
          <a:xfrm>
            <a:off x="709651" y="3443830"/>
            <a:ext cx="1061857" cy="165430"/>
            <a:chOff x="1014451" y="2994250"/>
            <a:chExt cx="1061857" cy="165430"/>
          </a:xfrm>
        </p:grpSpPr>
        <p:pic>
          <p:nvPicPr>
            <p:cNvPr id="70" name="object 6551"/>
            <p:cNvPicPr/>
            <p:nvPr/>
          </p:nvPicPr>
          <p:blipFill>
            <a:blip r:embed="rId5" cstate="print"/>
            <a:stretch>
              <a:fillRect/>
            </a:stretch>
          </p:blipFill>
          <p:spPr>
            <a:xfrm>
              <a:off x="1014451" y="3031988"/>
              <a:ext cx="115341" cy="116266"/>
            </a:xfrm>
            <a:prstGeom prst="rect">
              <a:avLst/>
            </a:prstGeom>
          </p:spPr>
        </p:pic>
        <p:sp>
          <p:nvSpPr>
            <p:cNvPr id="71"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2" name="正方形/長方形 71"/>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88" name="グループ化 87"/>
          <p:cNvGrpSpPr/>
          <p:nvPr/>
        </p:nvGrpSpPr>
        <p:grpSpPr>
          <a:xfrm>
            <a:off x="3848078" y="3433132"/>
            <a:ext cx="1061857" cy="165430"/>
            <a:chOff x="1014451" y="2994250"/>
            <a:chExt cx="1061857" cy="165430"/>
          </a:xfrm>
        </p:grpSpPr>
        <p:pic>
          <p:nvPicPr>
            <p:cNvPr id="89" name="object 6551"/>
            <p:cNvPicPr/>
            <p:nvPr/>
          </p:nvPicPr>
          <p:blipFill>
            <a:blip r:embed="rId5" cstate="print"/>
            <a:stretch>
              <a:fillRect/>
            </a:stretch>
          </p:blipFill>
          <p:spPr>
            <a:xfrm>
              <a:off x="1014451" y="3031988"/>
              <a:ext cx="115341" cy="116266"/>
            </a:xfrm>
            <a:prstGeom prst="rect">
              <a:avLst/>
            </a:prstGeom>
          </p:spPr>
        </p:pic>
        <p:sp>
          <p:nvSpPr>
            <p:cNvPr id="9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41" name="角丸四角形 140"/>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6" name="角丸四角形 145"/>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1" name="object 6569"/>
          <p:cNvSpPr txBox="1"/>
          <p:nvPr/>
        </p:nvSpPr>
        <p:spPr>
          <a:xfrm>
            <a:off x="2044351" y="5947095"/>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プログラムを通じて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の知識を深めるとともに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と自分の関係を考えるきっかけをつくります。また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の目標に取り組むためには表現力、コミュニケーション、チームワーク、想像力が必要なことも学びます。健康、教育、防災、農業、エネルギー、環境を中心とし、</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の様々な目標と関連付けたプログラムにアレンジすることも可能です。</a:t>
            </a:r>
          </a:p>
        </p:txBody>
      </p:sp>
      <p:cxnSp>
        <p:nvCxnSpPr>
          <p:cNvPr id="159" name="直線コネクタ 158"/>
          <p:cNvCxnSpPr/>
          <p:nvPr/>
        </p:nvCxnSpPr>
        <p:spPr>
          <a:xfrm>
            <a:off x="4379330" y="3662109"/>
            <a:ext cx="0" cy="190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7108016" y="4848381"/>
            <a:ext cx="2157165" cy="1587959"/>
            <a:chOff x="7492097" y="7747372"/>
            <a:chExt cx="1809574" cy="1332086"/>
          </a:xfrm>
        </p:grpSpPr>
        <p:pic>
          <p:nvPicPr>
            <p:cNvPr id="47" name="Picture 16" descr="https://www.unic.or.jp/files/sdg_icon_07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98833" y="77473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8" descr="https://www.unic.or.jp/files/sdg_icon_13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62591" y="820425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6" descr="https://www.unic.or.jp/files/sdg_icon_17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06453" y="864308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92718" y="774737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https://www.unic.or.jp/files/sdg_icon_0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45128" y="775098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https://www.unic.or.jp/files/sdg_icon_08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62591" y="77473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https://www.unic.or.jp/files/sdg_icon_10_ja_3-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492097" y="81916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https://www.unic.or.jp/files/sdg_icon_11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950164" y="81985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950164" y="864784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6" descr="https://www.unic.or.jp/files/sdg_icon_12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406453" y="81985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0" descr="https://www.unic.or.jp/files/sdg_icon_14_ja_2-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494146" y="8645284"/>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6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2" name="グループ化 161"/>
          <p:cNvGrpSpPr/>
          <p:nvPr/>
        </p:nvGrpSpPr>
        <p:grpSpPr>
          <a:xfrm>
            <a:off x="7505700" y="4417305"/>
            <a:ext cx="1381431" cy="225425"/>
            <a:chOff x="7362825" y="4417305"/>
            <a:chExt cx="1381431" cy="225425"/>
          </a:xfrm>
        </p:grpSpPr>
        <p:sp>
          <p:nvSpPr>
            <p:cNvPr id="16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65" name="object 3238"/>
            <p:cNvPicPr/>
            <p:nvPr/>
          </p:nvPicPr>
          <p:blipFill>
            <a:blip r:embed="rId17"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66" name="Straight Connector 9"/>
          <p:cNvCxnSpPr/>
          <p:nvPr/>
        </p:nvCxnSpPr>
        <p:spPr>
          <a:xfrm>
            <a:off x="725791" y="1371600"/>
            <a:ext cx="0" cy="195376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75" name="グループ化 74"/>
          <p:cNvGrpSpPr/>
          <p:nvPr/>
        </p:nvGrpSpPr>
        <p:grpSpPr>
          <a:xfrm>
            <a:off x="668338" y="5760765"/>
            <a:ext cx="1344175" cy="622465"/>
            <a:chOff x="1562100" y="3295332"/>
            <a:chExt cx="1344175" cy="622465"/>
          </a:xfrm>
        </p:grpSpPr>
        <p:sp>
          <p:nvSpPr>
            <p:cNvPr id="7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83" name="object 3291"/>
            <p:cNvPicPr/>
            <p:nvPr/>
          </p:nvPicPr>
          <p:blipFill>
            <a:blip r:embed="rId18"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 name="角丸四角形 12">
            <a:extLst>
              <a:ext uri="{FF2B5EF4-FFF2-40B4-BE49-F238E27FC236}">
                <a16:creationId xmlns:a16="http://schemas.microsoft.com/office/drawing/2014/main" id="{D5577388-F2F9-B2E2-C701-CCD53B8BE412}"/>
              </a:ext>
            </a:extLst>
          </p:cNvPr>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楕円 83">
            <a:extLst>
              <a:ext uri="{FF2B5EF4-FFF2-40B4-BE49-F238E27FC236}">
                <a16:creationId xmlns:a16="http://schemas.microsoft.com/office/drawing/2014/main" id="{40C2AF22-4E9C-D41C-16EB-1091A58BB610}"/>
              </a:ext>
            </a:extLst>
          </p:cNvPr>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39670205-BB16-C390-8CDD-67AFF3685559}"/>
              </a:ext>
            </a:extLst>
          </p:cNvPr>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  </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6" name="正方形/長方形 15">
            <a:extLst>
              <a:ext uri="{FF2B5EF4-FFF2-40B4-BE49-F238E27FC236}">
                <a16:creationId xmlns:a16="http://schemas.microsoft.com/office/drawing/2014/main" id="{F5359703-E151-CF7C-D46D-CB61C2251314}"/>
              </a:ext>
            </a:extLst>
          </p:cNvPr>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7" name="楕円 86">
            <a:extLst>
              <a:ext uri="{FF2B5EF4-FFF2-40B4-BE49-F238E27FC236}">
                <a16:creationId xmlns:a16="http://schemas.microsoft.com/office/drawing/2014/main" id="{138EEFB6-25AA-9DE6-D8EA-6EDEF13A4AE9}"/>
              </a:ext>
            </a:extLst>
          </p:cNvPr>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8" name="正方形/長方形 17">
            <a:extLst>
              <a:ext uri="{FF2B5EF4-FFF2-40B4-BE49-F238E27FC236}">
                <a16:creationId xmlns:a16="http://schemas.microsoft.com/office/drawing/2014/main" id="{0E072DCD-E729-B256-A3A0-F55057734CE9}"/>
              </a:ext>
            </a:extLst>
          </p:cNvPr>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9" name="楕円 89">
            <a:extLst>
              <a:ext uri="{FF2B5EF4-FFF2-40B4-BE49-F238E27FC236}">
                <a16:creationId xmlns:a16="http://schemas.microsoft.com/office/drawing/2014/main" id="{DDFDC650-2F35-2FD6-E0D7-8D2A099F1C21}"/>
              </a:ext>
            </a:extLst>
          </p:cNvPr>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0" name="正方形/長方形 19">
            <a:extLst>
              <a:ext uri="{FF2B5EF4-FFF2-40B4-BE49-F238E27FC236}">
                <a16:creationId xmlns:a16="http://schemas.microsoft.com/office/drawing/2014/main" id="{7E15949C-3544-D0DD-69BF-916CED577622}"/>
              </a:ext>
            </a:extLst>
          </p:cNvPr>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21" name="グループ化 20">
            <a:extLst>
              <a:ext uri="{FF2B5EF4-FFF2-40B4-BE49-F238E27FC236}">
                <a16:creationId xmlns:a16="http://schemas.microsoft.com/office/drawing/2014/main" id="{3163CB9D-317A-316F-42B0-3E456630944D}"/>
              </a:ext>
            </a:extLst>
          </p:cNvPr>
          <p:cNvGrpSpPr/>
          <p:nvPr/>
        </p:nvGrpSpPr>
        <p:grpSpPr>
          <a:xfrm>
            <a:off x="7657521" y="3034947"/>
            <a:ext cx="1042907" cy="231974"/>
            <a:chOff x="6553100" y="6116313"/>
            <a:chExt cx="1013465" cy="225425"/>
          </a:xfrm>
        </p:grpSpPr>
        <p:sp>
          <p:nvSpPr>
            <p:cNvPr id="23" name="object 15">
              <a:extLst>
                <a:ext uri="{FF2B5EF4-FFF2-40B4-BE49-F238E27FC236}">
                  <a16:creationId xmlns:a16="http://schemas.microsoft.com/office/drawing/2014/main" id="{7F1B4E55-210F-CACE-DBCF-936406EE2D99}"/>
                </a:ext>
              </a:extLst>
            </p:cNvPr>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6" name="object 2">
              <a:extLst>
                <a:ext uri="{FF2B5EF4-FFF2-40B4-BE49-F238E27FC236}">
                  <a16:creationId xmlns:a16="http://schemas.microsoft.com/office/drawing/2014/main" id="{6A1F556B-7B12-B083-41D1-857F4D21B60A}"/>
                </a:ext>
              </a:extLst>
            </p:cNvPr>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7" name="object 3238">
              <a:extLst>
                <a:ext uri="{FF2B5EF4-FFF2-40B4-BE49-F238E27FC236}">
                  <a16:creationId xmlns:a16="http://schemas.microsoft.com/office/drawing/2014/main" id="{121EA9E1-6020-65CD-00DE-B29F2FD5C764}"/>
                </a:ext>
              </a:extLst>
            </p:cNvPr>
            <p:cNvPicPr/>
            <p:nvPr/>
          </p:nvPicPr>
          <p:blipFill>
            <a:blip r:embed="rId17"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312357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表 78"/>
          <p:cNvGraphicFramePr>
            <a:graphicFrameLocks noGrp="1"/>
          </p:cNvGraphicFramePr>
          <p:nvPr>
            <p:extLst>
              <p:ext uri="{D42A27DB-BD31-4B8C-83A1-F6EECF244321}">
                <p14:modId xmlns:p14="http://schemas.microsoft.com/office/powerpoint/2010/main" val="3137388688"/>
              </p:ext>
            </p:extLst>
          </p:nvPr>
        </p:nvGraphicFramePr>
        <p:xfrm>
          <a:off x="3628531" y="3256851"/>
          <a:ext cx="3907331" cy="3160225"/>
        </p:xfrm>
        <a:graphic>
          <a:graphicData uri="http://schemas.openxmlformats.org/drawingml/2006/table">
            <a:tbl>
              <a:tblPr firstRow="1" bandRow="1">
                <a:tableStyleId>{5C22544A-7EE6-4342-B048-85BDC9FD1C3A}</a:tableStyleId>
              </a:tblPr>
              <a:tblGrid>
                <a:gridCol w="522446">
                  <a:extLst>
                    <a:ext uri="{9D8B030D-6E8A-4147-A177-3AD203B41FA5}">
                      <a16:colId xmlns:a16="http://schemas.microsoft.com/office/drawing/2014/main" val="83468154"/>
                    </a:ext>
                  </a:extLst>
                </a:gridCol>
                <a:gridCol w="3384885">
                  <a:extLst>
                    <a:ext uri="{9D8B030D-6E8A-4147-A177-3AD203B41FA5}">
                      <a16:colId xmlns:a16="http://schemas.microsoft.com/office/drawing/2014/main" val="1167799296"/>
                    </a:ext>
                  </a:extLst>
                </a:gridCol>
              </a:tblGrid>
              <a:tr h="168857">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定山渓ファーム</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3899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定山渓ファーム</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渡邊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】011-598-4050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m-watanabe@hasefarm-hokkaido.co.jp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4773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47679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1121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99" name="表 98"/>
          <p:cNvGraphicFramePr>
            <a:graphicFrameLocks noGrp="1"/>
          </p:cNvGraphicFramePr>
          <p:nvPr>
            <p:extLst>
              <p:ext uri="{D42A27DB-BD31-4B8C-83A1-F6EECF244321}">
                <p14:modId xmlns:p14="http://schemas.microsoft.com/office/powerpoint/2010/main" val="167979085"/>
              </p:ext>
            </p:extLst>
          </p:nvPr>
        </p:nvGraphicFramePr>
        <p:xfrm>
          <a:off x="559072" y="2999733"/>
          <a:ext cx="3143652" cy="1578863"/>
        </p:xfrm>
        <a:graphic>
          <a:graphicData uri="http://schemas.openxmlformats.org/drawingml/2006/table">
            <a:tbl>
              <a:tblPr firstRow="1" bandRow="1">
                <a:tableStyleId>{2D5ABB26-0587-4C30-8999-92F81FD0307C}</a:tableStyleId>
              </a:tblPr>
              <a:tblGrid>
                <a:gridCol w="365448">
                  <a:extLst>
                    <a:ext uri="{9D8B030D-6E8A-4147-A177-3AD203B41FA5}">
                      <a16:colId xmlns:a16="http://schemas.microsoft.com/office/drawing/2014/main" val="83468154"/>
                    </a:ext>
                  </a:extLst>
                </a:gridCol>
                <a:gridCol w="2248986">
                  <a:extLst>
                    <a:ext uri="{9D8B030D-6E8A-4147-A177-3AD203B41FA5}">
                      <a16:colId xmlns:a16="http://schemas.microsoft.com/office/drawing/2014/main" val="246210493"/>
                    </a:ext>
                  </a:extLst>
                </a:gridCol>
                <a:gridCol w="529218">
                  <a:extLst>
                    <a:ext uri="{9D8B030D-6E8A-4147-A177-3AD203B41FA5}">
                      <a16:colId xmlns:a16="http://schemas.microsoft.com/office/drawing/2014/main" val="1167799296"/>
                    </a:ext>
                  </a:extLst>
                </a:gridCol>
              </a:tblGrid>
              <a:tr h="26738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49746216"/>
                  </a:ext>
                </a:extLst>
              </a:tr>
              <a:tr h="23876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ツリートレッキング体験、ジップライン体験</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3230820803"/>
                  </a:ext>
                </a:extLst>
              </a:tr>
              <a:tr h="29362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農業体験学習</a:t>
                      </a:r>
                      <a:endPar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420553775"/>
                  </a:ext>
                </a:extLst>
              </a:tr>
              <a:tr h="27680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についてスタッフより解説</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277074577"/>
                  </a:ext>
                </a:extLst>
              </a:tr>
              <a:tr h="36395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2761586843"/>
                  </a:ext>
                </a:extLst>
              </a:tr>
            </a:tbl>
          </a:graphicData>
        </a:graphic>
      </p:graphicFrame>
      <p:pic>
        <p:nvPicPr>
          <p:cNvPr id="3" name="図 2"/>
          <p:cNvPicPr>
            <a:picLocks noChangeAspect="1"/>
          </p:cNvPicPr>
          <p:nvPr/>
        </p:nvPicPr>
        <p:blipFill>
          <a:blip r:embed="rId3"/>
          <a:stretch>
            <a:fillRect/>
          </a:stretch>
        </p:blipFill>
        <p:spPr>
          <a:xfrm>
            <a:off x="6988411" y="872352"/>
            <a:ext cx="2294965" cy="1694329"/>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定山渓ファームで学ぶ</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507846"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ツリートレッキングとジップラインで自然とともに生きる楽しみを学んでいただき、農業体験学習（いちごのランナー採り体験、果物の摘果体験など）では自然に生かされていることを学んでいただくプログラムです。</a:t>
            </a: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39549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自然と生きること、自然に生かされていること</a:t>
            </a:r>
          </a:p>
        </p:txBody>
      </p:sp>
      <p:grpSp>
        <p:nvGrpSpPr>
          <p:cNvPr id="21" name="グループ化 20"/>
          <p:cNvGrpSpPr/>
          <p:nvPr/>
        </p:nvGrpSpPr>
        <p:grpSpPr>
          <a:xfrm>
            <a:off x="6929632" y="2438488"/>
            <a:ext cx="1146424" cy="385282"/>
            <a:chOff x="6929632" y="2438488"/>
            <a:chExt cx="1146424" cy="385282"/>
          </a:xfrm>
        </p:grpSpPr>
        <p:grpSp>
          <p:nvGrpSpPr>
            <p:cNvPr id="22" name="グループ化 21"/>
            <p:cNvGrpSpPr/>
            <p:nvPr/>
          </p:nvGrpSpPr>
          <p:grpSpPr>
            <a:xfrm>
              <a:off x="6929632" y="2438488"/>
              <a:ext cx="1146424" cy="385282"/>
              <a:chOff x="6929632" y="2438488"/>
              <a:chExt cx="1146424" cy="385282"/>
            </a:xfrm>
          </p:grpSpPr>
          <p:sp>
            <p:nvSpPr>
              <p:cNvPr id="24" name="object 3236"/>
              <p:cNvSpPr/>
              <p:nvPr/>
            </p:nvSpPr>
            <p:spPr>
              <a:xfrm>
                <a:off x="6934738" y="2447050"/>
                <a:ext cx="1141318"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ツリートレッキング</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94" name="直線コネクタ 93"/>
          <p:cNvCxnSpPr>
            <a:cxnSpLocks/>
          </p:cNvCxnSpPr>
          <p:nvPr/>
        </p:nvCxnSpPr>
        <p:spPr>
          <a:xfrm>
            <a:off x="901102" y="3266921"/>
            <a:ext cx="0" cy="78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スライド番号プレースホルダー 56"/>
          <p:cNvSpPr>
            <a:spLocks noGrp="1"/>
          </p:cNvSpPr>
          <p:nvPr>
            <p:ph type="sldNum" sz="quarter" idx="12"/>
          </p:nvPr>
        </p:nvSpPr>
        <p:spPr/>
        <p:txBody>
          <a:bodyPr/>
          <a:lstStyle/>
          <a:p>
            <a:fld id="{32CC50E2-DE41-432A-AF55-BC7BF240F010}" type="slidenum">
              <a:rPr kumimoji="1" lang="ja-JP" altLang="en-US" smtClean="0"/>
              <a:t>28</a:t>
            </a:fld>
            <a:endParaRPr kumimoji="1" lang="ja-JP" altLang="en-US" dirty="0"/>
          </a:p>
        </p:txBody>
      </p:sp>
      <p:grpSp>
        <p:nvGrpSpPr>
          <p:cNvPr id="102" name="グループ化 101"/>
          <p:cNvGrpSpPr/>
          <p:nvPr/>
        </p:nvGrpSpPr>
        <p:grpSpPr>
          <a:xfrm>
            <a:off x="630716" y="2921277"/>
            <a:ext cx="1033590" cy="165430"/>
            <a:chOff x="935516" y="3005097"/>
            <a:chExt cx="1033590" cy="165430"/>
          </a:xfrm>
        </p:grpSpPr>
        <p:pic>
          <p:nvPicPr>
            <p:cNvPr id="103" name="object 6551"/>
            <p:cNvPicPr/>
            <p:nvPr/>
          </p:nvPicPr>
          <p:blipFill>
            <a:blip r:embed="rId5" cstate="print"/>
            <a:stretch>
              <a:fillRect/>
            </a:stretch>
          </p:blipFill>
          <p:spPr>
            <a:xfrm>
              <a:off x="935516" y="3040468"/>
              <a:ext cx="115341" cy="116266"/>
            </a:xfrm>
            <a:prstGeom prst="rect">
              <a:avLst/>
            </a:prstGeom>
          </p:spPr>
        </p:pic>
        <p:sp>
          <p:nvSpPr>
            <p:cNvPr id="104" name="object 2"/>
            <p:cNvSpPr txBox="1"/>
            <p:nvPr/>
          </p:nvSpPr>
          <p:spPr>
            <a:xfrm>
              <a:off x="1050857" y="3005097"/>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5" name="正方形/長方形 104"/>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1" name="グループ化 120"/>
          <p:cNvGrpSpPr/>
          <p:nvPr/>
        </p:nvGrpSpPr>
        <p:grpSpPr>
          <a:xfrm>
            <a:off x="3700758" y="2912432"/>
            <a:ext cx="1061857" cy="165430"/>
            <a:chOff x="1014451" y="2994250"/>
            <a:chExt cx="1061857" cy="165430"/>
          </a:xfrm>
        </p:grpSpPr>
        <p:pic>
          <p:nvPicPr>
            <p:cNvPr id="122" name="object 6551"/>
            <p:cNvPicPr/>
            <p:nvPr/>
          </p:nvPicPr>
          <p:blipFill>
            <a:blip r:embed="rId5" cstate="print"/>
            <a:stretch>
              <a:fillRect/>
            </a:stretch>
          </p:blipFill>
          <p:spPr>
            <a:xfrm>
              <a:off x="1014451" y="3031988"/>
              <a:ext cx="115341" cy="116266"/>
            </a:xfrm>
            <a:prstGeom prst="rect">
              <a:avLst/>
            </a:prstGeom>
          </p:spPr>
        </p:pic>
        <p:sp>
          <p:nvSpPr>
            <p:cNvPr id="123"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24" name="角丸四角形 12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9" name="角丸四角形 128"/>
          <p:cNvSpPr/>
          <p:nvPr/>
        </p:nvSpPr>
        <p:spPr>
          <a:xfrm>
            <a:off x="1106083" y="5520848"/>
            <a:ext cx="5636806" cy="5664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44" name="グループ化 143"/>
          <p:cNvGrpSpPr/>
          <p:nvPr/>
        </p:nvGrpSpPr>
        <p:grpSpPr>
          <a:xfrm>
            <a:off x="668338" y="5360715"/>
            <a:ext cx="1344175" cy="622465"/>
            <a:chOff x="1562100" y="3295332"/>
            <a:chExt cx="1344175" cy="622465"/>
          </a:xfrm>
        </p:grpSpPr>
        <p:sp>
          <p:nvSpPr>
            <p:cNvPr id="145"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6"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47"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48" name="object 6569"/>
          <p:cNvSpPr txBox="1"/>
          <p:nvPr/>
        </p:nvSpPr>
        <p:spPr>
          <a:xfrm>
            <a:off x="2031933" y="5691249"/>
            <a:ext cx="4497922" cy="259045"/>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自然とともに健康に生きるという観点、自然・農作物に生かされているという観点などを中心に楽しんで学んでいただきます。</a:t>
            </a:r>
          </a:p>
        </p:txBody>
      </p:sp>
      <p:grpSp>
        <p:nvGrpSpPr>
          <p:cNvPr id="71" name="グループ化 70"/>
          <p:cNvGrpSpPr/>
          <p:nvPr/>
        </p:nvGrpSpPr>
        <p:grpSpPr>
          <a:xfrm>
            <a:off x="7180634" y="5060117"/>
            <a:ext cx="2074793" cy="1011517"/>
            <a:chOff x="7170708" y="7789575"/>
            <a:chExt cx="1809725" cy="882289"/>
          </a:xfrm>
        </p:grpSpPr>
        <p:pic>
          <p:nvPicPr>
            <p:cNvPr id="72" name="Picture 16" descr="https://www.unic.or.jp/files/sdg_icon_07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28775" y="77895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8" descr="https://www.unic.or.jp/files/sdg_icon_13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70708" y="823723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71329" y="778957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4" descr="https://www.unic.or.jp/files/sdg_icon_11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85064" y="77929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85064" y="824025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6" descr="https://www.unic.or.jp/files/sdg_icon_12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541353" y="77929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0" descr="https://www.unic.or.jp/files/sdg_icon_14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29046" y="8237690"/>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2" name="直線コネクタ 161"/>
          <p:cNvCxnSpPr>
            <a:cxnSpLocks/>
          </p:cNvCxnSpPr>
          <p:nvPr/>
        </p:nvCxnSpPr>
        <p:spPr>
          <a:xfrm>
            <a:off x="4153587" y="3256851"/>
            <a:ext cx="0" cy="179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角丸四角形 162"/>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9" name="正方形/長方形 168"/>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en-US" altLang="ja-JP"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6</a:t>
            </a: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a:t>
            </a: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7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9" name="グループ化 178"/>
          <p:cNvGrpSpPr/>
          <p:nvPr/>
        </p:nvGrpSpPr>
        <p:grpSpPr>
          <a:xfrm>
            <a:off x="7505700" y="4417305"/>
            <a:ext cx="1381431" cy="225425"/>
            <a:chOff x="7362825" y="4417305"/>
            <a:chExt cx="1381431" cy="225425"/>
          </a:xfrm>
        </p:grpSpPr>
        <p:sp>
          <p:nvSpPr>
            <p:cNvPr id="18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3" name="Straight Connector 9"/>
          <p:cNvCxnSpPr/>
          <p:nvPr/>
        </p:nvCxnSpPr>
        <p:spPr>
          <a:xfrm>
            <a:off x="725791" y="1384300"/>
            <a:ext cx="0" cy="6985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4" name="グループ化 183"/>
          <p:cNvGrpSpPr/>
          <p:nvPr/>
        </p:nvGrpSpPr>
        <p:grpSpPr>
          <a:xfrm>
            <a:off x="7657521" y="3034947"/>
            <a:ext cx="1042907" cy="231974"/>
            <a:chOff x="6553100" y="6116313"/>
            <a:chExt cx="1013465" cy="225425"/>
          </a:xfrm>
        </p:grpSpPr>
        <p:sp>
          <p:nvSpPr>
            <p:cNvPr id="18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7"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81" name="表 80"/>
          <p:cNvGraphicFramePr>
            <a:graphicFrameLocks noGrp="1"/>
          </p:cNvGraphicFramePr>
          <p:nvPr>
            <p:extLst>
              <p:ext uri="{D42A27DB-BD31-4B8C-83A1-F6EECF244321}">
                <p14:modId xmlns:p14="http://schemas.microsoft.com/office/powerpoint/2010/main" val="259592587"/>
              </p:ext>
            </p:extLst>
          </p:nvPr>
        </p:nvGraphicFramePr>
        <p:xfrm>
          <a:off x="625282" y="6292491"/>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ツリートレッキング上級は小学生以上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歳以下の方及び身長</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130cm</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以上、体重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90kg</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以下の方が参加対象となります。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2" name="楕円 83">
            <a:extLst>
              <a:ext uri="{FF2B5EF4-FFF2-40B4-BE49-F238E27FC236}">
                <a16:creationId xmlns:a16="http://schemas.microsoft.com/office/drawing/2014/main" id="{719B6A66-5015-0F92-FFD1-865B2ECDC7D9}"/>
              </a:ext>
            </a:extLst>
          </p:cNvPr>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8F44EACD-FCB6-FE0B-2953-2B47C1753779}"/>
              </a:ext>
            </a:extLst>
          </p:cNvPr>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D76F15DE-5E3C-D048-56AC-47B13381C1B2}"/>
              </a:ext>
            </a:extLst>
          </p:cNvPr>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6D24C135-EABF-AD85-A3EA-2EA9D794D9C9}"/>
              </a:ext>
            </a:extLst>
          </p:cNvPr>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3" name="楕円 89">
            <a:extLst>
              <a:ext uri="{FF2B5EF4-FFF2-40B4-BE49-F238E27FC236}">
                <a16:creationId xmlns:a16="http://schemas.microsoft.com/office/drawing/2014/main" id="{12D7445D-78F3-37F2-432D-94F401884F3C}"/>
              </a:ext>
            </a:extLst>
          </p:cNvPr>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48D05058-E5DA-D412-0541-83833AAEEFD1}"/>
              </a:ext>
            </a:extLst>
          </p:cNvPr>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Tree>
    <p:extLst>
      <p:ext uri="{BB962C8B-B14F-4D97-AF65-F5344CB8AC3E}">
        <p14:creationId xmlns:p14="http://schemas.microsoft.com/office/powerpoint/2010/main" val="4195141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595" y="886854"/>
            <a:ext cx="1443749" cy="1702809"/>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札幌で学ぶフェアトレードとエシカル消費</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4" y="1279265"/>
            <a:ext cx="5574542"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a:latin typeface="UD デジタル 教科書体 NP-R" panose="02020400000000000000" pitchFamily="18" charset="-128"/>
                <a:ea typeface="UD デジタル 教科書体 NP-R" panose="02020400000000000000" pitchFamily="18" charset="-128"/>
              </a:rPr>
              <a:t>フェアトレード</a:t>
            </a:r>
            <a:r>
              <a:rPr lang="ja-JP" altLang="en-US" sz="1100" dirty="0">
                <a:latin typeface="UD デジタル 教科書体 NP-R" panose="02020400000000000000" pitchFamily="18" charset="-128"/>
                <a:ea typeface="UD デジタル 教科書体 NP-R" panose="02020400000000000000" pitchFamily="18" charset="-128"/>
              </a:rPr>
              <a:t>、エシカル消費</a:t>
            </a:r>
            <a:r>
              <a:rPr lang="ja-JP" altLang="en-US" sz="110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を</a:t>
            </a:r>
            <a:r>
              <a:rPr lang="ja-JP" altLang="en-US" sz="1100" dirty="0">
                <a:latin typeface="UD デジタル 教科書体 NP-R" panose="02020400000000000000" pitchFamily="18" charset="-128"/>
                <a:ea typeface="UD デジタル 教科書体 NP-R" panose="02020400000000000000" pitchFamily="18" charset="-128"/>
              </a:rPr>
              <a:t>テーマとした講話後に、自身が商品を選ぶ</a:t>
            </a:r>
            <a:r>
              <a:rPr lang="ja-JP" altLang="en-US" sz="1100">
                <a:latin typeface="UD デジタル 教科書体 NP-R" panose="02020400000000000000" pitchFamily="18" charset="-128"/>
                <a:ea typeface="UD デジタル 教科書体 NP-R" panose="02020400000000000000" pitchFamily="18" charset="-128"/>
              </a:rPr>
              <a:t>際の行動</a:t>
            </a:r>
            <a:r>
              <a:rPr lang="ja-JP" altLang="en-US" sz="1100" dirty="0">
                <a:latin typeface="UD デジタル 教科書体 NP-R" panose="02020400000000000000" pitchFamily="18" charset="-128"/>
                <a:ea typeface="UD デジタル 教科書体 NP-R" panose="02020400000000000000" pitchFamily="18" charset="-128"/>
              </a:rPr>
              <a:t>について考えるワークショップを実施</a:t>
            </a:r>
            <a:r>
              <a:rPr lang="ja-JP" altLang="en-US" sz="1100">
                <a:latin typeface="UD デジタル 教科書体 NP-R" panose="02020400000000000000" pitchFamily="18" charset="-128"/>
                <a:ea typeface="UD デジタル 教科書体 NP-R" panose="02020400000000000000" pitchFamily="18" charset="-128"/>
              </a:rPr>
              <a:t>します。実際にフェアトレード商品</a:t>
            </a:r>
            <a:r>
              <a:rPr lang="ja-JP" altLang="en-US" sz="1100" dirty="0">
                <a:latin typeface="UD デジタル 教科書体 NP-R" panose="02020400000000000000" pitchFamily="18" charset="-128"/>
                <a:ea typeface="UD デジタル 教科書体 NP-R" panose="02020400000000000000" pitchFamily="18" charset="-128"/>
              </a:rPr>
              <a:t>を扱うお店「エシカル・</a:t>
            </a:r>
            <a:r>
              <a:rPr lang="ja-JP" altLang="en-US" sz="1100">
                <a:latin typeface="UD デジタル 教科書体 NP-R" panose="02020400000000000000" pitchFamily="18" charset="-128"/>
                <a:ea typeface="UD デジタル 教科書体 NP-R" panose="02020400000000000000" pitchFamily="18" charset="-128"/>
              </a:rPr>
              <a:t>タイム」にて商品を見ながらエシカル消費をシミュレーションします。オプションにて、フェアトレードの材料を使ったチョコレートの製作体験や、</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のボードゲームの実施も可能です。</a:t>
            </a:r>
            <a:endParaRPr lang="ja-JP" altLang="en-US"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233910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考えよう！買い物の選択肢</a:t>
            </a:r>
          </a:p>
        </p:txBody>
      </p:sp>
      <p:graphicFrame>
        <p:nvGraphicFramePr>
          <p:cNvPr id="100" name="表 99"/>
          <p:cNvGraphicFramePr>
            <a:graphicFrameLocks noGrp="1"/>
          </p:cNvGraphicFramePr>
          <p:nvPr>
            <p:extLst>
              <p:ext uri="{D42A27DB-BD31-4B8C-83A1-F6EECF244321}">
                <p14:modId xmlns:p14="http://schemas.microsoft.com/office/powerpoint/2010/main" val="3050532027"/>
              </p:ext>
            </p:extLst>
          </p:nvPr>
        </p:nvGraphicFramePr>
        <p:xfrm>
          <a:off x="3768568" y="3263048"/>
          <a:ext cx="3140232" cy="2022598"/>
        </p:xfrm>
        <a:graphic>
          <a:graphicData uri="http://schemas.openxmlformats.org/drawingml/2006/table">
            <a:tbl>
              <a:tblPr firstRow="1" bandRow="1">
                <a:tableStyleId>{5C22544A-7EE6-4342-B048-85BDC9FD1C3A}</a:tableStyleId>
              </a:tblPr>
              <a:tblGrid>
                <a:gridCol w="619282">
                  <a:extLst>
                    <a:ext uri="{9D8B030D-6E8A-4147-A177-3AD203B41FA5}">
                      <a16:colId xmlns:a16="http://schemas.microsoft.com/office/drawing/2014/main" val="83468154"/>
                    </a:ext>
                  </a:extLst>
                </a:gridCol>
                <a:gridCol w="2520950">
                  <a:extLst>
                    <a:ext uri="{9D8B030D-6E8A-4147-A177-3AD203B41FA5}">
                      <a16:colId xmlns:a16="http://schemas.microsoft.com/office/drawing/2014/main" val="1167799296"/>
                    </a:ext>
                  </a:extLst>
                </a:gridCol>
              </a:tblGrid>
              <a:tr h="23453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エシカル・タイム円山店</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148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50055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エシカル・タイム</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】080-8627-7422</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info@ethicaltime.shop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6073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お一人様あたり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フェアトレード商品のお土産付き</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6752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名より</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36073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（大人数の場合は別会場を手配する為、</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106" name="表 105"/>
          <p:cNvGraphicFramePr>
            <a:graphicFrameLocks noGrp="1"/>
          </p:cNvGraphicFramePr>
          <p:nvPr>
            <p:extLst>
              <p:ext uri="{D42A27DB-BD31-4B8C-83A1-F6EECF244321}">
                <p14:modId xmlns:p14="http://schemas.microsoft.com/office/powerpoint/2010/main" val="4094489222"/>
              </p:ext>
            </p:extLst>
          </p:nvPr>
        </p:nvGraphicFramePr>
        <p:xfrm>
          <a:off x="626316" y="3260220"/>
          <a:ext cx="3026415" cy="1001858"/>
        </p:xfrm>
        <a:graphic>
          <a:graphicData uri="http://schemas.openxmlformats.org/drawingml/2006/table">
            <a:tbl>
              <a:tblPr firstRow="1" bandRow="1">
                <a:tableStyleId>{2D5ABB26-0587-4C30-8999-92F81FD0307C}</a:tableStyleId>
              </a:tblPr>
              <a:tblGrid>
                <a:gridCol w="337112">
                  <a:extLst>
                    <a:ext uri="{9D8B030D-6E8A-4147-A177-3AD203B41FA5}">
                      <a16:colId xmlns:a16="http://schemas.microsoft.com/office/drawing/2014/main" val="83468154"/>
                    </a:ext>
                  </a:extLst>
                </a:gridCol>
                <a:gridCol w="2689303">
                  <a:extLst>
                    <a:ext uri="{9D8B030D-6E8A-4147-A177-3AD203B41FA5}">
                      <a16:colId xmlns:a16="http://schemas.microsoft.com/office/drawing/2014/main" val="1167799296"/>
                    </a:ext>
                  </a:extLst>
                </a:gridCol>
              </a:tblGrid>
              <a:tr h="280390">
                <a:tc>
                  <a:txBody>
                    <a:bodyPr/>
                    <a:lstStyle/>
                    <a:p>
                      <a:pPr algn="ctr"/>
                      <a:r>
                        <a:rPr kumimoji="1" lang="en-US" altLang="ja-JP"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フェアトレードとエシカル消費について</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36073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ワークショップ</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自身が商品を選ぶ際のシミュレーションをしながら、消費する行動について考える</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6073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bl>
          </a:graphicData>
        </a:graphic>
      </p:graphicFrame>
      <p:cxnSp>
        <p:nvCxnSpPr>
          <p:cNvPr id="107" name="直線コネクタ 106"/>
          <p:cNvCxnSpPr>
            <a:cxnSpLocks/>
          </p:cNvCxnSpPr>
          <p:nvPr/>
        </p:nvCxnSpPr>
        <p:spPr>
          <a:xfrm>
            <a:off x="991489" y="3277722"/>
            <a:ext cx="0" cy="599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29</a:t>
            </a:fld>
            <a:endParaRPr kumimoji="1" lang="ja-JP" altLang="en-US" dirty="0"/>
          </a:p>
        </p:txBody>
      </p:sp>
      <p:pic>
        <p:nvPicPr>
          <p:cNvPr id="127" name="図 12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78737" y="927818"/>
            <a:ext cx="1255276" cy="1616704"/>
          </a:xfrm>
          <a:prstGeom prst="rect">
            <a:avLst/>
          </a:prstGeom>
        </p:spPr>
      </p:pic>
      <p:grpSp>
        <p:nvGrpSpPr>
          <p:cNvPr id="128" name="グループ化 127"/>
          <p:cNvGrpSpPr/>
          <p:nvPr/>
        </p:nvGrpSpPr>
        <p:grpSpPr>
          <a:xfrm>
            <a:off x="6668626" y="2481004"/>
            <a:ext cx="1087645" cy="385282"/>
            <a:chOff x="6929632" y="2438488"/>
            <a:chExt cx="1087645" cy="385282"/>
          </a:xfrm>
        </p:grpSpPr>
        <p:grpSp>
          <p:nvGrpSpPr>
            <p:cNvPr id="129" name="グループ化 128"/>
            <p:cNvGrpSpPr/>
            <p:nvPr/>
          </p:nvGrpSpPr>
          <p:grpSpPr>
            <a:xfrm>
              <a:off x="6929632" y="2438488"/>
              <a:ext cx="1087645" cy="385282"/>
              <a:chOff x="6929632" y="2438488"/>
              <a:chExt cx="1087645" cy="385282"/>
            </a:xfrm>
          </p:grpSpPr>
          <p:sp>
            <p:nvSpPr>
              <p:cNvPr id="131"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2"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(c)</a:t>
                </a:r>
                <a:r>
                  <a:rPr lang="en-US" altLang="ja-JP" sz="600" b="1" dirty="0" err="1">
                    <a:solidFill>
                      <a:schemeClr val="bg1"/>
                    </a:solidFill>
                    <a:latin typeface="UD デジタル 教科書体 NP-R" panose="02020400000000000000" pitchFamily="18" charset="-128"/>
                    <a:ea typeface="UD デジタル 教科書体 NP-R" panose="02020400000000000000" pitchFamily="18" charset="-128"/>
                  </a:rPr>
                  <a:t>Ranita</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 Roy</a:t>
                </a: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30"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pSp>
        <p:nvGrpSpPr>
          <p:cNvPr id="21" name="グループ化 20"/>
          <p:cNvGrpSpPr/>
          <p:nvPr/>
        </p:nvGrpSpPr>
        <p:grpSpPr>
          <a:xfrm>
            <a:off x="8042378" y="2491100"/>
            <a:ext cx="1443749" cy="385282"/>
            <a:chOff x="6929631" y="2438488"/>
            <a:chExt cx="1280601" cy="385282"/>
          </a:xfrm>
        </p:grpSpPr>
        <p:grpSp>
          <p:nvGrpSpPr>
            <p:cNvPr id="22" name="グループ化 21"/>
            <p:cNvGrpSpPr/>
            <p:nvPr/>
          </p:nvGrpSpPr>
          <p:grpSpPr>
            <a:xfrm>
              <a:off x="6929631" y="2438488"/>
              <a:ext cx="1280601" cy="385282"/>
              <a:chOff x="6929631" y="2438488"/>
              <a:chExt cx="1280601" cy="385282"/>
            </a:xfrm>
          </p:grpSpPr>
          <p:sp>
            <p:nvSpPr>
              <p:cNvPr id="24" name="object 3236"/>
              <p:cNvSpPr/>
              <p:nvPr/>
            </p:nvSpPr>
            <p:spPr>
              <a:xfrm>
                <a:off x="6934738" y="2447050"/>
                <a:ext cx="1218662"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1" y="2438488"/>
                <a:ext cx="1280601"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国際フェアトレード認証ラベル</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pSp>
        <p:nvGrpSpPr>
          <p:cNvPr id="112" name="グループ化 111"/>
          <p:cNvGrpSpPr/>
          <p:nvPr/>
        </p:nvGrpSpPr>
        <p:grpSpPr>
          <a:xfrm>
            <a:off x="709651" y="2977105"/>
            <a:ext cx="1061857" cy="165430"/>
            <a:chOff x="1014451" y="2994250"/>
            <a:chExt cx="1061857" cy="165430"/>
          </a:xfrm>
        </p:grpSpPr>
        <p:pic>
          <p:nvPicPr>
            <p:cNvPr id="113" name="object 6551"/>
            <p:cNvPicPr/>
            <p:nvPr/>
          </p:nvPicPr>
          <p:blipFill>
            <a:blip r:embed="rId6" cstate="print"/>
            <a:stretch>
              <a:fillRect/>
            </a:stretch>
          </p:blipFill>
          <p:spPr>
            <a:xfrm>
              <a:off x="1014451" y="3031988"/>
              <a:ext cx="115341" cy="116266"/>
            </a:xfrm>
            <a:prstGeom prst="rect">
              <a:avLst/>
            </a:prstGeom>
          </p:spPr>
        </p:pic>
        <p:sp>
          <p:nvSpPr>
            <p:cNvPr id="11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5" name="正方形/長方形 114"/>
          <p:cNvSpPr/>
          <p:nvPr/>
        </p:nvSpPr>
        <p:spPr>
          <a:xfrm>
            <a:off x="8438502" y="27395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16" name="角丸四角形 115"/>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1" name="楕円 120"/>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2" name="正方形/長方形 121"/>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23" name="正方形/長方形 122"/>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24" name="楕円 123"/>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5" name="正方形/長方形 124"/>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47" name="楕円 14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8" name="正方形/長方形 14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49" name="楕円 148"/>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0" name="正方形/長方形 149"/>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51" name="グループ化 150"/>
          <p:cNvGrpSpPr/>
          <p:nvPr/>
        </p:nvGrpSpPr>
        <p:grpSpPr>
          <a:xfrm>
            <a:off x="3848078" y="2975932"/>
            <a:ext cx="1061857" cy="165430"/>
            <a:chOff x="1014451" y="2994250"/>
            <a:chExt cx="1061857" cy="165430"/>
          </a:xfrm>
        </p:grpSpPr>
        <p:pic>
          <p:nvPicPr>
            <p:cNvPr id="152" name="object 6551"/>
            <p:cNvPicPr/>
            <p:nvPr/>
          </p:nvPicPr>
          <p:blipFill>
            <a:blip r:embed="rId6" cstate="print"/>
            <a:stretch>
              <a:fillRect/>
            </a:stretch>
          </p:blipFill>
          <p:spPr>
            <a:xfrm>
              <a:off x="1014451" y="3031988"/>
              <a:ext cx="115341" cy="116266"/>
            </a:xfrm>
            <a:prstGeom prst="rect">
              <a:avLst/>
            </a:prstGeom>
          </p:spPr>
        </p:pic>
        <p:sp>
          <p:nvSpPr>
            <p:cNvPr id="153"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54" name="角丸四角形 15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06083" y="5514974"/>
            <a:ext cx="5636806" cy="5723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607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6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64" name="object 6569"/>
          <p:cNvSpPr txBox="1"/>
          <p:nvPr/>
        </p:nvSpPr>
        <p:spPr>
          <a:xfrm>
            <a:off x="2031933" y="5628384"/>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フェアトレード、エシカル消費は商品によって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の全ての目標に関連があるともいわれています。自分達がどんな商品を選択するのか、そしてその選んだ選択が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のどの目標に関連をするのかをワークショップを通して考えていただきます。</a:t>
            </a:r>
          </a:p>
        </p:txBody>
      </p:sp>
      <p:cxnSp>
        <p:nvCxnSpPr>
          <p:cNvPr id="174" name="直線コネクタ 173"/>
          <p:cNvCxnSpPr/>
          <p:nvPr/>
        </p:nvCxnSpPr>
        <p:spPr>
          <a:xfrm>
            <a:off x="4380918" y="3277722"/>
            <a:ext cx="0" cy="1945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6"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7" name="グループ化 176"/>
          <p:cNvGrpSpPr/>
          <p:nvPr/>
        </p:nvGrpSpPr>
        <p:grpSpPr>
          <a:xfrm>
            <a:off x="7505700" y="4417305"/>
            <a:ext cx="1381431" cy="225425"/>
            <a:chOff x="7362825" y="4417305"/>
            <a:chExt cx="1381431" cy="225425"/>
          </a:xfrm>
        </p:grpSpPr>
        <p:sp>
          <p:nvSpPr>
            <p:cNvPr id="178"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9"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0" name="object 3238"/>
            <p:cNvPicPr/>
            <p:nvPr/>
          </p:nvPicPr>
          <p:blipFill>
            <a:blip r:embed="rId8"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1" name="Straight Connector 9"/>
          <p:cNvCxnSpPr>
            <a:cxnSpLocks/>
          </p:cNvCxnSpPr>
          <p:nvPr/>
        </p:nvCxnSpPr>
        <p:spPr>
          <a:xfrm>
            <a:off x="725791" y="1371600"/>
            <a:ext cx="0" cy="1172922"/>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2" name="グループ化 181"/>
          <p:cNvGrpSpPr/>
          <p:nvPr/>
        </p:nvGrpSpPr>
        <p:grpSpPr>
          <a:xfrm>
            <a:off x="7657521" y="3034947"/>
            <a:ext cx="1042907" cy="231974"/>
            <a:chOff x="6553100" y="6116313"/>
            <a:chExt cx="1013465" cy="225425"/>
          </a:xfrm>
        </p:grpSpPr>
        <p:sp>
          <p:nvSpPr>
            <p:cNvPr id="183"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5" name="object 3238"/>
            <p:cNvPicPr/>
            <p:nvPr/>
          </p:nvPicPr>
          <p:blipFill>
            <a:blip r:embed="rId8"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pSp>
        <p:nvGrpSpPr>
          <p:cNvPr id="186" name="グループ化 185"/>
          <p:cNvGrpSpPr/>
          <p:nvPr/>
        </p:nvGrpSpPr>
        <p:grpSpPr>
          <a:xfrm>
            <a:off x="7235844" y="4847133"/>
            <a:ext cx="1917162" cy="1496572"/>
            <a:chOff x="637598" y="8377867"/>
            <a:chExt cx="2289056" cy="1786881"/>
          </a:xfrm>
        </p:grpSpPr>
        <p:pic>
          <p:nvPicPr>
            <p:cNvPr id="187" name="Picture 4" descr="https://www.unic.or.jp/files/sdg_icon_0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https://www.unic.or.jp/files/sdg_icon_02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https://www.unic.or.jp/files/sdg_icon_03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0" descr="https://www.unic.or.jp/files/sdg_icon_04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3623"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2" descr="https://www.unic.or.jp/files/sdg_icon_05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87574" y="83796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4" descr="https://www.unic.or.jp/files/sdg_icon_06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38652"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6" descr="https://www.unic.or.jp/files/sdg_icon_07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01260"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8" descr="https://www.unic.or.jp/files/sdg_icon_08_ja_2-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562836"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0" descr="https://www.unic.or.jp/files/sdg_icon_09_ja_2-290x290.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018554" y="882747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2" descr="https://www.unic.or.jp/files/sdg_icon_10_ja_3-290x290.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484305"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4" descr="https://www.unic.or.jp/files/sdg_icon_11_ja_2-290x290.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38652" y="92778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6" descr="https://www.unic.or.jp/files/sdg_icon_12_ja_2-290x290.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98420" y="92798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8" descr="https://www.unic.or.jp/files/sdg_icon_13_ja_2-290x290.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565810"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30" descr="https://www.unic.or.jp/files/sdg_icon_14_ja_2-290x290.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026920" y="928142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32" descr="https://www.unic.or.jp/files/sdg_icon_15_ja_2-290x290.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487426"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34" descr="https://www.unic.or.jp/files/sdg_icon_16_ja_2-290x290.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37598" y="97331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36" descr="https://www.unic.or.jp/files/sdg_icon_17_ja_2-290x290.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097610" y="9731904"/>
              <a:ext cx="439080" cy="4316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9" name="表 78"/>
          <p:cNvGraphicFramePr>
            <a:graphicFrameLocks noGrp="1"/>
          </p:cNvGraphicFramePr>
          <p:nvPr>
            <p:extLst>
              <p:ext uri="{D42A27DB-BD31-4B8C-83A1-F6EECF244321}">
                <p14:modId xmlns:p14="http://schemas.microsoft.com/office/powerpoint/2010/main" val="2330471385"/>
              </p:ext>
            </p:extLst>
          </p:nvPr>
        </p:nvGraphicFramePr>
        <p:xfrm>
          <a:off x="625282" y="6201051"/>
          <a:ext cx="6482373" cy="31584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１時間の延長が可能な場合</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は、「チョコレートの製作体験」や「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ボードゲーム」をワークショップに追加することが可能です。</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別途お問い合わせください。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43256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D34CAC-AA3B-6B48-8C2D-9CAC3278BC1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1342" y="270549"/>
            <a:ext cx="9505056" cy="6316901"/>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191342" y="270549"/>
            <a:ext cx="9495926"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776536" y="3429000"/>
            <a:ext cx="8352928" cy="461665"/>
          </a:xfrm>
          <a:prstGeom prst="rect">
            <a:avLst/>
          </a:prstGeom>
        </p:spPr>
        <p:txBody>
          <a:bodyPr wrap="square">
            <a:spAutoFit/>
          </a:bodyPr>
          <a:lstStyle/>
          <a:p>
            <a:pPr algn="ct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3</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2" name="Picture 6" descr="画像のプレビュー"/>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723" y="2586832"/>
            <a:ext cx="7618555" cy="82073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6925A532-846B-BD48-BA91-30041494ACAB}"/>
              </a:ext>
            </a:extLst>
          </p:cNvPr>
          <p:cNvSpPr/>
          <p:nvPr/>
        </p:nvSpPr>
        <p:spPr>
          <a:xfrm>
            <a:off x="2824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186138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p:cNvPicPr>
            <a:picLocks noChangeAspect="1"/>
          </p:cNvPicPr>
          <p:nvPr/>
        </p:nvPicPr>
        <p:blipFill>
          <a:blip r:embed="rId3"/>
          <a:stretch>
            <a:fillRect/>
          </a:stretch>
        </p:blipFill>
        <p:spPr>
          <a:xfrm>
            <a:off x="6998624" y="903837"/>
            <a:ext cx="2259106" cy="1649506"/>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熱供給について学ぶ</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北海道熱供給公社中央エネルギーセンターは、札幌都心部の大気汚染問題を解決するために</a:t>
            </a:r>
            <a:r>
              <a:rPr lang="en-US" altLang="ja-JP" sz="1100" dirty="0">
                <a:latin typeface="UD デジタル 教科書体 NP-R" panose="02020400000000000000" pitchFamily="18" charset="-128"/>
                <a:ea typeface="UD デジタル 教科書体 NP-R" panose="02020400000000000000" pitchFamily="18" charset="-128"/>
              </a:rPr>
              <a:t>1971</a:t>
            </a:r>
            <a:r>
              <a:rPr lang="ja-JP" altLang="en-US" sz="1100" dirty="0">
                <a:latin typeface="UD デジタル 教科書体 NP-R" panose="02020400000000000000" pitchFamily="18" charset="-128"/>
                <a:ea typeface="UD デジタル 教科書体 NP-R" panose="02020400000000000000" pitchFamily="18" charset="-128"/>
              </a:rPr>
              <a:t>年</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月に道内初の「地域熱供給」を開始した歴史のある熱供給プラントです。ホテルを始め、オフィス、病院など札幌都心エリア約</a:t>
            </a:r>
            <a:r>
              <a:rPr lang="en-US" altLang="ja-JP" sz="1100" dirty="0">
                <a:latin typeface="UD デジタル 教科書体 NP-R" panose="02020400000000000000" pitchFamily="18" charset="-128"/>
                <a:ea typeface="UD デジタル 教科書体 NP-R" panose="02020400000000000000" pitchFamily="18" charset="-128"/>
              </a:rPr>
              <a:t>80</a:t>
            </a:r>
            <a:r>
              <a:rPr lang="ja-JP" altLang="en-US" sz="1100" dirty="0">
                <a:latin typeface="UD デジタル 教科書体 NP-R" panose="02020400000000000000" pitchFamily="18" charset="-128"/>
                <a:ea typeface="UD デジタル 教科書体 NP-R" panose="02020400000000000000" pitchFamily="18" charset="-128"/>
              </a:rPr>
              <a:t>件のお客様へ高温水を供給しています。開業当初は、石炭を主燃料としていましたが、時代の変遷の中で、天然ガスへの転換、木質バイオマス燃料の導入、直近では北ガス札幌発電所からの排熱受入を開始し、更なる低炭素化に向けて環境負荷低減に取り組んでいます。プログラムで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の観点でスタッフが解説を行い、実際に施設を見学いただきます。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温まることは生きること</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7" y="2447050"/>
                <a:ext cx="1082539"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中央エネルギーセンター</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106" name="表 105"/>
          <p:cNvGraphicFramePr>
            <a:graphicFrameLocks noGrp="1"/>
          </p:cNvGraphicFramePr>
          <p:nvPr>
            <p:extLst>
              <p:ext uri="{D42A27DB-BD31-4B8C-83A1-F6EECF244321}">
                <p14:modId xmlns:p14="http://schemas.microsoft.com/office/powerpoint/2010/main" val="2890465195"/>
              </p:ext>
            </p:extLst>
          </p:nvPr>
        </p:nvGraphicFramePr>
        <p:xfrm>
          <a:off x="3736986" y="3694848"/>
          <a:ext cx="3171814" cy="1513004"/>
        </p:xfrm>
        <a:graphic>
          <a:graphicData uri="http://schemas.openxmlformats.org/drawingml/2006/table">
            <a:tbl>
              <a:tblPr firstRow="1" bandRow="1">
                <a:tableStyleId>{5C22544A-7EE6-4342-B048-85BDC9FD1C3A}</a:tableStyleId>
              </a:tblPr>
              <a:tblGrid>
                <a:gridCol w="732846">
                  <a:extLst>
                    <a:ext uri="{9D8B030D-6E8A-4147-A177-3AD203B41FA5}">
                      <a16:colId xmlns:a16="http://schemas.microsoft.com/office/drawing/2014/main" val="83468154"/>
                    </a:ext>
                  </a:extLst>
                </a:gridCol>
                <a:gridCol w="2438968">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北海道熱供給公社中央エネルギーセンター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北海道熱供給公社経営管理部</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菅原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】011-741-1311</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】daisuke.sugawara@kitagas.com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無料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73" name="直線コネクタ 72"/>
          <p:cNvCxnSpPr>
            <a:cxnSpLocks/>
          </p:cNvCxnSpPr>
          <p:nvPr/>
        </p:nvCxnSpPr>
        <p:spPr>
          <a:xfrm>
            <a:off x="983875" y="3711421"/>
            <a:ext cx="0" cy="74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8" name="表 77"/>
          <p:cNvGraphicFramePr>
            <a:graphicFrameLocks noGrp="1"/>
          </p:cNvGraphicFramePr>
          <p:nvPr>
            <p:extLst>
              <p:ext uri="{D42A27DB-BD31-4B8C-83A1-F6EECF244321}">
                <p14:modId xmlns:p14="http://schemas.microsoft.com/office/powerpoint/2010/main" val="394655377"/>
              </p:ext>
            </p:extLst>
          </p:nvPr>
        </p:nvGraphicFramePr>
        <p:xfrm>
          <a:off x="675916" y="3397749"/>
          <a:ext cx="2998221" cy="1974261"/>
        </p:xfrm>
        <a:graphic>
          <a:graphicData uri="http://schemas.openxmlformats.org/drawingml/2006/table">
            <a:tbl>
              <a:tblPr firstRow="1" bandRow="1">
                <a:tableStyleId>{2D5ABB26-0587-4C30-8999-92F81FD0307C}</a:tableStyleId>
              </a:tblPr>
              <a:tblGrid>
                <a:gridCol w="337096">
                  <a:extLst>
                    <a:ext uri="{9D8B030D-6E8A-4147-A177-3AD203B41FA5}">
                      <a16:colId xmlns:a16="http://schemas.microsoft.com/office/drawing/2014/main" val="83468154"/>
                    </a:ext>
                  </a:extLst>
                </a:gridCol>
                <a:gridCol w="2661125">
                  <a:extLst>
                    <a:ext uri="{9D8B030D-6E8A-4147-A177-3AD203B41FA5}">
                      <a16:colId xmlns:a16="http://schemas.microsoft.com/office/drawing/2014/main" val="1167799296"/>
                    </a:ext>
                  </a:extLst>
                </a:gridCol>
              </a:tblGrid>
              <a:tr h="310569">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3784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北海道熱供給公社および中央エネルギーセンターの解説</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40455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施設見学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32150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7074577"/>
                  </a:ext>
                </a:extLst>
              </a:tr>
              <a:tr h="42274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30</a:t>
            </a:fld>
            <a:endParaRPr kumimoji="1" lang="ja-JP" altLang="en-US" dirty="0"/>
          </a:p>
        </p:txBody>
      </p:sp>
      <p:grpSp>
        <p:nvGrpSpPr>
          <p:cNvPr id="87" name="グループ化 86"/>
          <p:cNvGrpSpPr/>
          <p:nvPr/>
        </p:nvGrpSpPr>
        <p:grpSpPr>
          <a:xfrm>
            <a:off x="709651" y="3443830"/>
            <a:ext cx="1061857" cy="165430"/>
            <a:chOff x="1014451" y="2994250"/>
            <a:chExt cx="1061857" cy="165430"/>
          </a:xfrm>
        </p:grpSpPr>
        <p:pic>
          <p:nvPicPr>
            <p:cNvPr id="88" name="object 6551"/>
            <p:cNvPicPr/>
            <p:nvPr/>
          </p:nvPicPr>
          <p:blipFill>
            <a:blip r:embed="rId5"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0" name="正方形/長方形 8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07" name="グループ化 106"/>
          <p:cNvGrpSpPr/>
          <p:nvPr/>
        </p:nvGrpSpPr>
        <p:grpSpPr>
          <a:xfrm>
            <a:off x="3848078" y="3445832"/>
            <a:ext cx="1061857" cy="165430"/>
            <a:chOff x="1014451" y="2994250"/>
            <a:chExt cx="1061857" cy="165430"/>
          </a:xfrm>
        </p:grpSpPr>
        <p:pic>
          <p:nvPicPr>
            <p:cNvPr id="111" name="object 6551"/>
            <p:cNvPicPr/>
            <p:nvPr/>
          </p:nvPicPr>
          <p:blipFill>
            <a:blip r:embed="rId5" cstate="print"/>
            <a:stretch>
              <a:fillRect/>
            </a:stretch>
          </p:blipFill>
          <p:spPr>
            <a:xfrm>
              <a:off x="1014451" y="3031988"/>
              <a:ext cx="115341" cy="116266"/>
            </a:xfrm>
            <a:prstGeom prst="rect">
              <a:avLst/>
            </a:prstGeom>
          </p:spPr>
        </p:pic>
        <p:sp>
          <p:nvSpPr>
            <p:cNvPr id="112"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3" name="角丸四角形 112"/>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8" name="角丸四角形 117"/>
          <p:cNvSpPr/>
          <p:nvPr/>
        </p:nvSpPr>
        <p:spPr>
          <a:xfrm>
            <a:off x="1106083" y="5382746"/>
            <a:ext cx="5636806" cy="7045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9" name="グループ化 118"/>
          <p:cNvGrpSpPr/>
          <p:nvPr/>
        </p:nvGrpSpPr>
        <p:grpSpPr>
          <a:xfrm>
            <a:off x="668338" y="5284515"/>
            <a:ext cx="1344175" cy="622465"/>
            <a:chOff x="1562100" y="3295332"/>
            <a:chExt cx="1344175" cy="622465"/>
          </a:xfrm>
        </p:grpSpPr>
        <p:sp>
          <p:nvSpPr>
            <p:cNvPr id="12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3247"/>
            <p:cNvSpPr txBox="1"/>
            <p:nvPr/>
          </p:nvSpPr>
          <p:spPr>
            <a:xfrm>
              <a:off x="1623915" y="367074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7" name="object 6569"/>
          <p:cNvSpPr txBox="1"/>
          <p:nvPr/>
        </p:nvSpPr>
        <p:spPr>
          <a:xfrm>
            <a:off x="2031933" y="5533134"/>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中央エネルギーセンターでは熱供給の燃料として木質バイオマス（建築廃材や林地未利用材）や隣接する北ガス札幌発電所の排熱を活用し、低炭素化を図り、札幌都心部の環境負荷低減に貢献しております。</a:t>
            </a:r>
          </a:p>
        </p:txBody>
      </p:sp>
      <p:cxnSp>
        <p:nvCxnSpPr>
          <p:cNvPr id="157" name="直線コネクタ 156"/>
          <p:cNvCxnSpPr/>
          <p:nvPr/>
        </p:nvCxnSpPr>
        <p:spPr>
          <a:xfrm>
            <a:off x="4450768" y="3711421"/>
            <a:ext cx="0" cy="1496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16" descr="https://www.unic.or.jp/files/sdg_icon_07_ja_2-290x29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99169" y="5213493"/>
            <a:ext cx="757436" cy="744548"/>
          </a:xfrm>
          <a:prstGeom prst="rect">
            <a:avLst/>
          </a:prstGeom>
          <a:noFill/>
          <a:extLst>
            <a:ext uri="{909E8E84-426E-40DD-AFC4-6F175D3DCCD1}">
              <a14:hiddenFill xmlns:a14="http://schemas.microsoft.com/office/drawing/2010/main">
                <a:solidFill>
                  <a:srgbClr val="FFFFFF"/>
                </a:solidFill>
              </a14:hiddenFill>
            </a:ext>
          </a:extLst>
        </p:spPr>
      </p:pic>
      <p:sp>
        <p:nvSpPr>
          <p:cNvPr id="158" name="角丸四角形 15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4" name="正方形/長方形 163"/>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72"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3"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4" name="グループ化 173"/>
          <p:cNvGrpSpPr/>
          <p:nvPr/>
        </p:nvGrpSpPr>
        <p:grpSpPr>
          <a:xfrm>
            <a:off x="7505700" y="4417305"/>
            <a:ext cx="1381431" cy="225425"/>
            <a:chOff x="7362825" y="4417305"/>
            <a:chExt cx="1381431" cy="225425"/>
          </a:xfrm>
        </p:grpSpPr>
        <p:sp>
          <p:nvSpPr>
            <p:cNvPr id="175"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6"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7" name="object 3238"/>
            <p:cNvPicPr/>
            <p:nvPr/>
          </p:nvPicPr>
          <p:blipFill>
            <a:blip r:embed="rId8"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78" name="Straight Connector 9"/>
          <p:cNvCxnSpPr>
            <a:cxnSpLocks/>
          </p:cNvCxnSpPr>
          <p:nvPr/>
        </p:nvCxnSpPr>
        <p:spPr>
          <a:xfrm>
            <a:off x="725791" y="1371600"/>
            <a:ext cx="0" cy="1663347"/>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9" name="グループ化 178"/>
          <p:cNvGrpSpPr/>
          <p:nvPr/>
        </p:nvGrpSpPr>
        <p:grpSpPr>
          <a:xfrm>
            <a:off x="7657521" y="3034947"/>
            <a:ext cx="1042907" cy="231974"/>
            <a:chOff x="6553100" y="6116313"/>
            <a:chExt cx="1013465" cy="225425"/>
          </a:xfrm>
        </p:grpSpPr>
        <p:sp>
          <p:nvSpPr>
            <p:cNvPr id="18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8"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3" name="楕円 83">
            <a:extLst>
              <a:ext uri="{FF2B5EF4-FFF2-40B4-BE49-F238E27FC236}">
                <a16:creationId xmlns:a16="http://schemas.microsoft.com/office/drawing/2014/main" id="{7F1BB712-CDFA-5B4C-CCDE-21AF08D4DF3F}"/>
              </a:ext>
            </a:extLst>
          </p:cNvPr>
          <p:cNvSpPr/>
          <p:nvPr/>
        </p:nvSpPr>
        <p:spPr>
          <a:xfrm>
            <a:off x="7371264" y="343310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5D4DA10-D44A-B5F0-DB0E-F981B2E5EEB6}"/>
              </a:ext>
            </a:extLst>
          </p:cNvPr>
          <p:cNvSpPr/>
          <p:nvPr/>
        </p:nvSpPr>
        <p:spPr>
          <a:xfrm>
            <a:off x="7391243" y="348123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4F213FF5-CAB4-65DF-D059-59C9E1C29073}"/>
              </a:ext>
            </a:extLst>
          </p:cNvPr>
          <p:cNvSpPr/>
          <p:nvPr/>
        </p:nvSpPr>
        <p:spPr>
          <a:xfrm>
            <a:off x="7932417" y="341927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B872AE01-0434-9B5D-0785-DB898743DB5A}"/>
              </a:ext>
            </a:extLst>
          </p:cNvPr>
          <p:cNvSpPr/>
          <p:nvPr/>
        </p:nvSpPr>
        <p:spPr>
          <a:xfrm>
            <a:off x="7943474" y="346902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3" name="楕円 89">
            <a:extLst>
              <a:ext uri="{FF2B5EF4-FFF2-40B4-BE49-F238E27FC236}">
                <a16:creationId xmlns:a16="http://schemas.microsoft.com/office/drawing/2014/main" id="{B844A6C8-4786-A6C4-CCEA-F016B3EAC150}"/>
              </a:ext>
            </a:extLst>
          </p:cNvPr>
          <p:cNvSpPr/>
          <p:nvPr/>
        </p:nvSpPr>
        <p:spPr>
          <a:xfrm>
            <a:off x="8505320" y="341674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AD630305-08ED-06F7-CADB-676153BF9BD1}"/>
              </a:ext>
            </a:extLst>
          </p:cNvPr>
          <p:cNvSpPr/>
          <p:nvPr/>
        </p:nvSpPr>
        <p:spPr>
          <a:xfrm>
            <a:off x="8534986" y="346535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Tree>
    <p:extLst>
      <p:ext uri="{BB962C8B-B14F-4D97-AF65-F5344CB8AC3E}">
        <p14:creationId xmlns:p14="http://schemas.microsoft.com/office/powerpoint/2010/main" val="409395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表 84"/>
          <p:cNvGraphicFramePr>
            <a:graphicFrameLocks noGrp="1"/>
          </p:cNvGraphicFramePr>
          <p:nvPr>
            <p:extLst>
              <p:ext uri="{D42A27DB-BD31-4B8C-83A1-F6EECF244321}">
                <p14:modId xmlns:p14="http://schemas.microsoft.com/office/powerpoint/2010/main" val="1064742541"/>
              </p:ext>
            </p:extLst>
          </p:nvPr>
        </p:nvGraphicFramePr>
        <p:xfrm>
          <a:off x="649194" y="2870962"/>
          <a:ext cx="2746205" cy="1507200"/>
        </p:xfrm>
        <a:graphic>
          <a:graphicData uri="http://schemas.openxmlformats.org/drawingml/2006/table">
            <a:tbl>
              <a:tblPr firstRow="1" bandRow="1">
                <a:tableStyleId>{2D5ABB26-0587-4C30-8999-92F81FD0307C}</a:tableStyleId>
              </a:tblPr>
              <a:tblGrid>
                <a:gridCol w="307157">
                  <a:extLst>
                    <a:ext uri="{9D8B030D-6E8A-4147-A177-3AD203B41FA5}">
                      <a16:colId xmlns:a16="http://schemas.microsoft.com/office/drawing/2014/main" val="83468154"/>
                    </a:ext>
                  </a:extLst>
                </a:gridCol>
                <a:gridCol w="2439048">
                  <a:extLst>
                    <a:ext uri="{9D8B030D-6E8A-4147-A177-3AD203B41FA5}">
                      <a16:colId xmlns:a16="http://schemas.microsoft.com/office/drawing/2014/main" val="1167799296"/>
                    </a:ext>
                  </a:extLst>
                </a:gridCol>
              </a:tblGrid>
              <a:tr h="148617">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14861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80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ＪＩＣＡ海外協力隊</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体験談または</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各種ワークショップ</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14861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ほっかいどう地球ひろば見学</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61580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pic>
        <p:nvPicPr>
          <p:cNvPr id="90" name="図 89"/>
          <p:cNvPicPr>
            <a:picLocks noChangeAspect="1"/>
          </p:cNvPicPr>
          <p:nvPr/>
        </p:nvPicPr>
        <p:blipFill>
          <a:blip r:embed="rId3"/>
          <a:stretch>
            <a:fillRect/>
          </a:stretch>
        </p:blipFill>
        <p:spPr>
          <a:xfrm>
            <a:off x="6988411" y="871538"/>
            <a:ext cx="2294965" cy="1685365"/>
          </a:xfrm>
          <a:prstGeom prst="rect">
            <a:avLst/>
          </a:prstGeom>
        </p:spPr>
      </p:pic>
      <p:sp>
        <p:nvSpPr>
          <p:cNvPr id="4"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異文化理解、世界を知る体験型施設／ワークショップ</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1100" dirty="0">
                <a:latin typeface="UD デジタル 教科書体 NP-R" panose="02020400000000000000" pitchFamily="18" charset="-128"/>
                <a:ea typeface="UD デジタル 教科書体 NP-R" panose="02020400000000000000" pitchFamily="18" charset="-128"/>
              </a:rPr>
              <a:t>JICA</a:t>
            </a:r>
            <a:r>
              <a:rPr lang="ja-JP" altLang="en-US" sz="1100" dirty="0">
                <a:latin typeface="UD デジタル 教科書体 NP-R" panose="02020400000000000000" pitchFamily="18" charset="-128"/>
                <a:ea typeface="UD デジタル 教科書体 NP-R" panose="02020400000000000000" pitchFamily="18" charset="-128"/>
              </a:rPr>
              <a:t>北海道（札幌）にある「ほっかいどう地球ひろば」では、</a:t>
            </a:r>
            <a:r>
              <a:rPr lang="en-US" altLang="ja-JP" sz="1100" dirty="0">
                <a:latin typeface="UD デジタル 教科書体 NP-R" panose="02020400000000000000" pitchFamily="18" charset="-128"/>
                <a:ea typeface="UD デジタル 教科書体 NP-R" panose="02020400000000000000" pitchFamily="18" charset="-128"/>
              </a:rPr>
              <a:t>JICA</a:t>
            </a:r>
            <a:r>
              <a:rPr lang="ja-JP" altLang="en-US" sz="1100" dirty="0">
                <a:latin typeface="UD デジタル 教科書体 NP-R" panose="02020400000000000000" pitchFamily="18" charset="-128"/>
                <a:ea typeface="UD デジタル 教科書体 NP-R" panose="02020400000000000000" pitchFamily="18" charset="-128"/>
              </a:rPr>
              <a:t>海外協力隊の経験を持つ案内人が施設内を紹介します。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案内人による問いかけや、各国の</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達成状況などを見たりすることで、「世界と自分たちのつながり」や「自分たちに出来ること」をわかりやすく学ぶことができます。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案内人によるクイズを交えた途上国での体験談、文化や生活習慣の違いについての話、</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のワークショップなど、ご希望に合わせた提案をさせていただきます。</a:t>
            </a: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1627369" cy="307777"/>
          </a:xfrm>
          <a:prstGeom prst="rect">
            <a:avLst/>
          </a:prstGeom>
        </p:spPr>
        <p:txBody>
          <a:bodyPr wrap="none">
            <a:spAutoFit/>
          </a:bodyPr>
          <a:lstStyle/>
          <a:p>
            <a:pPr>
              <a:lnSpc>
                <a:spcPct val="100000"/>
              </a:lnSpc>
              <a:spcBef>
                <a:spcPts val="1995"/>
              </a:spcBef>
            </a:pP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JICA</a:t>
            </a: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で学ぶ</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案内人による解説</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92" name="表 91"/>
          <p:cNvGraphicFramePr>
            <a:graphicFrameLocks noGrp="1"/>
          </p:cNvGraphicFramePr>
          <p:nvPr>
            <p:extLst>
              <p:ext uri="{D42A27DB-BD31-4B8C-83A1-F6EECF244321}">
                <p14:modId xmlns:p14="http://schemas.microsoft.com/office/powerpoint/2010/main" val="1959991151"/>
              </p:ext>
            </p:extLst>
          </p:nvPr>
        </p:nvGraphicFramePr>
        <p:xfrm>
          <a:off x="3326797" y="2988037"/>
          <a:ext cx="3760737" cy="3926191"/>
        </p:xfrm>
        <a:graphic>
          <a:graphicData uri="http://schemas.openxmlformats.org/drawingml/2006/table">
            <a:tbl>
              <a:tblPr firstRow="1" bandRow="1">
                <a:tableStyleId>{5C22544A-7EE6-4342-B048-85BDC9FD1C3A}</a:tableStyleId>
              </a:tblPr>
              <a:tblGrid>
                <a:gridCol w="868916">
                  <a:extLst>
                    <a:ext uri="{9D8B030D-6E8A-4147-A177-3AD203B41FA5}">
                      <a16:colId xmlns:a16="http://schemas.microsoft.com/office/drawing/2014/main" val="83468154"/>
                    </a:ext>
                  </a:extLst>
                </a:gridCol>
                <a:gridCol w="2891821">
                  <a:extLst>
                    <a:ext uri="{9D8B030D-6E8A-4147-A177-3AD203B41FA5}">
                      <a16:colId xmlns:a16="http://schemas.microsoft.com/office/drawing/2014/main" val="1167799296"/>
                    </a:ext>
                  </a:extLst>
                </a:gridCol>
              </a:tblGrid>
              <a:tr h="15004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JICA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北海道（札幌）ほっかいどう地球ひろば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5004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時間（平日、月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金曜</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10:00〜17:30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の間で）</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81037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その他</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青年海外協力協会</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北海道担当</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より開発教育支援業務受託）</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】011-866-1515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】hokkaido@joca.or.jp</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無料</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最大</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名以上は要相談）</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か月前までに要予約</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&lt;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途上国の食体験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&gt;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ウガンダ給食プログラム</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名以上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食</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620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　</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○別途レストランカフェ「地球こうさてん」の事前予約が必要です。</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】011-866-8676</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81037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500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5004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9550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80" name="直線コネクタ 79"/>
          <p:cNvCxnSpPr>
            <a:cxnSpLocks/>
          </p:cNvCxnSpPr>
          <p:nvPr/>
        </p:nvCxnSpPr>
        <p:spPr>
          <a:xfrm>
            <a:off x="993330" y="3075048"/>
            <a:ext cx="0" cy="49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31</a:t>
            </a:fld>
            <a:endParaRPr kumimoji="1" lang="ja-JP" altLang="en-US" dirty="0"/>
          </a:p>
        </p:txBody>
      </p:sp>
      <p:grpSp>
        <p:nvGrpSpPr>
          <p:cNvPr id="88" name="グループ化 87"/>
          <p:cNvGrpSpPr/>
          <p:nvPr/>
        </p:nvGrpSpPr>
        <p:grpSpPr>
          <a:xfrm>
            <a:off x="740797" y="2876658"/>
            <a:ext cx="1061857" cy="165430"/>
            <a:chOff x="1014451" y="2994250"/>
            <a:chExt cx="1061857" cy="165430"/>
          </a:xfrm>
        </p:grpSpPr>
        <p:pic>
          <p:nvPicPr>
            <p:cNvPr id="89" name="object 6551"/>
            <p:cNvPicPr/>
            <p:nvPr/>
          </p:nvPicPr>
          <p:blipFill>
            <a:blip r:embed="rId5" cstate="print"/>
            <a:stretch>
              <a:fillRect/>
            </a:stretch>
          </p:blipFill>
          <p:spPr>
            <a:xfrm>
              <a:off x="1014451" y="3031988"/>
              <a:ext cx="115341" cy="116266"/>
            </a:xfrm>
            <a:prstGeom prst="rect">
              <a:avLst/>
            </a:prstGeom>
          </p:spPr>
        </p:pic>
        <p:sp>
          <p:nvSpPr>
            <p:cNvPr id="91"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3" name="正方形/長方形 92"/>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97" name="角丸四角形 96"/>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楕円 101"/>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4" name="正方形/長方形 103"/>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05" name="楕円 104"/>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6" name="正方形/長方形 105"/>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7" name="楕円 10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8" name="正方形/長方形 10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24" name="楕円 123"/>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5" name="正方形/長方形 124"/>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26" name="グループ化 125"/>
          <p:cNvGrpSpPr/>
          <p:nvPr/>
        </p:nvGrpSpPr>
        <p:grpSpPr>
          <a:xfrm>
            <a:off x="3556996" y="2854293"/>
            <a:ext cx="1061857" cy="165430"/>
            <a:chOff x="1014451" y="2994250"/>
            <a:chExt cx="1061857" cy="165430"/>
          </a:xfrm>
        </p:grpSpPr>
        <p:pic>
          <p:nvPicPr>
            <p:cNvPr id="127" name="object 6551"/>
            <p:cNvPicPr/>
            <p:nvPr/>
          </p:nvPicPr>
          <p:blipFill>
            <a:blip r:embed="rId5" cstate="print"/>
            <a:stretch>
              <a:fillRect/>
            </a:stretch>
          </p:blipFill>
          <p:spPr>
            <a:xfrm>
              <a:off x="1014451" y="3031988"/>
              <a:ext cx="115341" cy="116266"/>
            </a:xfrm>
            <a:prstGeom prst="rect">
              <a:avLst/>
            </a:prstGeom>
          </p:spPr>
        </p:pic>
        <p:sp>
          <p:nvSpPr>
            <p:cNvPr id="128"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29" name="角丸四角形 12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4" name="角丸四角形 133"/>
          <p:cNvSpPr/>
          <p:nvPr/>
        </p:nvSpPr>
        <p:spPr>
          <a:xfrm>
            <a:off x="1067278" y="5493155"/>
            <a:ext cx="5636806" cy="99770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5" name="グループ化 134"/>
          <p:cNvGrpSpPr/>
          <p:nvPr/>
        </p:nvGrpSpPr>
        <p:grpSpPr>
          <a:xfrm>
            <a:off x="598141" y="5499328"/>
            <a:ext cx="1344175" cy="622465"/>
            <a:chOff x="1562100" y="3295332"/>
            <a:chExt cx="1344175" cy="622465"/>
          </a:xfrm>
        </p:grpSpPr>
        <p:sp>
          <p:nvSpPr>
            <p:cNvPr id="13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8"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9" name="object 6569"/>
          <p:cNvSpPr txBox="1"/>
          <p:nvPr/>
        </p:nvSpPr>
        <p:spPr>
          <a:xfrm>
            <a:off x="1914079" y="5494274"/>
            <a:ext cx="4497922" cy="997709"/>
          </a:xfrm>
          <a:prstGeom prst="rect">
            <a:avLst/>
          </a:prstGeom>
        </p:spPr>
        <p:txBody>
          <a:bodyPr vert="horz" wrap="square" lIns="0" tIns="12700" rIns="0" bIns="0" rtlCol="0">
            <a:spAutoFit/>
          </a:bodyPr>
          <a:lstStyle/>
          <a:p>
            <a:pPr marL="12700">
              <a:lnSpc>
                <a:spcPct val="100000"/>
              </a:lnSpc>
              <a:spcBef>
                <a:spcPts val="100"/>
              </a:spcBef>
            </a:pP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は、約半世紀の間、途上国の様々な課題の解決に取組み成果を上げてきました。今後も「人間の安全保障」の理念に基づき、これまで培った知見・経験、国内外のネットワークを生かし、</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貢献します。「人間の安全保障」が目指すのは、人々を貧困や紛争、災害などの脅威から守り、一人ひとりの人間が可能性を実現する機会と選択肢を手にし、自ら脅威に対処できるようになること。そのため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は、開発途上国の政府が持続的に人々を脅威から「保護」し、人々のニーズに的確に応える行政サービスが提供する体制や能力を獲得できるよう支援するとともに、人々自らが問題を解決し自立して生活を改善していけるよう、地域社会や人々の「能力強化」に努めるなど、包括的な協力を展開しています。</a:t>
            </a:r>
          </a:p>
        </p:txBody>
      </p:sp>
      <p:sp>
        <p:nvSpPr>
          <p:cNvPr id="141" name="正方形/長方形 140"/>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通年（土日祝を除く）</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4" name="グループ化 53"/>
          <p:cNvGrpSpPr/>
          <p:nvPr/>
        </p:nvGrpSpPr>
        <p:grpSpPr>
          <a:xfrm>
            <a:off x="7235844" y="4847133"/>
            <a:ext cx="1917162" cy="1496572"/>
            <a:chOff x="637598" y="8377867"/>
            <a:chExt cx="2289056" cy="1786881"/>
          </a:xfrm>
        </p:grpSpPr>
        <p:pic>
          <p:nvPicPr>
            <p:cNvPr id="55" name="Picture 4" descr="https://www.unic.or.jp/files/sdg_icon_01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ttps://www.unic.or.jp/files/sdg_icon_0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s://www.unic.or.jp/files/sdg_icon_0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33623"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https://www.unic.or.jp/files/sdg_icon_0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87574" y="83796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https://www.unic.or.jp/files/sdg_icon_0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8652"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s://www.unic.or.jp/files/sdg_icon_07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01260"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https://www.unic.or.jp/files/sdg_icon_08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562836"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https://www.unic.or.jp/files/sdg_icon_09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18554" y="882747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descr="https://www.unic.or.jp/files/sdg_icon_10_ja_3-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484305"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4" descr="https://www.unic.or.jp/files/sdg_icon_11_ja_2-290x290.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8652" y="92778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6" descr="https://www.unic.or.jp/files/sdg_icon_12_ja_2-290x290.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98420" y="92798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s://www.unic.or.jp/files/sdg_icon_13_ja_2-290x290.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565810"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https://www.unic.or.jp/files/sdg_icon_14_ja_2-290x290.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026920" y="928142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https://www.unic.or.jp/files/sdg_icon_15_ja_2-290x290.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487426"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4" descr="https://www.unic.or.jp/files/sdg_icon_16_ja_2-290x290.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37598" y="97331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6" descr="https://www.unic.or.jp/files/sdg_icon_17_ja_2-290x290.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97610" y="9731904"/>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2" name="直線コネクタ 141"/>
          <p:cNvCxnSpPr>
            <a:cxnSpLocks/>
          </p:cNvCxnSpPr>
          <p:nvPr/>
        </p:nvCxnSpPr>
        <p:spPr>
          <a:xfrm>
            <a:off x="4158766" y="3050388"/>
            <a:ext cx="0" cy="2354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4"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5" name="グループ化 144"/>
          <p:cNvGrpSpPr/>
          <p:nvPr/>
        </p:nvGrpSpPr>
        <p:grpSpPr>
          <a:xfrm>
            <a:off x="7505700" y="4417305"/>
            <a:ext cx="1381431" cy="225425"/>
            <a:chOff x="7362825" y="4417305"/>
            <a:chExt cx="1381431" cy="225425"/>
          </a:xfrm>
        </p:grpSpPr>
        <p:sp>
          <p:nvSpPr>
            <p:cNvPr id="146"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7"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8" name="object 3238"/>
            <p:cNvPicPr/>
            <p:nvPr/>
          </p:nvPicPr>
          <p:blipFill>
            <a:blip r:embed="rId2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49"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50" name="グループ化 149"/>
          <p:cNvGrpSpPr/>
          <p:nvPr/>
        </p:nvGrpSpPr>
        <p:grpSpPr>
          <a:xfrm>
            <a:off x="7657521" y="3034947"/>
            <a:ext cx="1042907" cy="231974"/>
            <a:chOff x="6553100" y="6116313"/>
            <a:chExt cx="1013465" cy="225425"/>
          </a:xfrm>
        </p:grpSpPr>
        <p:sp>
          <p:nvSpPr>
            <p:cNvPr id="151"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2"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3" name="object 3238"/>
            <p:cNvPicPr/>
            <p:nvPr/>
          </p:nvPicPr>
          <p:blipFill>
            <a:blip r:embed="rId2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3" name="テキスト ボックス 2">
            <a:extLst>
              <a:ext uri="{FF2B5EF4-FFF2-40B4-BE49-F238E27FC236}">
                <a16:creationId xmlns:a16="http://schemas.microsoft.com/office/drawing/2014/main" id="{6881A612-1DF6-6614-97B0-1587B9C85EA5}"/>
              </a:ext>
            </a:extLst>
          </p:cNvPr>
          <p:cNvSpPr txBox="1"/>
          <p:nvPr/>
        </p:nvSpPr>
        <p:spPr>
          <a:xfrm>
            <a:off x="551838" y="3637756"/>
            <a:ext cx="2998326" cy="21544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zh-TW" altLang="en-US" sz="800" dirty="0">
                <a:latin typeface="UD デジタル 教科書体 NP-R" panose="02020400000000000000" pitchFamily="18" charset="-128"/>
                <a:ea typeface="UD デジタル 教科書体 NP-R" panose="02020400000000000000" pitchFamily="18" charset="-128"/>
                <a:cs typeface="ヒラギノ角ゴ StdN W8"/>
              </a:rPr>
              <a:t>上記は一例です。ご相談ください。</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p:txBody>
      </p:sp>
      <p:graphicFrame>
        <p:nvGraphicFramePr>
          <p:cNvPr id="14" name="表 13">
            <a:extLst>
              <a:ext uri="{FF2B5EF4-FFF2-40B4-BE49-F238E27FC236}">
                <a16:creationId xmlns:a16="http://schemas.microsoft.com/office/drawing/2014/main" id="{7A1876C7-50C9-0807-0B3D-55BC79C3F5CB}"/>
              </a:ext>
            </a:extLst>
          </p:cNvPr>
          <p:cNvGraphicFramePr>
            <a:graphicFrameLocks noGrp="1"/>
          </p:cNvGraphicFramePr>
          <p:nvPr>
            <p:extLst>
              <p:ext uri="{D42A27DB-BD31-4B8C-83A1-F6EECF244321}">
                <p14:modId xmlns:p14="http://schemas.microsoft.com/office/powerpoint/2010/main" val="2996727264"/>
              </p:ext>
            </p:extLst>
          </p:nvPr>
        </p:nvGraphicFramePr>
        <p:xfrm>
          <a:off x="658745" y="6477383"/>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※2024</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月中旬</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〜2024</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月下旬の間で大幅工事予定（変動の可能性あり）。お電話にてお問い合わせください。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426280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表 50"/>
          <p:cNvGraphicFramePr>
            <a:graphicFrameLocks noGrp="1"/>
          </p:cNvGraphicFramePr>
          <p:nvPr>
            <p:extLst>
              <p:ext uri="{D42A27DB-BD31-4B8C-83A1-F6EECF244321}">
                <p14:modId xmlns:p14="http://schemas.microsoft.com/office/powerpoint/2010/main" val="2922196241"/>
              </p:ext>
            </p:extLst>
          </p:nvPr>
        </p:nvGraphicFramePr>
        <p:xfrm>
          <a:off x="640329" y="2939672"/>
          <a:ext cx="3156099" cy="1500177"/>
        </p:xfrm>
        <a:graphic>
          <a:graphicData uri="http://schemas.openxmlformats.org/drawingml/2006/table">
            <a:tbl>
              <a:tblPr firstRow="1" bandRow="1">
                <a:tableStyleId>{2D5ABB26-0587-4C30-8999-92F81FD0307C}</a:tableStyleId>
              </a:tblPr>
              <a:tblGrid>
                <a:gridCol w="337113">
                  <a:extLst>
                    <a:ext uri="{9D8B030D-6E8A-4147-A177-3AD203B41FA5}">
                      <a16:colId xmlns:a16="http://schemas.microsoft.com/office/drawing/2014/main" val="83468154"/>
                    </a:ext>
                  </a:extLst>
                </a:gridCol>
                <a:gridCol w="2610706">
                  <a:extLst>
                    <a:ext uri="{9D8B030D-6E8A-4147-A177-3AD203B41FA5}">
                      <a16:colId xmlns:a16="http://schemas.microsoft.com/office/drawing/2014/main" val="246210493"/>
                    </a:ext>
                  </a:extLst>
                </a:gridCol>
                <a:gridCol w="208280">
                  <a:extLst>
                    <a:ext uri="{9D8B030D-6E8A-4147-A177-3AD203B41FA5}">
                      <a16:colId xmlns:a16="http://schemas.microsoft.com/office/drawing/2014/main" val="1167799296"/>
                    </a:ext>
                  </a:extLst>
                </a:gridCol>
              </a:tblGrid>
              <a:tr h="212288">
                <a:tc>
                  <a:txBody>
                    <a:bodyPr/>
                    <a:lstStyle/>
                    <a:p>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149746216"/>
                  </a:ext>
                </a:extLst>
              </a:tr>
              <a:tr h="29044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3230820803"/>
                  </a:ext>
                </a:extLst>
              </a:tr>
              <a:tr h="2331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酪農と乳の歴史館</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階を見学</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1420553775"/>
                  </a:ext>
                </a:extLst>
              </a:tr>
              <a:tr h="26333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札幌工場にて牛乳製造室を窓越しに見学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（テーマ：北海道酪農発展の歴史から見出す</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2761586843"/>
                  </a:ext>
                </a:extLst>
              </a:tr>
            </a:tbl>
          </a:graphicData>
        </a:graphic>
      </p:graphicFrame>
      <p:pic>
        <p:nvPicPr>
          <p:cNvPr id="46" name="図 45"/>
          <p:cNvPicPr>
            <a:picLocks noChangeAspect="1"/>
          </p:cNvPicPr>
          <p:nvPr/>
        </p:nvPicPr>
        <p:blipFill>
          <a:blip r:embed="rId3"/>
          <a:stretch>
            <a:fillRect/>
          </a:stretch>
        </p:blipFill>
        <p:spPr>
          <a:xfrm>
            <a:off x="7033185" y="892833"/>
            <a:ext cx="2294965" cy="1658471"/>
          </a:xfrm>
          <a:prstGeom prst="rect">
            <a:avLst/>
          </a:prstGeom>
        </p:spPr>
      </p:pic>
      <p:pic>
        <p:nvPicPr>
          <p:cNvPr id="2" name="図 1"/>
          <p:cNvPicPr>
            <a:picLocks noChangeAspect="1"/>
          </p:cNvPicPr>
          <p:nvPr/>
        </p:nvPicPr>
        <p:blipFill>
          <a:blip r:embed="rId4"/>
          <a:stretch>
            <a:fillRect/>
          </a:stretch>
        </p:blipFill>
        <p:spPr>
          <a:xfrm>
            <a:off x="7039211" y="871538"/>
            <a:ext cx="2294965" cy="1685365"/>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北海道酪農発展の歴史から見出す</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6078672"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酪農と乳の歴史館は、酪農と乳業の発展の歴史を後世に正しく伝承する目的で </a:t>
            </a:r>
            <a:r>
              <a:rPr lang="en-US" altLang="ja-JP" sz="1100" dirty="0">
                <a:latin typeface="UD デジタル 教科書体 NP-R" panose="02020400000000000000" pitchFamily="18" charset="-128"/>
                <a:ea typeface="UD デジタル 教科書体 NP-R" panose="02020400000000000000" pitchFamily="18" charset="-128"/>
              </a:rPr>
              <a:t>1977</a:t>
            </a:r>
            <a:r>
              <a:rPr lang="ja-JP" altLang="en-US" sz="1100" dirty="0">
                <a:latin typeface="UD デジタル 教科書体 NP-R" panose="02020400000000000000" pitchFamily="18" charset="-128"/>
                <a:ea typeface="UD デジタル 教科書体 NP-R" panose="02020400000000000000" pitchFamily="18" charset="-128"/>
              </a:rPr>
              <a:t>（昭和</a:t>
            </a:r>
            <a:r>
              <a:rPr lang="en-US" altLang="ja-JP" sz="1100" dirty="0">
                <a:latin typeface="UD デジタル 教科書体 NP-R" panose="02020400000000000000" pitchFamily="18" charset="-128"/>
                <a:ea typeface="UD デジタル 教科書体 NP-R" panose="02020400000000000000" pitchFamily="18" charset="-128"/>
              </a:rPr>
              <a:t>52</a:t>
            </a:r>
            <a:r>
              <a:rPr lang="ja-JP" altLang="en-US" sz="1100" dirty="0">
                <a:latin typeface="UD デジタル 教科書体 NP-R" panose="02020400000000000000" pitchFamily="18" charset="-128"/>
                <a:ea typeface="UD デジタル 教科書体 NP-R" panose="02020400000000000000" pitchFamily="18" charset="-128"/>
              </a:rPr>
              <a:t>）年に建てられました。創業以来の歴史を物語る重要な文献や貴重な資料、実際に使用されていた乳製品の製造機械を展示しています。待合室には合格祈願・必勝祈願の守り神を祀る</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勝源（カツゲン）神社</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を設置しています。プログラムでは北海道の酪農の発展と当社</a:t>
            </a:r>
            <a:r>
              <a:rPr lang="ja-JP" altLang="en-US" sz="1100">
                <a:latin typeface="UD デジタル 教科書体 NP-R" panose="02020400000000000000" pitchFamily="18" charset="-128"/>
                <a:ea typeface="UD デジタル 教科書体 NP-R" panose="02020400000000000000" pitchFamily="18" charset="-128"/>
              </a:rPr>
              <a:t>の歴史の</a:t>
            </a:r>
            <a:r>
              <a:rPr lang="ja-JP" altLang="en-US" sz="1100" dirty="0">
                <a:latin typeface="UD デジタル 教科書体 NP-R" panose="02020400000000000000" pitchFamily="18" charset="-128"/>
                <a:ea typeface="UD デジタル 教科書体 NP-R" panose="02020400000000000000" pitchFamily="18" charset="-128"/>
              </a:rPr>
              <a:t>中から、創業の理念である「健土健民」の精神が現代の</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の視点で見ると、どのような意味を持っているのかをご紹介</a:t>
            </a:r>
            <a:r>
              <a:rPr lang="ja-JP" altLang="en-US" sz="1100">
                <a:latin typeface="UD デジタル 教科書体 NP-R" panose="02020400000000000000" pitchFamily="18" charset="-128"/>
                <a:ea typeface="UD デジタル 教科書体 NP-R" panose="02020400000000000000" pitchFamily="18" charset="-128"/>
              </a:rPr>
              <a:t>します。</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442300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雪印メグミルク株式会社 酪農と乳の歴史館 札幌工場</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酪農と乳の歴史館</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119" name="表 118"/>
          <p:cNvGraphicFramePr>
            <a:graphicFrameLocks noGrp="1"/>
          </p:cNvGraphicFramePr>
          <p:nvPr>
            <p:extLst>
              <p:ext uri="{D42A27DB-BD31-4B8C-83A1-F6EECF244321}">
                <p14:modId xmlns:p14="http://schemas.microsoft.com/office/powerpoint/2010/main" val="1412638060"/>
              </p:ext>
            </p:extLst>
          </p:nvPr>
        </p:nvGraphicFramePr>
        <p:xfrm>
          <a:off x="3768568" y="3419229"/>
          <a:ext cx="3326255" cy="1587313"/>
        </p:xfrm>
        <a:graphic>
          <a:graphicData uri="http://schemas.openxmlformats.org/drawingml/2006/table">
            <a:tbl>
              <a:tblPr firstRow="1" bandRow="1">
                <a:tableStyleId>{5C22544A-7EE6-4342-B048-85BDC9FD1C3A}</a:tableStyleId>
              </a:tblPr>
              <a:tblGrid>
                <a:gridCol w="536732">
                  <a:extLst>
                    <a:ext uri="{9D8B030D-6E8A-4147-A177-3AD203B41FA5}">
                      <a16:colId xmlns:a16="http://schemas.microsoft.com/office/drawing/2014/main" val="83468154"/>
                    </a:ext>
                  </a:extLst>
                </a:gridCol>
                <a:gridCol w="2789523">
                  <a:extLst>
                    <a:ext uri="{9D8B030D-6E8A-4147-A177-3AD203B41FA5}">
                      <a16:colId xmlns:a16="http://schemas.microsoft.com/office/drawing/2014/main" val="1167799296"/>
                    </a:ext>
                  </a:extLst>
                </a:gridCol>
              </a:tblGrid>
              <a:tr h="178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雪印メグミルク株式会社 酪農と乳の歴史館、札幌工場</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78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6721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雪印メグミルク株式会社 酪農と乳（にゅう）の歴史館</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】011-704-2329</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（平日</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11:30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13:00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17:00</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endPar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1386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無料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02546">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名以上は要相談）</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9044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見学希望日の</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週間前までにお申込みください。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受付開始は見学希望日の</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ヶ月前から承ります。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52" name="直線コネクタ 51"/>
          <p:cNvCxnSpPr>
            <a:cxnSpLocks/>
          </p:cNvCxnSpPr>
          <p:nvPr/>
        </p:nvCxnSpPr>
        <p:spPr>
          <a:xfrm>
            <a:off x="992188" y="3468287"/>
            <a:ext cx="0" cy="889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32CC50E2-DE41-432A-AF55-BC7BF240F010}" type="slidenum">
              <a:rPr kumimoji="1" lang="ja-JP" altLang="en-US" smtClean="0"/>
              <a:t>32</a:t>
            </a:fld>
            <a:endParaRPr kumimoji="1" lang="ja-JP" altLang="en-US" dirty="0"/>
          </a:p>
        </p:txBody>
      </p:sp>
      <p:grpSp>
        <p:nvGrpSpPr>
          <p:cNvPr id="62" name="グループ化 61"/>
          <p:cNvGrpSpPr/>
          <p:nvPr/>
        </p:nvGrpSpPr>
        <p:grpSpPr>
          <a:xfrm>
            <a:off x="709651" y="3167605"/>
            <a:ext cx="1061857" cy="165430"/>
            <a:chOff x="1014451" y="2994250"/>
            <a:chExt cx="1061857" cy="165430"/>
          </a:xfrm>
        </p:grpSpPr>
        <p:pic>
          <p:nvPicPr>
            <p:cNvPr id="63" name="object 6551"/>
            <p:cNvPicPr/>
            <p:nvPr/>
          </p:nvPicPr>
          <p:blipFill>
            <a:blip r:embed="rId6" cstate="print"/>
            <a:stretch>
              <a:fillRect/>
            </a:stretch>
          </p:blipFill>
          <p:spPr>
            <a:xfrm>
              <a:off x="1014451" y="3031988"/>
              <a:ext cx="115341" cy="116266"/>
            </a:xfrm>
            <a:prstGeom prst="rect">
              <a:avLst/>
            </a:prstGeom>
          </p:spPr>
        </p:pic>
        <p:sp>
          <p:nvSpPr>
            <p:cNvPr id="6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5" name="正方形/長方形 64"/>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6" name="角丸四角形 65"/>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2" name="楕円 71"/>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5" name="楕円 74"/>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6" name="正方形/長方形 75"/>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77" name="楕円 7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8" name="正方形/長方形 7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79" name="楕円 78"/>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2" name="正方形/長方形 8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83" name="グループ化 82"/>
          <p:cNvGrpSpPr/>
          <p:nvPr/>
        </p:nvGrpSpPr>
        <p:grpSpPr>
          <a:xfrm>
            <a:off x="3848078" y="3175957"/>
            <a:ext cx="1061857" cy="165430"/>
            <a:chOff x="1014451" y="2994250"/>
            <a:chExt cx="1061857" cy="165430"/>
          </a:xfrm>
        </p:grpSpPr>
        <p:pic>
          <p:nvPicPr>
            <p:cNvPr id="84" name="object 6551"/>
            <p:cNvPicPr/>
            <p:nvPr/>
          </p:nvPicPr>
          <p:blipFill>
            <a:blip r:embed="rId6" cstate="print"/>
            <a:stretch>
              <a:fillRect/>
            </a:stretch>
          </p:blipFill>
          <p:spPr>
            <a:xfrm>
              <a:off x="1014451" y="3031988"/>
              <a:ext cx="115341" cy="116266"/>
            </a:xfrm>
            <a:prstGeom prst="rect">
              <a:avLst/>
            </a:prstGeom>
          </p:spPr>
        </p:pic>
        <p:sp>
          <p:nvSpPr>
            <p:cNvPr id="8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4" name="角丸四角形 10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9" name="角丸四角形 108"/>
          <p:cNvSpPr/>
          <p:nvPr/>
        </p:nvSpPr>
        <p:spPr>
          <a:xfrm>
            <a:off x="1106083" y="5267475"/>
            <a:ext cx="5636806" cy="9035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0" name="グループ化 109"/>
          <p:cNvGrpSpPr/>
          <p:nvPr/>
        </p:nvGrpSpPr>
        <p:grpSpPr>
          <a:xfrm>
            <a:off x="668338" y="5294040"/>
            <a:ext cx="1344175" cy="622465"/>
            <a:chOff x="1562100" y="3295332"/>
            <a:chExt cx="1344175" cy="622465"/>
          </a:xfrm>
        </p:grpSpPr>
        <p:sp>
          <p:nvSpPr>
            <p:cNvPr id="11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2"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4" name="object 6569"/>
          <p:cNvSpPr txBox="1"/>
          <p:nvPr/>
        </p:nvSpPr>
        <p:spPr>
          <a:xfrm>
            <a:off x="2031933" y="5350254"/>
            <a:ext cx="4497922" cy="751488"/>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明治以降の北海道酪農発展の歴史は、酪農への転換によって冷害を克服して食糧を増産し、乳製品で人々へ健康を提供することで、「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飢餓をゼロに」「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3.</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すべての人に健康と福祉を」などの現代の</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と一致します。また、「健土健民（健康な大地から生まれた健康な食糧によって健康な民族が育まれる）」、そしてその具体的な実践としての酪農循環農法を知ることで、さらに北海道酪農の歴史が、「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15.</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陸の豊かさも守ろう」の他、「</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8</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9</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16</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番」など、様々な現代の</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の目標にも通じていることを見出すことができます。</a:t>
            </a:r>
          </a:p>
        </p:txBody>
      </p:sp>
      <p:cxnSp>
        <p:nvCxnSpPr>
          <p:cNvPr id="138" name="直線コネクタ 137"/>
          <p:cNvCxnSpPr>
            <a:cxnSpLocks/>
          </p:cNvCxnSpPr>
          <p:nvPr/>
        </p:nvCxnSpPr>
        <p:spPr>
          <a:xfrm>
            <a:off x="4298368" y="3419229"/>
            <a:ext cx="0" cy="1587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7040562" y="3936754"/>
            <a:ext cx="2266793" cy="211203"/>
          </a:xfrm>
          <a:prstGeom prst="rect">
            <a:avLst/>
          </a:prstGeom>
        </p:spPr>
        <p:txBody>
          <a:bodyPr wrap="square" lIns="36000" tIns="36000" rIns="36000" bIns="36000">
            <a:spAutoFit/>
          </a:bodyPr>
          <a:lstStyle/>
          <a:p>
            <a:pPr algn="ctr">
              <a:lnSpc>
                <a:spcPct val="100000"/>
              </a:lnSpc>
              <a:spcBef>
                <a:spcPts val="1995"/>
              </a:spcBef>
            </a:pPr>
            <a:r>
              <a:rPr lang="ja-JP" altLang="en-US" sz="9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通年（土日祝を除く）</a:t>
            </a:r>
            <a:endParaRPr lang="ja-JP" altLang="en-US" sz="9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4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3" name="グループ化 142"/>
          <p:cNvGrpSpPr/>
          <p:nvPr/>
        </p:nvGrpSpPr>
        <p:grpSpPr>
          <a:xfrm>
            <a:off x="7505700" y="4417305"/>
            <a:ext cx="1381431" cy="225425"/>
            <a:chOff x="7362825" y="4417305"/>
            <a:chExt cx="1381431" cy="225425"/>
          </a:xfrm>
        </p:grpSpPr>
        <p:sp>
          <p:nvSpPr>
            <p:cNvPr id="14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6" name="object 3238"/>
            <p:cNvPicPr/>
            <p:nvPr/>
          </p:nvPicPr>
          <p:blipFill>
            <a:blip r:embed="rId8"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47" name="Straight Connector 9"/>
          <p:cNvCxnSpPr>
            <a:cxnSpLocks/>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48" name="グループ化 147"/>
          <p:cNvGrpSpPr/>
          <p:nvPr/>
        </p:nvGrpSpPr>
        <p:grpSpPr>
          <a:xfrm>
            <a:off x="7657521" y="3034947"/>
            <a:ext cx="1042907" cy="231974"/>
            <a:chOff x="6553100" y="6116313"/>
            <a:chExt cx="1013465" cy="225425"/>
          </a:xfrm>
        </p:grpSpPr>
        <p:sp>
          <p:nvSpPr>
            <p:cNvPr id="14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1" name="object 3238"/>
            <p:cNvPicPr/>
            <p:nvPr/>
          </p:nvPicPr>
          <p:blipFill>
            <a:blip r:embed="rId8"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67" name="表 66"/>
          <p:cNvGraphicFramePr>
            <a:graphicFrameLocks noGrp="1"/>
          </p:cNvGraphicFramePr>
          <p:nvPr>
            <p:extLst>
              <p:ext uri="{D42A27DB-BD31-4B8C-83A1-F6EECF244321}">
                <p14:modId xmlns:p14="http://schemas.microsoft.com/office/powerpoint/2010/main" val="2706933926"/>
              </p:ext>
            </p:extLst>
          </p:nvPr>
        </p:nvGraphicFramePr>
        <p:xfrm>
          <a:off x="625282" y="6277251"/>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見学後、常温保存可能な乳製品のお土産を</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ご用意しております。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03" name="グループ化 102"/>
          <p:cNvGrpSpPr/>
          <p:nvPr/>
        </p:nvGrpSpPr>
        <p:grpSpPr>
          <a:xfrm>
            <a:off x="7124916" y="5061936"/>
            <a:ext cx="2130011" cy="1025579"/>
            <a:chOff x="637598" y="8377866"/>
            <a:chExt cx="1834491" cy="883289"/>
          </a:xfrm>
        </p:grpSpPr>
        <p:pic>
          <p:nvPicPr>
            <p:cNvPr id="105" name="Picture 4" descr="https://www.unic.or.jp/files/sdg_icon_0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https://www.unic.or.jp/files/sdg_icon_02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www.unic.or.jp/files/sdg_icon_03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8" descr="https://www.unic.or.jp/files/sdg_icon_08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3009" y="837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0" descr="https://www.unic.or.jp/files/sdg_icon_09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37598" y="882954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97610" y="882954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4" descr="https://www.unic.or.jp/files/sdg_icon_16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557623" y="8818232"/>
              <a:ext cx="439080" cy="431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643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札幌芸術の森で野外彫刻鑑賞とクラフト体験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8" name="Content Placeholder 8"/>
          <p:cNvSpPr txBox="1">
            <a:spLocks/>
          </p:cNvSpPr>
          <p:nvPr/>
        </p:nvSpPr>
        <p:spPr>
          <a:xfrm>
            <a:off x="824992" y="1279265"/>
            <a:ext cx="6104639"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アートと自然の調和をテーマに</a:t>
            </a:r>
            <a:r>
              <a:rPr lang="en-US" altLang="ja-JP" sz="1100" dirty="0">
                <a:latin typeface="UD デジタル 教科書体 NP-R" panose="02020400000000000000" pitchFamily="18" charset="-128"/>
                <a:ea typeface="UD デジタル 教科書体 NP-R" panose="02020400000000000000" pitchFamily="18" charset="-128"/>
              </a:rPr>
              <a:t>1986</a:t>
            </a:r>
            <a:r>
              <a:rPr lang="ja-JP" altLang="en-US" sz="1100" dirty="0">
                <a:latin typeface="UD デジタル 教科書体 NP-R" panose="02020400000000000000" pitchFamily="18" charset="-128"/>
                <a:ea typeface="UD デジタル 教科書体 NP-R" panose="02020400000000000000" pitchFamily="18" charset="-128"/>
              </a:rPr>
              <a:t>年にオープンした札幌芸術の森。野外美術館の彫刻作品を解説付きで巡るとともに、クラフト工房でものづくりを行う、鑑賞と体験がセットとなった札幌芸術の森満喫プランです。野外美術館の</a:t>
            </a:r>
            <a:r>
              <a:rPr lang="en-US" altLang="ja-JP" sz="1100" dirty="0">
                <a:latin typeface="UD デジタル 教科書体 NP-R" panose="02020400000000000000" pitchFamily="18" charset="-128"/>
                <a:ea typeface="UD デジタル 教科書体 NP-R" panose="02020400000000000000" pitchFamily="18" charset="-128"/>
              </a:rPr>
              <a:t>7.5ha</a:t>
            </a:r>
            <a:r>
              <a:rPr lang="ja-JP" altLang="en-US" sz="1100" dirty="0">
                <a:latin typeface="UD デジタル 教科書体 NP-R" panose="02020400000000000000" pitchFamily="18" charset="-128"/>
                <a:ea typeface="UD デジタル 教科書体 NP-R" panose="02020400000000000000" pitchFamily="18" charset="-128"/>
              </a:rPr>
              <a:t>の広大な敷地には、国内外の</a:t>
            </a:r>
            <a:r>
              <a:rPr lang="en-US" altLang="ja-JP" sz="1100" dirty="0">
                <a:latin typeface="UD デジタル 教科書体 NP-R" panose="02020400000000000000" pitchFamily="18" charset="-128"/>
                <a:ea typeface="UD デジタル 教科書体 NP-R" panose="02020400000000000000" pitchFamily="18" charset="-128"/>
              </a:rPr>
              <a:t>64</a:t>
            </a:r>
            <a:r>
              <a:rPr lang="ja-JP" altLang="en-US" sz="1100" dirty="0">
                <a:latin typeface="UD デジタル 教科書体 NP-R" panose="02020400000000000000" pitchFamily="18" charset="-128"/>
                <a:ea typeface="UD デジタル 教科書体 NP-R" panose="02020400000000000000" pitchFamily="18" charset="-128"/>
              </a:rPr>
              <a:t>作家</a:t>
            </a:r>
            <a:r>
              <a:rPr lang="en-US" altLang="ja-JP" sz="1100" dirty="0">
                <a:latin typeface="UD デジタル 教科書体 NP-R" panose="02020400000000000000" pitchFamily="18" charset="-128"/>
                <a:ea typeface="UD デジタル 教科書体 NP-R" panose="02020400000000000000" pitchFamily="18" charset="-128"/>
              </a:rPr>
              <a:t>74</a:t>
            </a:r>
            <a:r>
              <a:rPr lang="ja-JP" altLang="en-US" sz="1100" dirty="0">
                <a:latin typeface="UD デジタル 教科書体 NP-R" panose="02020400000000000000" pitchFamily="18" charset="-128"/>
                <a:ea typeface="UD デジタル 教科書体 NP-R" panose="02020400000000000000" pitchFamily="18" charset="-128"/>
              </a:rPr>
              <a:t>点の彫刻が四季折々に、さまざまな姿を見せてくれます。また、クラフト工房にて陶芸・テキスタイル・七宝などのものづくりを通じて“つくる”楽しさを体験いただけます。</a:t>
            </a:r>
          </a:p>
        </p:txBody>
      </p:sp>
      <p:pic>
        <p:nvPicPr>
          <p:cNvPr id="30"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1" name="正方形/長方形 30"/>
          <p:cNvSpPr/>
          <p:nvPr/>
        </p:nvSpPr>
        <p:spPr>
          <a:xfrm>
            <a:off x="869989" y="914922"/>
            <a:ext cx="353975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芸術とものづくり体験から</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を考える</a:t>
            </a:r>
          </a:p>
        </p:txBody>
      </p:sp>
      <p:sp>
        <p:nvSpPr>
          <p:cNvPr id="56" name="Content Placeholder 8"/>
          <p:cNvSpPr txBox="1">
            <a:spLocks/>
          </p:cNvSpPr>
          <p:nvPr/>
        </p:nvSpPr>
        <p:spPr>
          <a:xfrm>
            <a:off x="810411" y="2674258"/>
            <a:ext cx="5963158" cy="1034034"/>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57" name="Content Placeholder 8"/>
          <p:cNvSpPr txBox="1">
            <a:spLocks/>
          </p:cNvSpPr>
          <p:nvPr/>
        </p:nvSpPr>
        <p:spPr>
          <a:xfrm>
            <a:off x="826215" y="2572771"/>
            <a:ext cx="6103415" cy="1088897"/>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クラフト体験メニュー</a:t>
            </a:r>
            <a:r>
              <a:rPr lang="en-US" altLang="ja-JP" sz="700"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＜陶芸分野＞たまつくり・カップ制作コース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96</a:t>
            </a:r>
            <a:r>
              <a:rPr lang="ja-JP" altLang="en-US" sz="700">
                <a:latin typeface="UD デジタル 教科書体 NP-R" panose="02020400000000000000" pitchFamily="18" charset="-128"/>
                <a:ea typeface="UD デジタル 教科書体 NP-R" panose="02020400000000000000" pitchFamily="18" charset="-128"/>
              </a:rPr>
              <a:t>名</a:t>
            </a:r>
            <a:r>
              <a:rPr lang="ja-JP" altLang="en-US" sz="700" dirty="0">
                <a:latin typeface="UD デジタル 教科書体 NP-R" panose="02020400000000000000" pitchFamily="18" charset="-128"/>
                <a:ea typeface="UD デジタル 教科書体 NP-R" panose="02020400000000000000" pitchFamily="18" charset="-128"/>
              </a:rPr>
              <a:t>）／　絵付・小皿コース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96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＜テキスタイル分野＞絞り染め・バンダナコース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36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＜七宝分野＞多色盛り・リーフペンダントコース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36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上記各コースを組み合わせることが可能です。（陶芸分野２コースは同時開催できません。）</a:t>
            </a:r>
          </a:p>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クラフト体験につきましては、お申込み時に詳細をご確認ください。</a:t>
            </a:r>
          </a:p>
        </p:txBody>
      </p:sp>
      <p:graphicFrame>
        <p:nvGraphicFramePr>
          <p:cNvPr id="85" name="表 84"/>
          <p:cNvGraphicFramePr>
            <a:graphicFrameLocks noGrp="1"/>
          </p:cNvGraphicFramePr>
          <p:nvPr>
            <p:extLst>
              <p:ext uri="{D42A27DB-BD31-4B8C-83A1-F6EECF244321}">
                <p14:modId xmlns:p14="http://schemas.microsoft.com/office/powerpoint/2010/main" val="235787387"/>
              </p:ext>
            </p:extLst>
          </p:nvPr>
        </p:nvGraphicFramePr>
        <p:xfrm>
          <a:off x="3933431" y="3859948"/>
          <a:ext cx="3360320" cy="1532303"/>
        </p:xfrm>
        <a:graphic>
          <a:graphicData uri="http://schemas.openxmlformats.org/drawingml/2006/table">
            <a:tbl>
              <a:tblPr firstRow="1" bandRow="1">
                <a:tableStyleId>{5C22544A-7EE6-4342-B048-85BDC9FD1C3A}</a:tableStyleId>
              </a:tblPr>
              <a:tblGrid>
                <a:gridCol w="552300">
                  <a:extLst>
                    <a:ext uri="{9D8B030D-6E8A-4147-A177-3AD203B41FA5}">
                      <a16:colId xmlns:a16="http://schemas.microsoft.com/office/drawing/2014/main" val="83468154"/>
                    </a:ext>
                  </a:extLst>
                </a:gridCol>
                <a:gridCol w="2808020">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札幌芸術の森野外美術館・クラフト工房</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程度</a:t>
                      </a:r>
                      <a:endPar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開始・</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13:00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開始いずれかを</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お選びください。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137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札幌芸術の森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】011-592-5111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（代表）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人様</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あたり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3,500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0</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168</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年前から申込開始／</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ヶ月前までに要予約</a:t>
                      </a: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状況によりご希望に添えない場合がございます。</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96" name="直線コネクタ 95"/>
          <p:cNvCxnSpPr>
            <a:cxnSpLocks/>
          </p:cNvCxnSpPr>
          <p:nvPr/>
        </p:nvCxnSpPr>
        <p:spPr>
          <a:xfrm>
            <a:off x="969395" y="4204058"/>
            <a:ext cx="0" cy="503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33</a:t>
            </a:fld>
            <a:endParaRPr kumimoji="1" lang="ja-JP" altLang="en-US" dirty="0"/>
          </a:p>
        </p:txBody>
      </p:sp>
      <p:grpSp>
        <p:nvGrpSpPr>
          <p:cNvPr id="84" name="グループ化 83"/>
          <p:cNvGrpSpPr/>
          <p:nvPr/>
        </p:nvGrpSpPr>
        <p:grpSpPr>
          <a:xfrm>
            <a:off x="709651" y="3672430"/>
            <a:ext cx="1061857" cy="165430"/>
            <a:chOff x="1014451" y="2994250"/>
            <a:chExt cx="1061857" cy="165430"/>
          </a:xfrm>
        </p:grpSpPr>
        <p:pic>
          <p:nvPicPr>
            <p:cNvPr id="90" name="object 6551"/>
            <p:cNvPicPr/>
            <p:nvPr/>
          </p:nvPicPr>
          <p:blipFill>
            <a:blip r:embed="rId4" cstate="print"/>
            <a:stretch>
              <a:fillRect/>
            </a:stretch>
          </p:blipFill>
          <p:spPr>
            <a:xfrm>
              <a:off x="1014451" y="3031988"/>
              <a:ext cx="115341" cy="116266"/>
            </a:xfrm>
            <a:prstGeom prst="rect">
              <a:avLst/>
            </a:prstGeom>
          </p:spPr>
        </p:pic>
        <p:sp>
          <p:nvSpPr>
            <p:cNvPr id="9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grpSp>
        <p:nvGrpSpPr>
          <p:cNvPr id="128" name="グループ化 127"/>
          <p:cNvGrpSpPr/>
          <p:nvPr/>
        </p:nvGrpSpPr>
        <p:grpSpPr>
          <a:xfrm>
            <a:off x="3933803" y="3661732"/>
            <a:ext cx="1061857" cy="165430"/>
            <a:chOff x="1014451" y="2994250"/>
            <a:chExt cx="1061857" cy="165430"/>
          </a:xfrm>
        </p:grpSpPr>
        <p:pic>
          <p:nvPicPr>
            <p:cNvPr id="129" name="object 6551"/>
            <p:cNvPicPr/>
            <p:nvPr/>
          </p:nvPicPr>
          <p:blipFill>
            <a:blip r:embed="rId4" cstate="print"/>
            <a:stretch>
              <a:fillRect/>
            </a:stretch>
          </p:blipFill>
          <p:spPr>
            <a:xfrm>
              <a:off x="1014451" y="3031988"/>
              <a:ext cx="115341" cy="116266"/>
            </a:xfrm>
            <a:prstGeom prst="rect">
              <a:avLst/>
            </a:prstGeom>
          </p:spPr>
        </p:pic>
        <p:sp>
          <p:nvSpPr>
            <p:cNvPr id="13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31" name="角丸四角形 130"/>
          <p:cNvSpPr/>
          <p:nvPr/>
        </p:nvSpPr>
        <p:spPr>
          <a:xfrm>
            <a:off x="7096667" y="4515246"/>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6" name="角丸四角形 135"/>
          <p:cNvSpPr/>
          <p:nvPr/>
        </p:nvSpPr>
        <p:spPr>
          <a:xfrm>
            <a:off x="1100982" y="5605833"/>
            <a:ext cx="5636806" cy="6703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7" name="グループ化 136"/>
          <p:cNvGrpSpPr/>
          <p:nvPr/>
        </p:nvGrpSpPr>
        <p:grpSpPr>
          <a:xfrm>
            <a:off x="498187" y="5520242"/>
            <a:ext cx="1344175" cy="622465"/>
            <a:chOff x="1562100" y="3295332"/>
            <a:chExt cx="1344175" cy="622465"/>
          </a:xfrm>
        </p:grpSpPr>
        <p:sp>
          <p:nvSpPr>
            <p:cNvPr id="138"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9"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40" name="object 3291"/>
            <p:cNvPicPr/>
            <p:nvPr/>
          </p:nvPicPr>
          <p:blipFill>
            <a:blip r:embed="rId5"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41" name="object 6569"/>
          <p:cNvSpPr txBox="1"/>
          <p:nvPr/>
        </p:nvSpPr>
        <p:spPr>
          <a:xfrm>
            <a:off x="2052871" y="5642836"/>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○野外美術館：木々がもたらす憩空間としての野外美術館の中で、樹木ひいては森林がもたらす豊かさを感じることで、森林との共存、脱炭素について考える機会とします。</a:t>
            </a:r>
          </a:p>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○クラフト体験：体験を通じて、身のまわりのものを単に購入・消費するのではなく、生み出していくという意識を醸成し、ものを簡単に捨てない再生や再利用について考える機会とします。</a:t>
            </a:r>
          </a:p>
        </p:txBody>
      </p:sp>
      <p:sp>
        <p:nvSpPr>
          <p:cNvPr id="164" name="角丸四角形 163"/>
          <p:cNvSpPr/>
          <p:nvPr/>
        </p:nvSpPr>
        <p:spPr>
          <a:xfrm>
            <a:off x="7090391" y="3126762"/>
            <a:ext cx="2282417" cy="117184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0" name="正方形/長方形 169"/>
          <p:cNvSpPr/>
          <p:nvPr/>
        </p:nvSpPr>
        <p:spPr>
          <a:xfrm>
            <a:off x="7104170" y="3936754"/>
            <a:ext cx="2266793" cy="636960"/>
          </a:xfrm>
          <a:prstGeom prst="rect">
            <a:avLst/>
          </a:prstGeom>
        </p:spPr>
        <p:txBody>
          <a:bodyPr wrap="square" lIns="36000" tIns="36000" rIns="36000" bIns="36000">
            <a:spAutoFit/>
          </a:bodyPr>
          <a:lstStyle/>
          <a:p>
            <a:pPr algn="ctr">
              <a:lnSpc>
                <a:spcPct val="100000"/>
              </a:lnSpc>
              <a:spcBef>
                <a:spcPts val="1995"/>
              </a:spcBef>
            </a:pP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4</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29</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日～</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11</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日</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土日祝を除く</a:t>
            </a: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a:p>
            <a:pPr algn="ctr">
              <a:lnSpc>
                <a:spcPct val="100000"/>
              </a:lnSpc>
              <a:spcBef>
                <a:spcPts val="1995"/>
              </a:spcBef>
            </a:pP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78" name="直線コネクタ 177"/>
          <p:cNvCxnSpPr/>
          <p:nvPr/>
        </p:nvCxnSpPr>
        <p:spPr>
          <a:xfrm>
            <a:off x="4460293" y="3898654"/>
            <a:ext cx="0" cy="1440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26" descr="https://www.unic.or.jp/files/sdg_icon_12_ja_2-290x290.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64739" y="5155416"/>
            <a:ext cx="746045" cy="733351"/>
          </a:xfrm>
          <a:prstGeom prst="rect">
            <a:avLst/>
          </a:prstGeom>
          <a:noFill/>
          <a:extLst>
            <a:ext uri="{909E8E84-426E-40DD-AFC4-6F175D3DCCD1}">
              <a14:hiddenFill xmlns:a14="http://schemas.microsoft.com/office/drawing/2010/main">
                <a:solidFill>
                  <a:srgbClr val="FFFFFF"/>
                </a:solidFill>
              </a14:hiddenFill>
            </a:ext>
          </a:extLst>
        </p:spPr>
      </p:pic>
      <p:sp>
        <p:nvSpPr>
          <p:cNvPr id="179"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0"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81" name="グループ化 180"/>
          <p:cNvGrpSpPr/>
          <p:nvPr/>
        </p:nvGrpSpPr>
        <p:grpSpPr>
          <a:xfrm>
            <a:off x="7505700" y="4417305"/>
            <a:ext cx="1381431" cy="225425"/>
            <a:chOff x="7362825" y="4417305"/>
            <a:chExt cx="1381431" cy="225425"/>
          </a:xfrm>
        </p:grpSpPr>
        <p:sp>
          <p:nvSpPr>
            <p:cNvPr id="182"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3"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4" name="object 3238"/>
            <p:cNvPicPr/>
            <p:nvPr/>
          </p:nvPicPr>
          <p:blipFill>
            <a:blip r:embed="rId7"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5" name="Straight Connector 9"/>
          <p:cNvCxnSpPr/>
          <p:nvPr/>
        </p:nvCxnSpPr>
        <p:spPr>
          <a:xfrm>
            <a:off x="725791" y="1371600"/>
            <a:ext cx="0" cy="2251968"/>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6" name="グループ化 185"/>
          <p:cNvGrpSpPr/>
          <p:nvPr/>
        </p:nvGrpSpPr>
        <p:grpSpPr>
          <a:xfrm>
            <a:off x="7657521" y="3034947"/>
            <a:ext cx="1042907" cy="231974"/>
            <a:chOff x="6553100" y="6116313"/>
            <a:chExt cx="1013465" cy="225425"/>
          </a:xfrm>
        </p:grpSpPr>
        <p:sp>
          <p:nvSpPr>
            <p:cNvPr id="187"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8"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9" name="object 3238"/>
            <p:cNvPicPr/>
            <p:nvPr/>
          </p:nvPicPr>
          <p:blipFill>
            <a:blip r:embed="rId7"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60" name="表 59"/>
          <p:cNvGraphicFramePr>
            <a:graphicFrameLocks noGrp="1"/>
          </p:cNvGraphicFramePr>
          <p:nvPr>
            <p:extLst>
              <p:ext uri="{D42A27DB-BD31-4B8C-83A1-F6EECF244321}">
                <p14:modId xmlns:p14="http://schemas.microsoft.com/office/powerpoint/2010/main" val="2152950092"/>
              </p:ext>
            </p:extLst>
          </p:nvPr>
        </p:nvGraphicFramePr>
        <p:xfrm>
          <a:off x="625282" y="6294396"/>
          <a:ext cx="6127943" cy="315840"/>
        </p:xfrm>
        <a:graphic>
          <a:graphicData uri="http://schemas.openxmlformats.org/drawingml/2006/table">
            <a:tbl>
              <a:tblPr firstRow="1" bandRow="1">
                <a:tableStyleId>{5C22544A-7EE6-4342-B048-85BDC9FD1C3A}</a:tableStyleId>
              </a:tblPr>
              <a:tblGrid>
                <a:gridCol w="375358">
                  <a:extLst>
                    <a:ext uri="{9D8B030D-6E8A-4147-A177-3AD203B41FA5}">
                      <a16:colId xmlns:a16="http://schemas.microsoft.com/office/drawing/2014/main" val="83468154"/>
                    </a:ext>
                  </a:extLst>
                </a:gridCol>
                <a:gridCol w="575258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荒天の場合は野外美術館観覧中止（クラフト体験のみに切り替え可）　</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取消料／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日前～当日</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12" name="角丸四角形 11"/>
          <p:cNvSpPr/>
          <p:nvPr/>
        </p:nvSpPr>
        <p:spPr>
          <a:xfrm>
            <a:off x="674932" y="4010121"/>
            <a:ext cx="1170056" cy="154908"/>
          </a:xfrm>
          <a:prstGeom prst="roundRect">
            <a:avLst/>
          </a:prstGeom>
          <a:noFill/>
          <a:ln>
            <a:solidFill>
              <a:srgbClr val="00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651617" y="4790259"/>
            <a:ext cx="1170056" cy="154908"/>
          </a:xfrm>
          <a:prstGeom prst="roundRect">
            <a:avLst/>
          </a:prstGeom>
          <a:noFill/>
          <a:ln>
            <a:solidFill>
              <a:srgbClr val="00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961892" y="4982343"/>
            <a:ext cx="0" cy="557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図 74"/>
          <p:cNvPicPr>
            <a:picLocks noChangeAspect="1"/>
          </p:cNvPicPr>
          <p:nvPr/>
        </p:nvPicPr>
        <p:blipFill>
          <a:blip r:embed="rId8"/>
          <a:stretch>
            <a:fillRect/>
          </a:stretch>
        </p:blipFill>
        <p:spPr>
          <a:xfrm>
            <a:off x="7018227" y="898601"/>
            <a:ext cx="2294965" cy="1658471"/>
          </a:xfrm>
          <a:prstGeom prst="rect">
            <a:avLst/>
          </a:prstGeom>
        </p:spPr>
      </p:pic>
      <p:grpSp>
        <p:nvGrpSpPr>
          <p:cNvPr id="76" name="グループ化 75"/>
          <p:cNvGrpSpPr/>
          <p:nvPr/>
        </p:nvGrpSpPr>
        <p:grpSpPr>
          <a:xfrm>
            <a:off x="6929632" y="2438488"/>
            <a:ext cx="1429453" cy="385282"/>
            <a:chOff x="6929632" y="2438488"/>
            <a:chExt cx="1429453" cy="385282"/>
          </a:xfrm>
        </p:grpSpPr>
        <p:grpSp>
          <p:nvGrpSpPr>
            <p:cNvPr id="77" name="グループ化 76"/>
            <p:cNvGrpSpPr/>
            <p:nvPr/>
          </p:nvGrpSpPr>
          <p:grpSpPr>
            <a:xfrm>
              <a:off x="6929632" y="2438488"/>
              <a:ext cx="1429453" cy="385282"/>
              <a:chOff x="6929632" y="2438488"/>
              <a:chExt cx="1429453" cy="385282"/>
            </a:xfrm>
          </p:grpSpPr>
          <p:sp>
            <p:nvSpPr>
              <p:cNvPr id="79" name="object 3236"/>
              <p:cNvSpPr/>
              <p:nvPr/>
            </p:nvSpPr>
            <p:spPr>
              <a:xfrm>
                <a:off x="6934738" y="2447050"/>
                <a:ext cx="1424347"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80" name="Content Placeholder 8"/>
              <p:cNvSpPr txBox="1">
                <a:spLocks/>
              </p:cNvSpPr>
              <p:nvPr/>
            </p:nvSpPr>
            <p:spPr>
              <a:xfrm>
                <a:off x="6929632" y="2438488"/>
                <a:ext cx="1369772"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福田繁雄</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椅子になって休もう</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a:t>
                </a: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7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81" name="正方形/長方形 80"/>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5" name="Picture 10" descr="https://www.unic.or.jp/files/sdg_icon_04_ja_2-290x290.png">
            <a:extLst>
              <a:ext uri="{FF2B5EF4-FFF2-40B4-BE49-F238E27FC236}">
                <a16:creationId xmlns:a16="http://schemas.microsoft.com/office/drawing/2014/main" id="{F97532CC-6D92-D3E7-52BF-E9628788249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383562" y="5168531"/>
            <a:ext cx="746045" cy="733351"/>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83">
            <a:extLst>
              <a:ext uri="{FF2B5EF4-FFF2-40B4-BE49-F238E27FC236}">
                <a16:creationId xmlns:a16="http://schemas.microsoft.com/office/drawing/2014/main" id="{B1E2A442-70E8-C78A-A494-C80F6B4CBEF9}"/>
              </a:ext>
            </a:extLst>
          </p:cNvPr>
          <p:cNvSpPr/>
          <p:nvPr/>
        </p:nvSpPr>
        <p:spPr>
          <a:xfrm>
            <a:off x="7371264" y="343310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 name="正方形/長方形 7">
            <a:extLst>
              <a:ext uri="{FF2B5EF4-FFF2-40B4-BE49-F238E27FC236}">
                <a16:creationId xmlns:a16="http://schemas.microsoft.com/office/drawing/2014/main" id="{DCFD9AF7-BFAE-32D3-49EA-D0BE23334217}"/>
              </a:ext>
            </a:extLst>
          </p:cNvPr>
          <p:cNvSpPr/>
          <p:nvPr/>
        </p:nvSpPr>
        <p:spPr>
          <a:xfrm>
            <a:off x="7391243" y="348123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2977C59C-6A43-9D7A-BB05-D54F883957C3}"/>
              </a:ext>
            </a:extLst>
          </p:cNvPr>
          <p:cNvSpPr/>
          <p:nvPr/>
        </p:nvSpPr>
        <p:spPr>
          <a:xfrm>
            <a:off x="7932417" y="341927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F0428A31-4ED4-8BC8-5EF0-C283F38C9F91}"/>
              </a:ext>
            </a:extLst>
          </p:cNvPr>
          <p:cNvSpPr/>
          <p:nvPr/>
        </p:nvSpPr>
        <p:spPr>
          <a:xfrm>
            <a:off x="7943474" y="346902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1" name="楕円 89">
            <a:extLst>
              <a:ext uri="{FF2B5EF4-FFF2-40B4-BE49-F238E27FC236}">
                <a16:creationId xmlns:a16="http://schemas.microsoft.com/office/drawing/2014/main" id="{6DFC119B-7E33-144A-D299-E553B2405BB4}"/>
              </a:ext>
            </a:extLst>
          </p:cNvPr>
          <p:cNvSpPr/>
          <p:nvPr/>
        </p:nvSpPr>
        <p:spPr>
          <a:xfrm>
            <a:off x="8505320" y="341674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 name="正方形/長方形 12">
            <a:extLst>
              <a:ext uri="{FF2B5EF4-FFF2-40B4-BE49-F238E27FC236}">
                <a16:creationId xmlns:a16="http://schemas.microsoft.com/office/drawing/2014/main" id="{3C059449-D571-C616-57D2-24B7291AD4C5}"/>
              </a:ext>
            </a:extLst>
          </p:cNvPr>
          <p:cNvSpPr/>
          <p:nvPr/>
        </p:nvSpPr>
        <p:spPr>
          <a:xfrm>
            <a:off x="8534986" y="346535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5" name="テキスト ボックス 14">
            <a:extLst>
              <a:ext uri="{FF2B5EF4-FFF2-40B4-BE49-F238E27FC236}">
                <a16:creationId xmlns:a16="http://schemas.microsoft.com/office/drawing/2014/main" id="{581237A5-D224-2296-66E6-44EBF93D47DB}"/>
              </a:ext>
            </a:extLst>
          </p:cNvPr>
          <p:cNvSpPr txBox="1"/>
          <p:nvPr/>
        </p:nvSpPr>
        <p:spPr>
          <a:xfrm>
            <a:off x="613234" y="3832178"/>
            <a:ext cx="1934376" cy="184666"/>
          </a:xfrm>
          <a:prstGeom prst="rect">
            <a:avLst/>
          </a:prstGeom>
          <a:noFill/>
        </p:spPr>
        <p:txBody>
          <a:bodyPr wrap="square">
            <a:spAutoFit/>
          </a:bodyPr>
          <a:lstStyle/>
          <a:p>
            <a:r>
              <a:rPr kumimoji="1" lang="en-US" altLang="ja-JP" sz="6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600">
                <a:latin typeface="UD デジタル 教科書体 NP-R" panose="02020400000000000000" pitchFamily="18" charset="-128"/>
                <a:ea typeface="UD デジタル 教科書体 NP-R" panose="02020400000000000000" pitchFamily="18" charset="-128"/>
              </a:rPr>
              <a:t>時間は目安です。</a:t>
            </a:r>
            <a:endParaRPr kumimoji="1" lang="ja-JP" altLang="en-US" sz="600" b="0" spc="0" dirty="0">
              <a:solidFill>
                <a:schemeClr val="tx1"/>
              </a:solidFill>
              <a:latin typeface="UD デジタル 教科書体 NP-R" panose="02020400000000000000" pitchFamily="18" charset="-128"/>
              <a:ea typeface="UD デジタル 教科書体 NP-R" panose="02020400000000000000" pitchFamily="18" charset="-128"/>
            </a:endParaRPr>
          </a:p>
        </p:txBody>
      </p:sp>
      <p:graphicFrame>
        <p:nvGraphicFramePr>
          <p:cNvPr id="16" name="表 15">
            <a:extLst>
              <a:ext uri="{FF2B5EF4-FFF2-40B4-BE49-F238E27FC236}">
                <a16:creationId xmlns:a16="http://schemas.microsoft.com/office/drawing/2014/main" id="{4CE5E163-C4ED-BC7D-08BE-6824A800E6B6}"/>
              </a:ext>
            </a:extLst>
          </p:cNvPr>
          <p:cNvGraphicFramePr>
            <a:graphicFrameLocks noGrp="1"/>
          </p:cNvGraphicFramePr>
          <p:nvPr>
            <p:extLst>
              <p:ext uri="{D42A27DB-BD31-4B8C-83A1-F6EECF244321}">
                <p14:modId xmlns:p14="http://schemas.microsoft.com/office/powerpoint/2010/main" val="2564524053"/>
              </p:ext>
            </p:extLst>
          </p:nvPr>
        </p:nvGraphicFramePr>
        <p:xfrm>
          <a:off x="598645" y="3987997"/>
          <a:ext cx="3287614" cy="1551360"/>
        </p:xfrm>
        <a:graphic>
          <a:graphicData uri="http://schemas.openxmlformats.org/drawingml/2006/table">
            <a:tbl>
              <a:tblPr firstRow="1" bandRow="1">
                <a:tableStyleId>{2D5ABB26-0587-4C30-8999-92F81FD0307C}</a:tableStyleId>
              </a:tblPr>
              <a:tblGrid>
                <a:gridCol w="331787">
                  <a:extLst>
                    <a:ext uri="{9D8B030D-6E8A-4147-A177-3AD203B41FA5}">
                      <a16:colId xmlns:a16="http://schemas.microsoft.com/office/drawing/2014/main" val="83468154"/>
                    </a:ext>
                  </a:extLst>
                </a:gridCol>
                <a:gridCol w="2813587">
                  <a:extLst>
                    <a:ext uri="{9D8B030D-6E8A-4147-A177-3AD203B41FA5}">
                      <a16:colId xmlns:a16="http://schemas.microsoft.com/office/drawing/2014/main" val="38496358"/>
                    </a:ext>
                  </a:extLst>
                </a:gridCol>
                <a:gridCol w="25400">
                  <a:extLst>
                    <a:ext uri="{9D8B030D-6E8A-4147-A177-3AD203B41FA5}">
                      <a16:colId xmlns:a16="http://schemas.microsoft.com/office/drawing/2014/main" val="246210493"/>
                    </a:ext>
                  </a:extLst>
                </a:gridCol>
                <a:gridCol w="116840">
                  <a:extLst>
                    <a:ext uri="{9D8B030D-6E8A-4147-A177-3AD203B41FA5}">
                      <a16:colId xmlns:a16="http://schemas.microsoft.com/office/drawing/2014/main" val="785368887"/>
                    </a:ext>
                  </a:extLst>
                </a:gridCol>
              </a:tblGrid>
              <a:tr h="19191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10:00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開始プログラム</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札幌芸術の森プログラムの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移動～札幌芸術の森プログラムの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a:t>
                      </a:r>
                      <a:r>
                        <a:rPr kumimoji="1" lang="ja-JP" altLang="en-US" sz="800" b="0" kern="120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ｓ</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9247668"/>
                  </a:ext>
                </a:extLst>
              </a:tr>
              <a:tr h="19191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13:00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開始プログラム</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札幌芸術の森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r h="18378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8550794"/>
                  </a:ext>
                </a:extLst>
              </a:tr>
            </a:tbl>
          </a:graphicData>
        </a:graphic>
      </p:graphicFrame>
    </p:spTree>
    <p:extLst>
      <p:ext uri="{BB962C8B-B14F-4D97-AF65-F5344CB8AC3E}">
        <p14:creationId xmlns:p14="http://schemas.microsoft.com/office/powerpoint/2010/main" val="398427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06340" y="893949"/>
            <a:ext cx="2259106" cy="164054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ユース世代による</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に関連した取組との対話</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9563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札幌市近郊では、ユース世代（主に</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30</a:t>
            </a:r>
            <a:r>
              <a:rPr lang="ja-JP" altLang="en-US" sz="1100" dirty="0">
                <a:latin typeface="UD デジタル 教科書体 NP-R" panose="02020400000000000000" pitchFamily="18" charset="-128"/>
                <a:ea typeface="UD デジタル 教科書体 NP-R" panose="02020400000000000000" pitchFamily="18" charset="-128"/>
              </a:rPr>
              <a:t>代）が主体的に関わる</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連する取り組みが数多く実施されています。それらの団体等が会場内のテーブルごとにブースを展開。普段の活動について、活動内容・課題・動機・想い等を自身の言葉で語りながら、参加者との双方向のコミュニケーションを行います。特に実地体験の前夜等に実施することで活動への動機づけがされ、他プログラムとの組み合わせや天候や時間帯に左右されることもなく実施できる、自由度の高い</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について学べるプログラムです。関連した実践プログラムも実施可能ですのでお気軽にお問い合わせください。</a:t>
            </a: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3001143"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現場を知り考える</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のこれから</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取り組みの紹介</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2494807733"/>
              </p:ext>
            </p:extLst>
          </p:nvPr>
        </p:nvGraphicFramePr>
        <p:xfrm>
          <a:off x="606748" y="3639444"/>
          <a:ext cx="3161820" cy="1317817"/>
        </p:xfrm>
        <a:graphic>
          <a:graphicData uri="http://schemas.openxmlformats.org/drawingml/2006/table">
            <a:tbl>
              <a:tblPr firstRow="1" bandRow="1">
                <a:tableStyleId>{2D5ABB26-0587-4C30-8999-92F81FD0307C}</a:tableStyleId>
              </a:tblPr>
              <a:tblGrid>
                <a:gridCol w="403678">
                  <a:extLst>
                    <a:ext uri="{9D8B030D-6E8A-4147-A177-3AD203B41FA5}">
                      <a16:colId xmlns:a16="http://schemas.microsoft.com/office/drawing/2014/main" val="83468154"/>
                    </a:ext>
                  </a:extLst>
                </a:gridCol>
                <a:gridCol w="2758142">
                  <a:extLst>
                    <a:ext uri="{9D8B030D-6E8A-4147-A177-3AD203B41FA5}">
                      <a16:colId xmlns:a16="http://schemas.microsoft.com/office/drawing/2014/main" val="1167799296"/>
                    </a:ext>
                  </a:extLst>
                </a:gridCol>
              </a:tblGrid>
              <a:tr h="24549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開始時間はご希望により設定可</a:t>
                      </a:r>
                    </a:p>
                  </a:txBody>
                  <a:tcPr marL="72000" marR="36000" marT="36000" marB="36000"/>
                </a:tc>
                <a:extLst>
                  <a:ext uri="{0D108BD9-81ED-4DB2-BD59-A6C34878D82A}">
                    <a16:rowId xmlns:a16="http://schemas.microsoft.com/office/drawing/2014/main" val="149746216"/>
                  </a:ext>
                </a:extLst>
              </a:tr>
              <a:tr h="21921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会場集合</a:t>
                      </a:r>
                    </a:p>
                  </a:txBody>
                  <a:tcPr marL="72000" marR="36000" marT="36000" marB="36000"/>
                </a:tc>
                <a:extLst>
                  <a:ext uri="{0D108BD9-81ED-4DB2-BD59-A6C34878D82A}">
                    <a16:rowId xmlns:a16="http://schemas.microsoft.com/office/drawing/2014/main" val="3230820803"/>
                  </a:ext>
                </a:extLst>
              </a:tr>
              <a:tr h="269583">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趣旨説明・自己紹介・アイスブレイク</a:t>
                      </a:r>
                    </a:p>
                  </a:txBody>
                  <a:tcPr marL="72000" marR="36000" marT="36000" marB="36000"/>
                </a:tc>
                <a:extLst>
                  <a:ext uri="{0D108BD9-81ED-4DB2-BD59-A6C34878D82A}">
                    <a16:rowId xmlns:a16="http://schemas.microsoft.com/office/drawing/2014/main" val="1420553775"/>
                  </a:ext>
                </a:extLst>
              </a:tr>
              <a:tr h="332734">
                <a:tc>
                  <a:txBody>
                    <a:bodyPr/>
                    <a:lstStyle/>
                    <a:p>
                      <a:pPr marL="0" algn="ctr" defTabSz="742950" rtl="0" eaLnBrk="1" latinLnBrk="0" hangingPunct="1"/>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対話の場（対話</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分＋移動</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ローテーション）</a:t>
                      </a:r>
                    </a:p>
                  </a:txBody>
                  <a:tcPr marL="72000" marR="36000" marT="36000" marB="36000"/>
                </a:tc>
                <a:extLst>
                  <a:ext uri="{0D108BD9-81ED-4DB2-BD59-A6C34878D82A}">
                    <a16:rowId xmlns:a16="http://schemas.microsoft.com/office/drawing/2014/main" val="2761586843"/>
                  </a:ext>
                </a:extLst>
              </a:tr>
              <a:tr h="250790">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振り返り</a:t>
                      </a:r>
                    </a:p>
                  </a:txBody>
                  <a:tcPr marL="72000" marR="36000" marT="36000" marB="36000"/>
                </a:tc>
                <a:extLst>
                  <a:ext uri="{0D108BD9-81ED-4DB2-BD59-A6C34878D82A}">
                    <a16:rowId xmlns:a16="http://schemas.microsoft.com/office/drawing/2014/main" val="2091698360"/>
                  </a:ext>
                </a:extLst>
              </a:tr>
            </a:tbl>
          </a:graphicData>
        </a:graphic>
      </p:graphicFrame>
      <p:cxnSp>
        <p:nvCxnSpPr>
          <p:cNvPr id="49" name="直線コネクタ 48"/>
          <p:cNvCxnSpPr>
            <a:cxnSpLocks/>
          </p:cNvCxnSpPr>
          <p:nvPr/>
        </p:nvCxnSpPr>
        <p:spPr>
          <a:xfrm>
            <a:off x="992188" y="3639444"/>
            <a:ext cx="0" cy="1317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6" name="表 55"/>
          <p:cNvGraphicFramePr>
            <a:graphicFrameLocks noGrp="1"/>
          </p:cNvGraphicFramePr>
          <p:nvPr>
            <p:extLst>
              <p:ext uri="{D42A27DB-BD31-4B8C-83A1-F6EECF244321}">
                <p14:modId xmlns:p14="http://schemas.microsoft.com/office/powerpoint/2010/main" val="1955978439"/>
              </p:ext>
            </p:extLst>
          </p:nvPr>
        </p:nvGraphicFramePr>
        <p:xfrm>
          <a:off x="3768568" y="3632618"/>
          <a:ext cx="3140232" cy="1513004"/>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zh-CN"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札幌市内中心部</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法人</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ezorock</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担当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草野・水谷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】011-562-0081</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メール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】info@ezorock.org</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人様あたり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3,500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t>34</a:t>
            </a:fld>
            <a:endParaRPr kumimoji="1" lang="ja-JP" altLang="en-US" dirty="0"/>
          </a:p>
        </p:txBody>
      </p:sp>
      <p:grpSp>
        <p:nvGrpSpPr>
          <p:cNvPr id="63" name="グループ化 62"/>
          <p:cNvGrpSpPr/>
          <p:nvPr/>
        </p:nvGrpSpPr>
        <p:grpSpPr>
          <a:xfrm>
            <a:off x="709651" y="3329530"/>
            <a:ext cx="1061857" cy="165430"/>
            <a:chOff x="1014451" y="2994250"/>
            <a:chExt cx="1061857" cy="165430"/>
          </a:xfrm>
        </p:grpSpPr>
        <p:pic>
          <p:nvPicPr>
            <p:cNvPr id="64"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0" name="正方形/長方形 6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1" name="角丸四角形 70"/>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楕円 78"/>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1" name="正方形/長方形 80"/>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2" name="楕円 81"/>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8" name="正方形/長方形 97"/>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9" name="楕円 98"/>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0" name="正方形/長方形 9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1" name="楕円 10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正方形/長方形 10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3" name="グループ化 102"/>
          <p:cNvGrpSpPr/>
          <p:nvPr/>
        </p:nvGrpSpPr>
        <p:grpSpPr>
          <a:xfrm>
            <a:off x="3848078" y="3318832"/>
            <a:ext cx="1061857" cy="165430"/>
            <a:chOff x="1014451" y="2994250"/>
            <a:chExt cx="1061857" cy="165430"/>
          </a:xfrm>
        </p:grpSpPr>
        <p:pic>
          <p:nvPicPr>
            <p:cNvPr id="104" name="object 6551"/>
            <p:cNvPicPr/>
            <p:nvPr/>
          </p:nvPicPr>
          <p:blipFill>
            <a:blip r:embed="rId5" cstate="print"/>
            <a:stretch>
              <a:fillRect/>
            </a:stretch>
          </p:blipFill>
          <p:spPr>
            <a:xfrm>
              <a:off x="1014451" y="3031988"/>
              <a:ext cx="115341" cy="116266"/>
            </a:xfrm>
            <a:prstGeom prst="rect">
              <a:avLst/>
            </a:prstGeom>
          </p:spPr>
        </p:pic>
        <p:sp>
          <p:nvSpPr>
            <p:cNvPr id="10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6" name="角丸四角形 10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1" name="角丸四角形 110"/>
          <p:cNvSpPr/>
          <p:nvPr/>
        </p:nvSpPr>
        <p:spPr>
          <a:xfrm>
            <a:off x="1106083" y="5414311"/>
            <a:ext cx="5636806" cy="6703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2" name="グループ化 111"/>
          <p:cNvGrpSpPr/>
          <p:nvPr/>
        </p:nvGrpSpPr>
        <p:grpSpPr>
          <a:xfrm>
            <a:off x="668338" y="5294040"/>
            <a:ext cx="1344175" cy="622465"/>
            <a:chOff x="1562100" y="3295332"/>
            <a:chExt cx="1344175" cy="622465"/>
          </a:xfrm>
        </p:grpSpPr>
        <p:sp>
          <p:nvSpPr>
            <p:cNvPr id="113"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4"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5"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6" name="object 6569"/>
          <p:cNvSpPr txBox="1"/>
          <p:nvPr/>
        </p:nvSpPr>
        <p:spPr>
          <a:xfrm>
            <a:off x="2031933" y="5507734"/>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札幌市近郊で実施されている</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に関連する取り組みの実態について学びます。学びは一方的な授業形式ではなく、双方向にコミュニケーションする対話型です。参加者に世代の近いユース世代と共に様々な切り口から</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について考えることで、より自分事として自らの暮らしについて考え直します。</a:t>
            </a:r>
          </a:p>
        </p:txBody>
      </p:sp>
      <p:grpSp>
        <p:nvGrpSpPr>
          <p:cNvPr id="54" name="グループ化 53"/>
          <p:cNvGrpSpPr/>
          <p:nvPr/>
        </p:nvGrpSpPr>
        <p:grpSpPr>
          <a:xfrm>
            <a:off x="7257198" y="5008268"/>
            <a:ext cx="1887538" cy="1233500"/>
            <a:chOff x="1111558" y="9317124"/>
            <a:chExt cx="1364065" cy="891412"/>
          </a:xfrm>
        </p:grpSpPr>
        <p:pic>
          <p:nvPicPr>
            <p:cNvPr id="61" name="Picture 16" descr="https://www.unic.or.jp/files/sdg_icon_07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1558"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4" descr="https://www.unic.or.jp/files/sdg_icon_11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74050"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s://www.unic.or.jp/files/sdg_icon_1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36543"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1558" y="977438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72065" y="9776927"/>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1" name="直線コネクタ 120"/>
          <p:cNvCxnSpPr/>
          <p:nvPr/>
        </p:nvCxnSpPr>
        <p:spPr>
          <a:xfrm>
            <a:off x="4450768" y="3631954"/>
            <a:ext cx="0" cy="1513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3"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4" name="グループ化 123"/>
          <p:cNvGrpSpPr/>
          <p:nvPr/>
        </p:nvGrpSpPr>
        <p:grpSpPr>
          <a:xfrm>
            <a:off x="7505700" y="4417305"/>
            <a:ext cx="1381431" cy="225425"/>
            <a:chOff x="7362825" y="4417305"/>
            <a:chExt cx="1381431" cy="225425"/>
          </a:xfrm>
        </p:grpSpPr>
        <p:sp>
          <p:nvSpPr>
            <p:cNvPr id="125"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6"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27" name="object 3238"/>
            <p:cNvPicPr/>
            <p:nvPr/>
          </p:nvPicPr>
          <p:blipFill>
            <a:blip r:embed="rId12"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28" name="Straight Connector 9"/>
          <p:cNvCxnSpPr/>
          <p:nvPr/>
        </p:nvCxnSpPr>
        <p:spPr>
          <a:xfrm>
            <a:off x="725791" y="1371600"/>
            <a:ext cx="0" cy="176497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29" name="グループ化 128"/>
          <p:cNvGrpSpPr/>
          <p:nvPr/>
        </p:nvGrpSpPr>
        <p:grpSpPr>
          <a:xfrm>
            <a:off x="7657521" y="3034947"/>
            <a:ext cx="1042907" cy="231974"/>
            <a:chOff x="6553100" y="6116313"/>
            <a:chExt cx="1013465" cy="225425"/>
          </a:xfrm>
        </p:grpSpPr>
        <p:sp>
          <p:nvSpPr>
            <p:cNvPr id="13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2" name="object 3238"/>
            <p:cNvPicPr/>
            <p:nvPr/>
          </p:nvPicPr>
          <p:blipFill>
            <a:blip r:embed="rId12"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3296001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p:cNvSpPr>
            <a:spLocks noGrp="1"/>
          </p:cNvSpPr>
          <p:nvPr>
            <p:ph idx="13"/>
          </p:nvPr>
        </p:nvSpPr>
        <p:spPr>
          <a:xfrm>
            <a:off x="7208078" y="3053850"/>
            <a:ext cx="2315773" cy="391526"/>
          </a:xfrm>
        </p:spPr>
        <p:txBody>
          <a:bodyPr anchor="ctr" anchorCtr="0">
            <a:noAutofit/>
          </a:bodyPr>
          <a:lstStyle/>
          <a:p>
            <a:r>
              <a:rPr lang="ja-JP" altLang="en-US" sz="1400" dirty="0">
                <a:latin typeface="UD デジタル 教科書体 NP-R" panose="02020400000000000000" pitchFamily="18" charset="-128"/>
                <a:ea typeface="UD デジタル 教科書体 NP-R" panose="02020400000000000000" pitchFamily="18" charset="-128"/>
              </a:rPr>
              <a:t>関連情報</a:t>
            </a:r>
            <a:endParaRPr lang="en-US" sz="1400"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14"/>
          </p:nvPr>
        </p:nvSpPr>
        <p:spPr>
          <a:xfrm>
            <a:off x="6896397" y="3497890"/>
            <a:ext cx="2884957" cy="2991810"/>
          </a:xfrm>
        </p:spPr>
        <p:txBody>
          <a:bodyPr>
            <a:normAutofit/>
          </a:bodyPr>
          <a:lstStyle/>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本企画書の他にも、</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事前事後学習に活用いただける</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ワークシート及び</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en-US" altLang="ja-JP" sz="900" dirty="0">
                <a:latin typeface="UD デジタル 教科書体 NP-R" panose="02020400000000000000" pitchFamily="18" charset="-128"/>
                <a:ea typeface="UD デジタル 教科書体 NP-R" panose="02020400000000000000" pitchFamily="18" charset="-128"/>
              </a:rPr>
              <a:t>A4</a:t>
            </a:r>
            <a:r>
              <a:rPr lang="ja-JP" altLang="en-US" sz="900" dirty="0">
                <a:latin typeface="UD デジタル 教科書体 NP-R" panose="02020400000000000000" pitchFamily="18" charset="-128"/>
                <a:ea typeface="UD デジタル 教科書体 NP-R" panose="02020400000000000000" pitchFamily="18" charset="-128"/>
              </a:rPr>
              <a:t>パンフレットもご用意しております。</a:t>
            </a:r>
            <a:endParaRPr lang="en-US" altLang="ja-JP" sz="900" dirty="0">
              <a:latin typeface="UD デジタル 教科書体 NP-R" panose="02020400000000000000" pitchFamily="18" charset="-128"/>
              <a:ea typeface="UD デジタル 教科書体 NP-R" panose="02020400000000000000" pitchFamily="18" charset="-128"/>
            </a:endParaRPr>
          </a:p>
          <a:p>
            <a:r>
              <a:rPr lang="en-US" sz="900" dirty="0">
                <a:latin typeface="UD デジタル 教科書体 NP-R" panose="02020400000000000000" pitchFamily="18" charset="-128"/>
                <a:ea typeface="UD デジタル 教科書体 NP-R" panose="02020400000000000000" pitchFamily="18" charset="-128"/>
              </a:rPr>
              <a:t>https://www.city.sapporo.jp/keizai/kanko/kyouikuryoko/sdgs.html</a:t>
            </a: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2" name="Text Placeholder 1"/>
          <p:cNvSpPr>
            <a:spLocks noGrp="1"/>
          </p:cNvSpPr>
          <p:nvPr>
            <p:ph type="body" sz="quarter" idx="48"/>
          </p:nvPr>
        </p:nvSpPr>
        <p:spPr>
          <a:xfrm>
            <a:off x="3606800" y="959361"/>
            <a:ext cx="3049628" cy="967502"/>
          </a:xfrm>
        </p:spPr>
        <p:txBody>
          <a:bodyPr/>
          <a:lstStyle/>
          <a:p>
            <a:r>
              <a:rPr lang="ja-JP" altLang="en-US" sz="2400" dirty="0">
                <a:latin typeface="UD デジタル 教科書体 NP-R" panose="02020400000000000000" pitchFamily="18" charset="-128"/>
                <a:ea typeface="UD デジタル 教科書体 NP-R" panose="02020400000000000000" pitchFamily="18" charset="-128"/>
              </a:rPr>
              <a:t>本企画書について</a:t>
            </a:r>
          </a:p>
        </p:txBody>
      </p:sp>
      <p:sp>
        <p:nvSpPr>
          <p:cNvPr id="3" name="Text Placeholder 2"/>
          <p:cNvSpPr>
            <a:spLocks noGrp="1"/>
          </p:cNvSpPr>
          <p:nvPr>
            <p:ph type="body" sz="quarter" idx="49"/>
          </p:nvPr>
        </p:nvSpPr>
        <p:spPr>
          <a:xfrm>
            <a:off x="3543300" y="1926863"/>
            <a:ext cx="3168650" cy="2336446"/>
          </a:xfrm>
        </p:spPr>
        <p:txBody>
          <a:bodyPr>
            <a:normAutofit/>
          </a:bodyPr>
          <a:lstStyle/>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本書掲載内容は、札幌市の教育旅行プログラム</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資料として各旅行会社様が実際に学校へ提案する際に</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ご利用いただける汎用企画書としています。 </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パワーポイント内の素材は札幌市への教育旅行</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の提案に限定した用途に於いて、事前の申請なく、</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ご使用いただけます。</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5" name="Text Placeholder 10"/>
          <p:cNvSpPr txBox="1">
            <a:spLocks/>
          </p:cNvSpPr>
          <p:nvPr/>
        </p:nvSpPr>
        <p:spPr>
          <a:xfrm>
            <a:off x="3846769" y="3351220"/>
            <a:ext cx="2593177" cy="2971330"/>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9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4"/>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35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Text Placeholder 2"/>
          <p:cNvSpPr txBox="1">
            <a:spLocks/>
          </p:cNvSpPr>
          <p:nvPr/>
        </p:nvSpPr>
        <p:spPr>
          <a:xfrm>
            <a:off x="3543300" y="4868863"/>
            <a:ext cx="3168650" cy="1775696"/>
          </a:xfrm>
          <a:prstGeom prst="rect">
            <a:avLst/>
          </a:prstGeom>
        </p:spPr>
        <p:txBody>
          <a:bodyPr vert="horz" lIns="91440" tIns="45720" rIns="91440" bIns="45720" rtlCol="0">
            <a:normAutofit/>
          </a:bodyPr>
          <a:lstStyle>
            <a:lvl1pPr marL="0" indent="0" algn="ctr" defTabSz="742950" rtl="0" eaLnBrk="1" latinLnBrk="0" hangingPunct="1">
              <a:lnSpc>
                <a:spcPct val="130000"/>
              </a:lnSpc>
              <a:spcBef>
                <a:spcPts val="813"/>
              </a:spcBef>
              <a:buFontTx/>
              <a:buNone/>
              <a:defRPr kumimoji="1" lang="en-US" sz="97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発行</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札幌市経済観光局観光・</a:t>
            </a:r>
            <a:r>
              <a:rPr lang="en-US" altLang="ja-JP" sz="900" dirty="0">
                <a:latin typeface="UD デジタル 教科書体 NP-R" panose="02020400000000000000" pitchFamily="18" charset="-128"/>
                <a:ea typeface="UD デジタル 教科書体 NP-R" panose="02020400000000000000" pitchFamily="18" charset="-128"/>
              </a:rPr>
              <a:t>MICE</a:t>
            </a:r>
            <a:r>
              <a:rPr lang="ja-JP" altLang="en-US" sz="900" dirty="0">
                <a:latin typeface="UD デジタル 教科書体 NP-R" panose="02020400000000000000" pitchFamily="18" charset="-128"/>
                <a:ea typeface="UD デジタル 教科書体 NP-R" panose="02020400000000000000" pitchFamily="18" charset="-128"/>
              </a:rPr>
              <a:t>推進部観光・</a:t>
            </a:r>
            <a:r>
              <a:rPr lang="en-US" altLang="ja-JP" sz="900" dirty="0">
                <a:latin typeface="UD デジタル 教科書体 NP-R" panose="02020400000000000000" pitchFamily="18" charset="-128"/>
                <a:ea typeface="UD デジタル 教科書体 NP-R" panose="02020400000000000000" pitchFamily="18" charset="-128"/>
              </a:rPr>
              <a:t>MICE</a:t>
            </a:r>
            <a:r>
              <a:rPr lang="ja-JP" altLang="en-US" sz="900" dirty="0">
                <a:latin typeface="UD デジタル 教科書体 NP-R" panose="02020400000000000000" pitchFamily="18" charset="-128"/>
                <a:ea typeface="UD デジタル 教科書体 NP-R" panose="02020400000000000000" pitchFamily="18" charset="-128"/>
              </a:rPr>
              <a:t>推進課</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本印刷物の内容は</a:t>
            </a:r>
            <a:r>
              <a:rPr lang="ja-JP" altLang="en-US" sz="900">
                <a:latin typeface="UD デジタル 教科書体 NP-R" panose="02020400000000000000" pitchFamily="18" charset="-128"/>
                <a:ea typeface="UD デジタル 教科書体 NP-R" panose="02020400000000000000" pitchFamily="18" charset="-128"/>
              </a:rPr>
              <a:t>、令和</a:t>
            </a:r>
            <a:r>
              <a:rPr lang="en-US" altLang="ja-JP" sz="900" dirty="0">
                <a:latin typeface="UD デジタル 教科書体 NP-R" panose="02020400000000000000" pitchFamily="18" charset="-128"/>
                <a:ea typeface="UD デジタル 教科書体 NP-R" panose="02020400000000000000" pitchFamily="18" charset="-128"/>
              </a:rPr>
              <a:t>6</a:t>
            </a:r>
            <a:r>
              <a:rPr lang="ja-JP" altLang="en-US" sz="900">
                <a:latin typeface="UD デジタル 教科書体 NP-R" panose="02020400000000000000" pitchFamily="18" charset="-128"/>
                <a:ea typeface="UD デジタル 教科書体 NP-R" panose="02020400000000000000" pitchFamily="18" charset="-128"/>
              </a:rPr>
              <a:t>年</a:t>
            </a:r>
            <a:r>
              <a:rPr lang="ja-JP" altLang="en-US" sz="900" dirty="0">
                <a:latin typeface="UD デジタル 教科書体 NP-R" panose="02020400000000000000" pitchFamily="18" charset="-128"/>
                <a:ea typeface="UD デジタル 教科書体 NP-R" panose="02020400000000000000" pitchFamily="18" charset="-128"/>
              </a:rPr>
              <a:t>２月現在のものであり、</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変更されている場合があります。</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最新の情報は各施設等へご確認をお願いいたします。</a:t>
            </a: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90059" y="3480738"/>
            <a:ext cx="691295" cy="688181"/>
          </a:xfrm>
          <a:prstGeom prst="rect">
            <a:avLst/>
          </a:prstGeom>
        </p:spPr>
      </p:pic>
    </p:spTree>
    <p:extLst>
      <p:ext uri="{BB962C8B-B14F-4D97-AF65-F5344CB8AC3E}">
        <p14:creationId xmlns:p14="http://schemas.microsoft.com/office/powerpoint/2010/main" val="199140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はじめに</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 name="Text Placeholder 1"/>
          <p:cNvSpPr>
            <a:spLocks noGrp="1"/>
          </p:cNvSpPr>
          <p:nvPr>
            <p:ph type="body" sz="quarter" idx="14"/>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交通アクセス</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3" name="Text Placeholder 2"/>
          <p:cNvSpPr>
            <a:spLocks noGrp="1"/>
          </p:cNvSpPr>
          <p:nvPr>
            <p:ph type="body" sz="quarter" idx="15"/>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札幌</a:t>
            </a:r>
            <a:r>
              <a:rPr lang="ja-JP" altLang="en-US">
                <a:latin typeface="UD デジタル 教科書体 NP-R" panose="02020400000000000000" pitchFamily="18" charset="-128"/>
                <a:ea typeface="UD デジタル 教科書体 NP-R" panose="02020400000000000000" pitchFamily="18" charset="-128"/>
              </a:rPr>
              <a:t>の</a:t>
            </a:r>
            <a:r>
              <a:rPr lang="en-US" altLang="ja-JP" dirty="0">
                <a:latin typeface="UD デジタル 教科書体 NP-R" panose="02020400000000000000" pitchFamily="18" charset="-128"/>
                <a:ea typeface="UD デジタル 教科書体 NP-R" panose="02020400000000000000" pitchFamily="18" charset="-128"/>
              </a:rPr>
              <a:t>SDGs</a:t>
            </a:r>
            <a:r>
              <a:rPr lang="ja-JP" altLang="en-US">
                <a:latin typeface="UD デジタル 教科書体 NP-R" panose="02020400000000000000" pitchFamily="18" charset="-128"/>
                <a:ea typeface="UD デジタル 教科書体 NP-R" panose="02020400000000000000" pitchFamily="18" charset="-128"/>
              </a:rPr>
              <a:t>へ</a:t>
            </a:r>
            <a:r>
              <a:rPr lang="ja-JP" altLang="en-US" dirty="0">
                <a:latin typeface="UD デジタル 教科書体 NP-R" panose="02020400000000000000" pitchFamily="18" charset="-128"/>
                <a:ea typeface="UD デジタル 教科書体 NP-R" panose="02020400000000000000" pitchFamily="18" charset="-128"/>
              </a:rPr>
              <a:t>の取り組みについて知ろう</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Text Placeholder 3"/>
          <p:cNvSpPr>
            <a:spLocks noGrp="1"/>
          </p:cNvSpPr>
          <p:nvPr>
            <p:ph type="body" sz="quarter" idx="16"/>
          </p:nvPr>
        </p:nvSpPr>
        <p:spPr/>
        <p:txBody>
          <a:bodyPr/>
          <a:lstStyle/>
          <a:p>
            <a:r>
              <a:rPr lang="en-US" dirty="0">
                <a:latin typeface="UD デジタル 教科書体 NP-R" panose="02020400000000000000" pitchFamily="18" charset="-128"/>
                <a:ea typeface="UD デジタル 教科書体 NP-R" panose="02020400000000000000" pitchFamily="18" charset="-128"/>
              </a:rPr>
              <a:t>0</a:t>
            </a:r>
            <a:r>
              <a:rPr lang="en-US" altLang="ja-JP" dirty="0">
                <a:latin typeface="UD デジタル 教科書体 NP-R" panose="02020400000000000000" pitchFamily="18" charset="-128"/>
                <a:ea typeface="UD デジタル 教科書体 NP-R" panose="02020400000000000000" pitchFamily="18" charset="-128"/>
              </a:rPr>
              <a:t>5</a:t>
            </a:r>
            <a:endParaRPr lang="en-US" dirty="0">
              <a:latin typeface="UD デジタル 教科書体 NP-R" panose="02020400000000000000" pitchFamily="18" charset="-128"/>
              <a:ea typeface="UD デジタル 教科書体 NP-R" panose="02020400000000000000" pitchFamily="18" charset="-128"/>
            </a:endParaRPr>
          </a:p>
        </p:txBody>
      </p:sp>
      <p:sp>
        <p:nvSpPr>
          <p:cNvPr id="7" name="Text Placeholder 6"/>
          <p:cNvSpPr>
            <a:spLocks noGrp="1"/>
          </p:cNvSpPr>
          <p:nvPr>
            <p:ph type="body" sz="quarter" idx="17"/>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06</a:t>
            </a:r>
          </a:p>
        </p:txBody>
      </p:sp>
      <p:sp>
        <p:nvSpPr>
          <p:cNvPr id="8" name="Text Placeholder 7"/>
          <p:cNvSpPr>
            <a:spLocks noGrp="1"/>
          </p:cNvSpPr>
          <p:nvPr>
            <p:ph type="body" sz="quarter" idx="18"/>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07</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9" name="Text Placeholder 8"/>
          <p:cNvSpPr>
            <a:spLocks noGrp="1"/>
          </p:cNvSpPr>
          <p:nvPr>
            <p:ph type="body" sz="quarter" idx="19"/>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自由追加テンプレート</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0" name="Text Placeholder 9"/>
          <p:cNvSpPr>
            <a:spLocks noGrp="1"/>
          </p:cNvSpPr>
          <p:nvPr>
            <p:ph type="body" sz="quarter" idx="20"/>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SDGs</a:t>
            </a:r>
            <a:r>
              <a:rPr lang="ja-JP" altLang="en-US" dirty="0">
                <a:latin typeface="UD デジタル 教科書体 NP-R" panose="02020400000000000000" pitchFamily="18" charset="-128"/>
                <a:ea typeface="UD デジタル 教科書体 NP-R" panose="02020400000000000000" pitchFamily="18" charset="-128"/>
              </a:rPr>
              <a:t>体験プログラム</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21"/>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09</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2" name="Text Placeholder 11"/>
          <p:cNvSpPr>
            <a:spLocks noGrp="1"/>
          </p:cNvSpPr>
          <p:nvPr>
            <p:ph type="body" sz="quarter" idx="22"/>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13</a:t>
            </a:r>
          </a:p>
        </p:txBody>
      </p:sp>
      <p:sp>
        <p:nvSpPr>
          <p:cNvPr id="5" name="Title 4"/>
          <p:cNvSpPr>
            <a:spLocks noGrp="1"/>
          </p:cNvSpPr>
          <p:nvPr>
            <p:ph type="title"/>
          </p:nvPr>
        </p:nvSpPr>
        <p:spPr/>
        <p:txBody>
          <a:bodyPr>
            <a:normAutofit/>
          </a:bodyPr>
          <a:lstStyle/>
          <a:p>
            <a:r>
              <a:rPr lang="en-US" sz="2000" dirty="0" err="1">
                <a:latin typeface="UD デジタル 教科書体 NP-R" panose="02020400000000000000" pitchFamily="18" charset="-128"/>
                <a:ea typeface="UD デジタル 教科書体 NP-R" panose="02020400000000000000" pitchFamily="18" charset="-128"/>
              </a:rPr>
              <a:t>もくじ</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4" name="Text Placeholder 9"/>
          <p:cNvSpPr>
            <a:spLocks noGrp="1"/>
          </p:cNvSpPr>
          <p:nvPr>
            <p:ph type="body" sz="quarter" idx="20"/>
          </p:nvPr>
        </p:nvSpPr>
        <p:spPr>
          <a:xfrm>
            <a:off x="663515" y="5309717"/>
            <a:ext cx="3860552" cy="576072"/>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お見積もり等、ご自由に追加ください</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5" name="Text Placeholder 11"/>
          <p:cNvSpPr>
            <a:spLocks noGrp="1"/>
          </p:cNvSpPr>
          <p:nvPr>
            <p:ph type="body" sz="quarter" idx="22"/>
          </p:nvPr>
        </p:nvSpPr>
        <p:spPr>
          <a:xfrm>
            <a:off x="4701072" y="5309717"/>
            <a:ext cx="670517" cy="580006"/>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9480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a:xfrm>
            <a:off x="788470" y="1101913"/>
            <a:ext cx="8472679" cy="453365"/>
          </a:xfrm>
        </p:spPr>
        <p:txBody>
          <a:bodyPr>
            <a:noAutofit/>
          </a:bodyPr>
          <a:lstStyle/>
          <a:p>
            <a:r>
              <a:rPr lang="ja-JP" altLang="en-US" sz="2400" dirty="0">
                <a:latin typeface="UD デジタル 教科書体 NP-R" panose="02020400000000000000" pitchFamily="18" charset="-128"/>
                <a:ea typeface="UD デジタル 教科書体 NP-R" panose="02020400000000000000" pitchFamily="18" charset="-128"/>
              </a:rPr>
              <a:t>札幌で</a:t>
            </a:r>
            <a:r>
              <a:rPr lang="en-US" altLang="ja-JP" sz="2400" dirty="0">
                <a:latin typeface="UD デジタル 教科書体 NP-R" panose="02020400000000000000" pitchFamily="18" charset="-128"/>
                <a:ea typeface="UD デジタル 教科書体 NP-R" panose="02020400000000000000" pitchFamily="18" charset="-128"/>
              </a:rPr>
              <a:t>SDGs</a:t>
            </a:r>
            <a:r>
              <a:rPr lang="ja-JP" altLang="en-US" sz="2400" dirty="0">
                <a:latin typeface="UD デジタル 教科書体 NP-R" panose="02020400000000000000" pitchFamily="18" charset="-128"/>
                <a:ea typeface="UD デジタル 教科書体 NP-R" panose="02020400000000000000" pitchFamily="18" charset="-128"/>
              </a:rPr>
              <a:t>を学ぶ理由</a:t>
            </a:r>
            <a:endParaRPr lang="en-US" sz="2400"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19"/>
          </p:nvPr>
        </p:nvSpPr>
        <p:spPr>
          <a:xfrm>
            <a:off x="4899102" y="1897230"/>
            <a:ext cx="4362047" cy="3748196"/>
          </a:xfrm>
        </p:spPr>
        <p:txBody>
          <a:bodyPr>
            <a:normAutofit/>
          </a:bodyPr>
          <a:lstStyle/>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　札幌市は、世界的にも有数の降雪地帯にありながら約</a:t>
            </a:r>
            <a:r>
              <a:rPr lang="en-US" altLang="ja-JP" sz="1100" dirty="0">
                <a:latin typeface="UD デジタル 教科書体 NP-R" panose="02020400000000000000" pitchFamily="18" charset="-128"/>
                <a:ea typeface="UD デジタル 教科書体 NP-R" panose="02020400000000000000" pitchFamily="18" charset="-128"/>
              </a:rPr>
              <a:t>200</a:t>
            </a:r>
            <a:r>
              <a:rPr lang="ja-JP" altLang="en-US" sz="1100" dirty="0">
                <a:latin typeface="UD デジタル 教科書体 NP-R" panose="02020400000000000000" pitchFamily="18" charset="-128"/>
                <a:ea typeface="UD デジタル 教科書体 NP-R" panose="02020400000000000000" pitchFamily="18" charset="-128"/>
              </a:rPr>
              <a:t>万人もの人々が暮らす政令指定都市です。</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北海道開拓の時代から、過酷な自然環境の中で暮らす知恵が計画的な街づくりに活かされています。</a:t>
            </a:r>
          </a:p>
          <a:p>
            <a:pPr marL="0" indent="0" algn="just">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　次世代の子どもたちが笑顔で暮らせる持続可能な環境都市、</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環境首都・</a:t>
            </a:r>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a:t>
            </a:r>
            <a:r>
              <a:rPr lang="en-US" altLang="ja-JP" sz="1100" dirty="0">
                <a:solidFill>
                  <a:schemeClr val="bg1"/>
                </a:solidFill>
                <a:latin typeface="UD デジタル 教科書体 NP-R" panose="02020400000000000000" pitchFamily="18" charset="-128"/>
                <a:ea typeface="UD デジタル 教科書体 NP-R" panose="02020400000000000000" pitchFamily="18" charset="-128"/>
              </a:rPr>
              <a:t>SAPPOR</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を、目指す将来像として掲げ、</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持続可能な未来の実現に向け、様々な取り組みが行われています。</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北海道・札幌市を主体的・対話的な深い学びのフィールドとして、</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「札幌市ならではの教育旅行</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をぜひご検討ください。</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7" name="Picture Placeholder 16">
            <a:extLst>
              <a:ext uri="{FF2B5EF4-FFF2-40B4-BE49-F238E27FC236}">
                <a16:creationId xmlns:a16="http://schemas.microsoft.com/office/drawing/2014/main" id="{A6A5F891-DD60-4B40-9E5C-2B16966B8D52}"/>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807880" y="1871125"/>
            <a:ext cx="3764120" cy="2525679"/>
          </a:xfrm>
        </p:spPr>
      </p:pic>
      <p:sp>
        <p:nvSpPr>
          <p:cNvPr id="14" name="Title 2">
            <a:extLst>
              <a:ext uri="{FF2B5EF4-FFF2-40B4-BE49-F238E27FC236}">
                <a16:creationId xmlns:a16="http://schemas.microsoft.com/office/drawing/2014/main" id="{2A37FABF-15F9-2D49-B1B3-C852F362C4F5}"/>
              </a:ext>
            </a:extLst>
          </p:cNvPr>
          <p:cNvSpPr txBox="1">
            <a:spLocks/>
          </p:cNvSpPr>
          <p:nvPr/>
        </p:nvSpPr>
        <p:spPr>
          <a:xfrm>
            <a:off x="629865" y="404721"/>
            <a:ext cx="3726469"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はじめに</a:t>
            </a:r>
            <a:endParaRPr lang="en-US" sz="2000" dirty="0">
              <a:latin typeface="UD デジタル 教科書体 NP-R" panose="02020400000000000000" pitchFamily="18" charset="-128"/>
              <a:ea typeface="UD デジタル 教科書体 NP-R" panose="02020400000000000000" pitchFamily="18" charset="-128"/>
            </a:endParaRPr>
          </a:p>
        </p:txBody>
      </p:sp>
      <p:pic>
        <p:nvPicPr>
          <p:cNvPr id="20" name="Picture Placeholder 16">
            <a:extLst>
              <a:ext uri="{FF2B5EF4-FFF2-40B4-BE49-F238E27FC236}">
                <a16:creationId xmlns:a16="http://schemas.microsoft.com/office/drawing/2014/main" id="{95E43B27-08CB-AD4D-8873-C5A5726FC3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7880" y="4392052"/>
            <a:ext cx="1885623" cy="1257082"/>
          </a:xfrm>
          <a:prstGeom prst="rect">
            <a:avLst/>
          </a:prstGeom>
          <a:solidFill>
            <a:schemeClr val="bg1">
              <a:lumMod val="95000"/>
            </a:schemeClr>
          </a:solidFill>
        </p:spPr>
      </p:pic>
      <p:pic>
        <p:nvPicPr>
          <p:cNvPr id="22" name="Picture Placeholder 16">
            <a:extLst>
              <a:ext uri="{FF2B5EF4-FFF2-40B4-BE49-F238E27FC236}">
                <a16:creationId xmlns:a16="http://schemas.microsoft.com/office/drawing/2014/main" id="{5843E9C3-9FCF-8A49-8B7D-21644A9C8A9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86376" y="4393898"/>
            <a:ext cx="1885624" cy="1257082"/>
          </a:xfrm>
          <a:prstGeom prst="rect">
            <a:avLst/>
          </a:prstGeom>
          <a:solidFill>
            <a:schemeClr val="bg1">
              <a:lumMod val="95000"/>
            </a:schemeClr>
          </a:solidFill>
        </p:spPr>
      </p:pic>
      <p:pic>
        <p:nvPicPr>
          <p:cNvPr id="2" name="図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7875" y="3752278"/>
            <a:ext cx="638175" cy="148056"/>
          </a:xfrm>
          <a:prstGeom prst="rect">
            <a:avLst/>
          </a:prstGeom>
        </p:spPr>
      </p:pic>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0559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図 249" descr="ダイアグラム&#10;&#10;自動的に生成された説明">
            <a:extLst>
              <a:ext uri="{FF2B5EF4-FFF2-40B4-BE49-F238E27FC236}">
                <a16:creationId xmlns:a16="http://schemas.microsoft.com/office/drawing/2014/main" id="{D70C17B1-36FB-4F74-88B9-BDE9808BAB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1928" y="1528077"/>
            <a:ext cx="5091826" cy="5013030"/>
          </a:xfrm>
          <a:prstGeom prst="rect">
            <a:avLst/>
          </a:prstGeom>
        </p:spPr>
      </p:pic>
      <p:sp>
        <p:nvSpPr>
          <p:cNvPr id="315" name="正方形/長方形 314">
            <a:extLst>
              <a:ext uri="{FF2B5EF4-FFF2-40B4-BE49-F238E27FC236}">
                <a16:creationId xmlns:a16="http://schemas.microsoft.com/office/drawing/2014/main" id="{58C45F14-D2EA-4F8F-AC41-13064442C8CB}"/>
              </a:ext>
            </a:extLst>
          </p:cNvPr>
          <p:cNvSpPr/>
          <p:nvPr/>
        </p:nvSpPr>
        <p:spPr>
          <a:xfrm>
            <a:off x="8767276" y="5165134"/>
            <a:ext cx="883950" cy="632181"/>
          </a:xfrm>
          <a:prstGeom prst="rect">
            <a:avLst/>
          </a:prstGeom>
          <a:solidFill>
            <a:schemeClr val="bg1"/>
          </a:solidFill>
          <a:ln>
            <a:solidFill>
              <a:srgbClr val="FFF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2590678" y="1815602"/>
            <a:ext cx="2396659" cy="2719558"/>
            <a:chOff x="2857953" y="1773886"/>
            <a:chExt cx="2149873" cy="2219732"/>
          </a:xfrm>
        </p:grpSpPr>
        <p:pic>
          <p:nvPicPr>
            <p:cNvPr id="157" name="図 15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7953" y="1811789"/>
              <a:ext cx="2052828" cy="1937177"/>
            </a:xfrm>
            <a:prstGeom prst="rect">
              <a:avLst/>
            </a:prstGeom>
          </p:spPr>
        </p:pic>
        <p:sp>
          <p:nvSpPr>
            <p:cNvPr id="158" name="テキスト ボックス 157"/>
            <p:cNvSpPr txBox="1"/>
            <p:nvPr/>
          </p:nvSpPr>
          <p:spPr>
            <a:xfrm>
              <a:off x="3995076" y="208436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札幌</a:t>
              </a:r>
            </a:p>
          </p:txBody>
        </p:sp>
        <p:sp>
          <p:nvSpPr>
            <p:cNvPr id="159" name="テキスト ボックス 158"/>
            <p:cNvSpPr txBox="1"/>
            <p:nvPr/>
          </p:nvSpPr>
          <p:spPr>
            <a:xfrm rot="16200000">
              <a:off x="3855126" y="2993252"/>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0" name="テキスト ボックス 159"/>
            <p:cNvSpPr txBox="1"/>
            <p:nvPr/>
          </p:nvSpPr>
          <p:spPr>
            <a:xfrm>
              <a:off x="3971403" y="3041768"/>
              <a:ext cx="626170"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東京</a:t>
              </a:r>
              <a:r>
                <a:rPr kumimoji="1" lang="en-US" altLang="ja-JP" sz="500" dirty="0">
                  <a:latin typeface="UD デジタル 教科書体 NP-R" panose="02020400000000000000" pitchFamily="18" charset="-128"/>
                  <a:ea typeface="UD デジタル 教科書体 NP-R" panose="02020400000000000000" pitchFamily="18" charset="-128"/>
                </a:rPr>
                <a:t>(</a:t>
              </a:r>
              <a:r>
                <a:rPr kumimoji="1" lang="ja-JP" altLang="en-US" sz="500" dirty="0">
                  <a:latin typeface="UD デジタル 教科書体 NP-R" panose="02020400000000000000" pitchFamily="18" charset="-128"/>
                  <a:ea typeface="UD デジタル 教科書体 NP-R" panose="02020400000000000000" pitchFamily="18" charset="-128"/>
                </a:rPr>
                <a:t>羽田</a:t>
              </a:r>
              <a:r>
                <a:rPr kumimoji="1" lang="en-US" altLang="ja-JP" sz="500" dirty="0">
                  <a:latin typeface="UD デジタル 教科書体 NP-R" panose="02020400000000000000" pitchFamily="18" charset="-128"/>
                  <a:ea typeface="UD デジタル 教科書体 NP-R" panose="02020400000000000000" pitchFamily="18" charset="-128"/>
                </a:rPr>
                <a:t>)</a:t>
              </a:r>
              <a:r>
                <a:rPr kumimoji="1" lang="ja-JP" altLang="en-US" sz="500" dirty="0">
                  <a:latin typeface="UD デジタル 教科書体 NP-R" panose="02020400000000000000" pitchFamily="18" charset="-128"/>
                  <a:ea typeface="UD デジタル 教科書体 NP-R" panose="02020400000000000000" pitchFamily="18" charset="-128"/>
                </a:rPr>
                <a:t>・成田</a:t>
              </a:r>
            </a:p>
          </p:txBody>
        </p:sp>
        <p:sp>
          <p:nvSpPr>
            <p:cNvPr id="161" name="テキスト ボックス 160"/>
            <p:cNvSpPr txBox="1"/>
            <p:nvPr/>
          </p:nvSpPr>
          <p:spPr>
            <a:xfrm rot="16200000">
              <a:off x="2943956" y="3244525"/>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2" name="テキスト ボックス 161"/>
            <p:cNvSpPr txBox="1"/>
            <p:nvPr/>
          </p:nvSpPr>
          <p:spPr>
            <a:xfrm>
              <a:off x="2919062" y="335779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福岡</a:t>
              </a:r>
            </a:p>
          </p:txBody>
        </p:sp>
        <p:sp>
          <p:nvSpPr>
            <p:cNvPr id="163" name="テキスト ボックス 162"/>
            <p:cNvSpPr txBox="1"/>
            <p:nvPr/>
          </p:nvSpPr>
          <p:spPr>
            <a:xfrm rot="16200000">
              <a:off x="3593089" y="3056324"/>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4" name="テキスト ボックス 163"/>
            <p:cNvSpPr txBox="1"/>
            <p:nvPr/>
          </p:nvSpPr>
          <p:spPr>
            <a:xfrm>
              <a:off x="3638181" y="3148032"/>
              <a:ext cx="341547"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名古屋</a:t>
              </a:r>
            </a:p>
          </p:txBody>
        </p:sp>
        <p:cxnSp>
          <p:nvCxnSpPr>
            <p:cNvPr id="165" name="カギ線コネクタ 164"/>
            <p:cNvCxnSpPr/>
            <p:nvPr/>
          </p:nvCxnSpPr>
          <p:spPr>
            <a:xfrm flipV="1">
              <a:off x="3470626" y="3449645"/>
              <a:ext cx="278860" cy="261293"/>
            </a:xfrm>
            <a:prstGeom prst="bentConnector3">
              <a:avLst>
                <a:gd name="adj1" fmla="val -396"/>
              </a:avLst>
            </a:prstGeom>
          </p:spPr>
          <p:style>
            <a:lnRef idx="1">
              <a:schemeClr val="accent6"/>
            </a:lnRef>
            <a:fillRef idx="0">
              <a:schemeClr val="accent6"/>
            </a:fillRef>
            <a:effectRef idx="0">
              <a:schemeClr val="accent6"/>
            </a:effectRef>
            <a:fontRef idx="minor">
              <a:schemeClr val="tx1"/>
            </a:fontRef>
          </p:style>
        </p:cxnSp>
        <p:pic>
          <p:nvPicPr>
            <p:cNvPr id="166" name="図 16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48504" y="3526380"/>
              <a:ext cx="128987" cy="84640"/>
            </a:xfrm>
            <a:prstGeom prst="rect">
              <a:avLst/>
            </a:prstGeom>
          </p:spPr>
        </p:pic>
        <p:sp>
          <p:nvSpPr>
            <p:cNvPr id="167" name="テキスト ボックス 166"/>
            <p:cNvSpPr txBox="1"/>
            <p:nvPr/>
          </p:nvSpPr>
          <p:spPr>
            <a:xfrm rot="16200000">
              <a:off x="3521279" y="3484752"/>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8" name="テキスト ボックス 167"/>
            <p:cNvSpPr txBox="1"/>
            <p:nvPr/>
          </p:nvSpPr>
          <p:spPr>
            <a:xfrm>
              <a:off x="3610647" y="348242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沖縄</a:t>
              </a:r>
            </a:p>
          </p:txBody>
        </p:sp>
        <p:sp>
          <p:nvSpPr>
            <p:cNvPr id="169" name="円弧 168"/>
            <p:cNvSpPr/>
            <p:nvPr/>
          </p:nvSpPr>
          <p:spPr>
            <a:xfrm flipH="1">
              <a:off x="3694189" y="2258419"/>
              <a:ext cx="848921" cy="1452519"/>
            </a:xfrm>
            <a:prstGeom prst="arc">
              <a:avLst>
                <a:gd name="adj1" fmla="val 16144244"/>
                <a:gd name="adj2" fmla="val 1244609"/>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0" name="円弧 169"/>
            <p:cNvSpPr/>
            <p:nvPr/>
          </p:nvSpPr>
          <p:spPr>
            <a:xfrm rot="2035034">
              <a:off x="3674437" y="2242899"/>
              <a:ext cx="715911" cy="888863"/>
            </a:xfrm>
            <a:prstGeom prst="arc">
              <a:avLst>
                <a:gd name="adj1" fmla="val 15719170"/>
                <a:gd name="adj2" fmla="val 3706564"/>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1" name="円弧 170"/>
            <p:cNvSpPr/>
            <p:nvPr/>
          </p:nvSpPr>
          <p:spPr>
            <a:xfrm rot="2590815" flipH="1">
              <a:off x="3141178" y="2062540"/>
              <a:ext cx="1003823" cy="1534259"/>
            </a:xfrm>
            <a:prstGeom prst="arc">
              <a:avLst>
                <a:gd name="adj1" fmla="val 16351166"/>
                <a:gd name="adj2" fmla="val 50861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2" name="テキスト ボックス 171"/>
            <p:cNvSpPr txBox="1"/>
            <p:nvPr/>
          </p:nvSpPr>
          <p:spPr>
            <a:xfrm rot="16200000">
              <a:off x="3419130" y="3090153"/>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73" name="テキスト ボックス 172"/>
            <p:cNvSpPr txBox="1"/>
            <p:nvPr/>
          </p:nvSpPr>
          <p:spPr>
            <a:xfrm>
              <a:off x="3390592" y="3202075"/>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大阪</a:t>
              </a:r>
            </a:p>
          </p:txBody>
        </p:sp>
        <p:sp>
          <p:nvSpPr>
            <p:cNvPr id="174" name="円弧 173"/>
            <p:cNvSpPr/>
            <p:nvPr/>
          </p:nvSpPr>
          <p:spPr>
            <a:xfrm rot="1698319">
              <a:off x="3410641" y="2299171"/>
              <a:ext cx="1407716" cy="1430226"/>
            </a:xfrm>
            <a:prstGeom prst="arc">
              <a:avLst>
                <a:gd name="adj1" fmla="val 15387852"/>
                <a:gd name="adj2" fmla="val 61189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6" name="テキスト ボックス 175"/>
            <p:cNvSpPr txBox="1"/>
            <p:nvPr/>
          </p:nvSpPr>
          <p:spPr>
            <a:xfrm rot="16200000">
              <a:off x="4051732" y="2132887"/>
              <a:ext cx="268493" cy="236992"/>
            </a:xfrm>
            <a:prstGeom prst="rect">
              <a:avLst/>
            </a:prstGeom>
            <a:noFill/>
          </p:spPr>
          <p:txBody>
            <a:bodyPr wrap="none" rtlCol="0">
              <a:spAutoFit/>
            </a:bodyPr>
            <a:lstStyle/>
            <a:p>
              <a:r>
                <a:rPr kumimoji="1" lang="ja-JP" altLang="en-US" sz="1100" dirty="0">
                  <a:solidFill>
                    <a:srgbClr val="C00000"/>
                  </a:solidFill>
                  <a:latin typeface="UD デジタル 教科書体 NP-R" panose="02020400000000000000" pitchFamily="18" charset="-128"/>
                  <a:ea typeface="UD デジタル 教科書体 NP-R" panose="02020400000000000000" pitchFamily="18" charset="-128"/>
                </a:rPr>
                <a:t>✈</a:t>
              </a:r>
            </a:p>
          </p:txBody>
        </p:sp>
        <p:sp>
          <p:nvSpPr>
            <p:cNvPr id="177" name="テキスト ボックス 176"/>
            <p:cNvSpPr txBox="1"/>
            <p:nvPr/>
          </p:nvSpPr>
          <p:spPr>
            <a:xfrm>
              <a:off x="4139579" y="2167727"/>
              <a:ext cx="457720"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新千歳空港</a:t>
              </a:r>
            </a:p>
          </p:txBody>
        </p:sp>
        <p:pic>
          <p:nvPicPr>
            <p:cNvPr id="178" name="図 17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86126" y="3900457"/>
              <a:ext cx="151657" cy="93161"/>
            </a:xfrm>
            <a:prstGeom prst="rect">
              <a:avLst/>
            </a:prstGeom>
          </p:spPr>
        </p:pic>
        <p:sp>
          <p:nvSpPr>
            <p:cNvPr id="970" name="object 170"/>
            <p:cNvSpPr txBox="1"/>
            <p:nvPr/>
          </p:nvSpPr>
          <p:spPr>
            <a:xfrm>
              <a:off x="4891724" y="1773886"/>
              <a:ext cx="116102" cy="73994"/>
            </a:xfrm>
            <a:prstGeom prst="rect">
              <a:avLst/>
            </a:prstGeom>
            <a:noFill/>
          </p:spPr>
          <p:txBody>
            <a:bodyPr vert="horz" wrap="square" lIns="0" tIns="12700" rIns="0" bIns="0" rtlCol="0">
              <a:spAutoFit/>
            </a:bodyPr>
            <a:lstStyle/>
            <a:p>
              <a:pPr marL="38100">
                <a:lnSpc>
                  <a:spcPct val="100000"/>
                </a:lnSpc>
                <a:spcBef>
                  <a:spcPts val="100"/>
                </a:spcBef>
              </a:pPr>
              <a:r>
                <a:rPr lang="en-US" altLang="ja-JP" sz="500" b="1" spc="7" baseline="13888" dirty="0">
                  <a:solidFill>
                    <a:schemeClr val="bg1"/>
                  </a:solidFill>
                  <a:latin typeface="UD デジタル 教科書体 NP-R" panose="02020400000000000000" pitchFamily="18" charset="-128"/>
                  <a:ea typeface="UD デジタル 教科書体 NP-R" panose="02020400000000000000" pitchFamily="18" charset="-128"/>
                  <a:cs typeface="DIN2014-NarrowDemi"/>
                </a:rPr>
                <a:t>23</a:t>
              </a:r>
              <a:endParaRPr sz="400"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83" name="円弧 182"/>
            <p:cNvSpPr/>
            <p:nvPr/>
          </p:nvSpPr>
          <p:spPr>
            <a:xfrm rot="1772981" flipH="1">
              <a:off x="3428476" y="2169673"/>
              <a:ext cx="839590" cy="1104403"/>
            </a:xfrm>
            <a:prstGeom prst="arc">
              <a:avLst>
                <a:gd name="adj1" fmla="val 16090187"/>
                <a:gd name="adj2" fmla="val 50861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2942336" y="2574133"/>
              <a:ext cx="342545"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89" name="正方形/長方形 188"/>
            <p:cNvSpPr/>
            <p:nvPr/>
          </p:nvSpPr>
          <p:spPr>
            <a:xfrm>
              <a:off x="2980631" y="2564160"/>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福岡</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135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1" name="角丸四角形 190"/>
            <p:cNvSpPr/>
            <p:nvPr/>
          </p:nvSpPr>
          <p:spPr>
            <a:xfrm>
              <a:off x="3100388" y="2816428"/>
              <a:ext cx="545568"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2" name="正方形/長方形 191"/>
            <p:cNvSpPr/>
            <p:nvPr/>
          </p:nvSpPr>
          <p:spPr>
            <a:xfrm>
              <a:off x="3053848" y="2805110"/>
              <a:ext cx="648336"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関西・伊丹・神戸</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3" name="角丸四角形 192"/>
            <p:cNvSpPr/>
            <p:nvPr/>
          </p:nvSpPr>
          <p:spPr>
            <a:xfrm>
              <a:off x="3548051" y="2517103"/>
              <a:ext cx="371996"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4" name="正方形/長方形 193"/>
            <p:cNvSpPr/>
            <p:nvPr/>
          </p:nvSpPr>
          <p:spPr>
            <a:xfrm>
              <a:off x="3599369" y="2505785"/>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中部</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7" name="角丸四角形 196"/>
            <p:cNvSpPr/>
            <p:nvPr/>
          </p:nvSpPr>
          <p:spPr>
            <a:xfrm>
              <a:off x="4353608" y="3426707"/>
              <a:ext cx="371996"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8" name="正方形/長方形 197"/>
            <p:cNvSpPr/>
            <p:nvPr/>
          </p:nvSpPr>
          <p:spPr>
            <a:xfrm>
              <a:off x="4404926" y="3415389"/>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那覇</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185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9" name="角丸四角形 198"/>
            <p:cNvSpPr/>
            <p:nvPr/>
          </p:nvSpPr>
          <p:spPr>
            <a:xfrm>
              <a:off x="4174717" y="2733780"/>
              <a:ext cx="546672"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00" name="正方形/長方形 199"/>
            <p:cNvSpPr/>
            <p:nvPr/>
          </p:nvSpPr>
          <p:spPr>
            <a:xfrm>
              <a:off x="4217999" y="2717265"/>
              <a:ext cx="457478"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東京</a:t>
              </a:r>
              <a:r>
                <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羽田</a:t>
              </a:r>
              <a:r>
                <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成田</a:t>
              </a: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105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grpSp>
      <p:sp>
        <p:nvSpPr>
          <p:cNvPr id="144" name="Text Placeholder 11">
            <a:extLst>
              <a:ext uri="{FF2B5EF4-FFF2-40B4-BE49-F238E27FC236}">
                <a16:creationId xmlns:a16="http://schemas.microsoft.com/office/drawing/2014/main" id="{EE261FFA-699E-9E4E-8A9D-A601D25F4B3D}"/>
              </a:ext>
            </a:extLst>
          </p:cNvPr>
          <p:cNvSpPr txBox="1">
            <a:spLocks/>
          </p:cNvSpPr>
          <p:nvPr/>
        </p:nvSpPr>
        <p:spPr>
          <a:xfrm>
            <a:off x="784551" y="5758018"/>
            <a:ext cx="4168449"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札幌や新千歳を経由し、網走・旭川・函館・帯広・釧路など北海道内各地にもアクセス可能です。</a:t>
            </a:r>
            <a:endParaRPr lang="en-US" sz="700" dirty="0">
              <a:latin typeface="UD デジタル 教科書体 NP-R" panose="02020400000000000000" pitchFamily="18" charset="-128"/>
              <a:ea typeface="UD デジタル 教科書体 NP-R" panose="02020400000000000000" pitchFamily="18" charset="-128"/>
            </a:endParaRPr>
          </a:p>
        </p:txBody>
      </p:sp>
      <p:graphicFrame>
        <p:nvGraphicFramePr>
          <p:cNvPr id="2" name="表 1"/>
          <p:cNvGraphicFramePr>
            <a:graphicFrameLocks noGrp="1"/>
          </p:cNvGraphicFramePr>
          <p:nvPr/>
        </p:nvGraphicFramePr>
        <p:xfrm>
          <a:off x="836613" y="5132654"/>
          <a:ext cx="3100649" cy="612779"/>
        </p:xfrm>
        <a:graphic>
          <a:graphicData uri="http://schemas.openxmlformats.org/drawingml/2006/table">
            <a:tbl>
              <a:tblPr firstRow="1" bandRow="1">
                <a:tableStyleId>{5C22544A-7EE6-4342-B048-85BDC9FD1C3A}</a:tableStyleId>
              </a:tblPr>
              <a:tblGrid>
                <a:gridCol w="903213">
                  <a:extLst>
                    <a:ext uri="{9D8B030D-6E8A-4147-A177-3AD203B41FA5}">
                      <a16:colId xmlns:a16="http://schemas.microsoft.com/office/drawing/2014/main" val="750468069"/>
                    </a:ext>
                  </a:extLst>
                </a:gridCol>
                <a:gridCol w="983692">
                  <a:extLst>
                    <a:ext uri="{9D8B030D-6E8A-4147-A177-3AD203B41FA5}">
                      <a16:colId xmlns:a16="http://schemas.microsoft.com/office/drawing/2014/main" val="1245674237"/>
                    </a:ext>
                  </a:extLst>
                </a:gridCol>
                <a:gridCol w="1213744">
                  <a:extLst>
                    <a:ext uri="{9D8B030D-6E8A-4147-A177-3AD203B41FA5}">
                      <a16:colId xmlns:a16="http://schemas.microsoft.com/office/drawing/2014/main" val="969573861"/>
                    </a:ext>
                  </a:extLst>
                </a:gridCol>
              </a:tblGrid>
              <a:tr h="184435">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交通手段</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路線</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所要時間</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extLst>
                  <a:ext uri="{0D108BD9-81ED-4DB2-BD59-A6C34878D82A}">
                    <a16:rowId xmlns:a16="http://schemas.microsoft.com/office/drawing/2014/main" val="3744888239"/>
                  </a:ext>
                </a:extLst>
              </a:tr>
              <a:tr h="184435">
                <a:tc>
                  <a:txBody>
                    <a:bodyPr/>
                    <a:lstStyle/>
                    <a:p>
                      <a:pPr algn="ct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JR</a:t>
                      </a:r>
                      <a:endPar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zh-TW" altLang="en-US" sz="700" dirty="0">
                          <a:solidFill>
                            <a:srgbClr val="5F5D5D"/>
                          </a:solidFill>
                          <a:latin typeface="UD デジタル 教科書体 NP-R" panose="02020400000000000000" pitchFamily="18" charset="-128"/>
                          <a:ea typeface="UD デジタル 教科書体 NP-R" panose="02020400000000000000" pitchFamily="18" charset="-128"/>
                        </a:rPr>
                        <a:t>千歳線</a:t>
                      </a:r>
                      <a:endPar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約</a:t>
                      </a: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37</a:t>
                      </a: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分</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4118399267"/>
                  </a:ext>
                </a:extLst>
              </a:tr>
              <a:tr h="243909">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車・バス</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高速道路使用</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約</a:t>
                      </a: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60</a:t>
                      </a: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分</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727586209"/>
                  </a:ext>
                </a:extLst>
              </a:tr>
            </a:tbl>
          </a:graphicData>
        </a:graphic>
      </p:graphicFrame>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日本全国から便利な空のアクセス</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1600" dirty="0">
                <a:latin typeface="UD デジタル 教科書体 NP-R" panose="02020400000000000000" pitchFamily="18" charset="-128"/>
                <a:ea typeface="UD デジタル 教科書体 NP-R" panose="02020400000000000000" pitchFamily="18" charset="-128"/>
              </a:rPr>
              <a:t>市内への移動は？</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17" name="Title 16">
            <a:extLst>
              <a:ext uri="{FF2B5EF4-FFF2-40B4-BE49-F238E27FC236}">
                <a16:creationId xmlns:a16="http://schemas.microsoft.com/office/drawing/2014/main" id="{2CF5787F-52DB-44C8-A0E2-F58D40C45CA9}"/>
              </a:ext>
            </a:extLst>
          </p:cNvPr>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交通アクセス</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Content Placeholder 8">
            <a:extLst>
              <a:ext uri="{FF2B5EF4-FFF2-40B4-BE49-F238E27FC236}">
                <a16:creationId xmlns:a16="http://schemas.microsoft.com/office/drawing/2014/main" id="{3A51A10E-31FA-4FCC-B0CD-E133308F5539}"/>
              </a:ext>
            </a:extLst>
          </p:cNvPr>
          <p:cNvSpPr txBox="1">
            <a:spLocks/>
          </p:cNvSpPr>
          <p:nvPr/>
        </p:nvSpPr>
        <p:spPr>
          <a:xfrm>
            <a:off x="784551" y="1733684"/>
            <a:ext cx="3713444" cy="561985"/>
          </a:xfrm>
          <a:prstGeom prst="rect">
            <a:avLst/>
          </a:prstGeom>
        </p:spPr>
        <p:txBody>
          <a:bodyPr vert="horz" lIns="74295" tIns="37148" rIns="74295" bIns="37148" rtlCol="0">
            <a:noAutofit/>
          </a:bodyPr>
          <a:lstStyle>
            <a:lvl1pPr marL="0" indent="0" algn="l" defTabSz="914400" rtl="0" eaLnBrk="1" latinLnBrk="0" hangingPunct="1">
              <a:lnSpc>
                <a:spcPct val="100000"/>
              </a:lnSpc>
              <a:spcBef>
                <a:spcPts val="0"/>
              </a:spcBef>
              <a:buFontTx/>
              <a:buNone/>
              <a:defRPr lang="en-US" sz="1800"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Font typeface="Arial" panose="020B0604020202020204" pitchFamily="34" charset="0"/>
              <a:buChar char="•"/>
              <a:defRPr lang="en-US" sz="1200"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63" dirty="0">
              <a:latin typeface="UD デジタル 教科書体 NP-R" panose="02020400000000000000" pitchFamily="18" charset="-128"/>
              <a:ea typeface="UD デジタル 教科書体 NP-R" panose="02020400000000000000" pitchFamily="18" charset="-128"/>
            </a:endParaRPr>
          </a:p>
        </p:txBody>
      </p:sp>
      <p:sp>
        <p:nvSpPr>
          <p:cNvPr id="28" name="Text Placeholder 11">
            <a:extLst>
              <a:ext uri="{FF2B5EF4-FFF2-40B4-BE49-F238E27FC236}">
                <a16:creationId xmlns:a16="http://schemas.microsoft.com/office/drawing/2014/main" id="{EE261FFA-699E-9E4E-8A9D-A601D25F4B3D}"/>
              </a:ext>
            </a:extLst>
          </p:cNvPr>
          <p:cNvSpPr txBox="1">
            <a:spLocks/>
          </p:cNvSpPr>
          <p:nvPr/>
        </p:nvSpPr>
        <p:spPr>
          <a:xfrm>
            <a:off x="633643" y="1645647"/>
            <a:ext cx="4251325" cy="286081"/>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200" dirty="0">
                <a:latin typeface="UD デジタル 教科書体 NP-R" panose="02020400000000000000" pitchFamily="18" charset="-128"/>
                <a:ea typeface="UD デジタル 教科書体 NP-R" panose="02020400000000000000" pitchFamily="18" charset="-128"/>
              </a:rPr>
              <a:t>新千歳空港</a:t>
            </a:r>
            <a:endParaRPr lang="en-US" sz="1200" dirty="0">
              <a:latin typeface="UD デジタル 教科書体 NP-R" panose="02020400000000000000" pitchFamily="18" charset="-128"/>
              <a:ea typeface="UD デジタル 教科書体 NP-R" panose="02020400000000000000" pitchFamily="18" charset="-128"/>
            </a:endParaRPr>
          </a:p>
        </p:txBody>
      </p:sp>
      <p:sp>
        <p:nvSpPr>
          <p:cNvPr id="119" name="Text Placeholder 11">
            <a:extLst>
              <a:ext uri="{FF2B5EF4-FFF2-40B4-BE49-F238E27FC236}">
                <a16:creationId xmlns:a16="http://schemas.microsoft.com/office/drawing/2014/main" id="{EE261FFA-699E-9E4E-8A9D-A601D25F4B3D}"/>
              </a:ext>
            </a:extLst>
          </p:cNvPr>
          <p:cNvSpPr txBox="1">
            <a:spLocks/>
          </p:cNvSpPr>
          <p:nvPr/>
        </p:nvSpPr>
        <p:spPr>
          <a:xfrm>
            <a:off x="736012" y="4875828"/>
            <a:ext cx="4251325"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800" dirty="0">
                <a:latin typeface="UD デジタル 教科書体 NP-R" panose="02020400000000000000" pitchFamily="18" charset="-128"/>
                <a:ea typeface="UD デジタル 教科書体 NP-R" panose="02020400000000000000" pitchFamily="18" charset="-128"/>
              </a:rPr>
              <a:t>～新千歳空港から札幌駅までのアクセス～</a:t>
            </a:r>
            <a:endParaRPr lang="en-US" sz="800" dirty="0">
              <a:latin typeface="UD デジタル 教科書体 NP-R" panose="02020400000000000000" pitchFamily="18" charset="-128"/>
              <a:ea typeface="UD デジタル 教科書体 NP-R" panose="02020400000000000000" pitchFamily="18" charset="-128"/>
            </a:endParaRPr>
          </a:p>
        </p:txBody>
      </p:sp>
      <p:sp>
        <p:nvSpPr>
          <p:cNvPr id="128" name="Text Placeholder 11">
            <a:extLst>
              <a:ext uri="{FF2B5EF4-FFF2-40B4-BE49-F238E27FC236}">
                <a16:creationId xmlns:a16="http://schemas.microsoft.com/office/drawing/2014/main" id="{EE261FFA-699E-9E4E-8A9D-A601D25F4B3D}"/>
              </a:ext>
            </a:extLst>
          </p:cNvPr>
          <p:cNvSpPr txBox="1">
            <a:spLocks/>
          </p:cNvSpPr>
          <p:nvPr/>
        </p:nvSpPr>
        <p:spPr>
          <a:xfrm>
            <a:off x="5241493" y="6181023"/>
            <a:ext cx="44515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ご提案している体験プログラムの提供施設を掲載しています</a:t>
            </a:r>
            <a:endParaRPr lang="en-US" sz="700" dirty="0">
              <a:latin typeface="UD デジタル 教科書体 NP-R" panose="02020400000000000000" pitchFamily="18" charset="-128"/>
              <a:ea typeface="UD デジタル 教科書体 NP-R" panose="02020400000000000000" pitchFamily="18" charset="-128"/>
            </a:endParaRPr>
          </a:p>
        </p:txBody>
      </p:sp>
      <p:sp>
        <p:nvSpPr>
          <p:cNvPr id="132" name="Title 16">
            <a:extLst>
              <a:ext uri="{FF2B5EF4-FFF2-40B4-BE49-F238E27FC236}">
                <a16:creationId xmlns:a16="http://schemas.microsoft.com/office/drawing/2014/main" id="{2CF5787F-52DB-44C8-A0E2-F58D40C45CA9}"/>
              </a:ext>
            </a:extLst>
          </p:cNvPr>
          <p:cNvSpPr txBox="1">
            <a:spLocks/>
          </p:cNvSpPr>
          <p:nvPr/>
        </p:nvSpPr>
        <p:spPr>
          <a:xfrm>
            <a:off x="7060594" y="898652"/>
            <a:ext cx="2469894" cy="403149"/>
          </a:xfrm>
          <a:prstGeom prst="rect">
            <a:avLst/>
          </a:prstGeom>
          <a:solidFill>
            <a:schemeClr val="accent5">
              <a:lumMod val="20000"/>
              <a:lumOff val="80000"/>
            </a:schemeClr>
          </a:solidFill>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pPr algn="ctr"/>
            <a:r>
              <a:rPr lang="ja-JP" altLang="en-US" sz="2000" dirty="0">
                <a:latin typeface="UD デジタル 教科書体 NP-R" panose="02020400000000000000" pitchFamily="18" charset="-128"/>
                <a:ea typeface="UD デジタル 教科書体 NP-R" panose="02020400000000000000" pitchFamily="18" charset="-128"/>
              </a:rPr>
              <a:t>フィールドマップ</a:t>
            </a:r>
          </a:p>
        </p:txBody>
      </p:sp>
      <p:sp>
        <p:nvSpPr>
          <p:cNvPr id="201" name="Text Placeholder 11">
            <a:extLst>
              <a:ext uri="{FF2B5EF4-FFF2-40B4-BE49-F238E27FC236}">
                <a16:creationId xmlns:a16="http://schemas.microsoft.com/office/drawing/2014/main" id="{EE261FFA-699E-9E4E-8A9D-A601D25F4B3D}"/>
              </a:ext>
            </a:extLst>
          </p:cNvPr>
          <p:cNvSpPr txBox="1">
            <a:spLocks/>
          </p:cNvSpPr>
          <p:nvPr/>
        </p:nvSpPr>
        <p:spPr>
          <a:xfrm>
            <a:off x="804710" y="1983280"/>
            <a:ext cx="1774027" cy="2780082"/>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北海道の空の玄関・新千歳空港は、札幌市中心部から約</a:t>
            </a:r>
            <a:r>
              <a:rPr lang="en-US" altLang="ja-JP" sz="900" dirty="0">
                <a:latin typeface="UD デジタル 教科書体 NP-R" panose="02020400000000000000" pitchFamily="18" charset="-128"/>
                <a:ea typeface="UD デジタル 教科書体 NP-R" panose="02020400000000000000" pitchFamily="18" charset="-128"/>
              </a:rPr>
              <a:t>45km</a:t>
            </a:r>
            <a:r>
              <a:rPr lang="ja-JP" altLang="en-US" sz="900" dirty="0">
                <a:latin typeface="UD デジタル 教科書体 NP-R" panose="02020400000000000000" pitchFamily="18" charset="-128"/>
                <a:ea typeface="UD デジタル 教科書体 NP-R" panose="02020400000000000000" pitchFamily="18" charset="-128"/>
              </a:rPr>
              <a:t>に位置し、全国の主要都市はもちろん全国</a:t>
            </a:r>
            <a:r>
              <a:rPr lang="en-US" altLang="ja-JP" sz="900" dirty="0">
                <a:latin typeface="UD デジタル 教科書体 NP-R" panose="02020400000000000000" pitchFamily="18" charset="-128"/>
                <a:ea typeface="UD デジタル 教科書体 NP-R" panose="02020400000000000000" pitchFamily="18" charset="-128"/>
              </a:rPr>
              <a:t>30</a:t>
            </a:r>
            <a:r>
              <a:rPr lang="ja-JP" altLang="en-US" sz="900" dirty="0">
                <a:latin typeface="UD デジタル 教科書体 NP-R" panose="02020400000000000000" pitchFamily="18" charset="-128"/>
                <a:ea typeface="UD デジタル 教科書体 NP-R" panose="02020400000000000000" pitchFamily="18" charset="-128"/>
              </a:rPr>
              <a:t>都市と直行便で結ばれている北海道内最大規模の空港です。</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利用者数は年間</a:t>
            </a:r>
            <a:r>
              <a:rPr lang="en-US" altLang="ja-JP" sz="900" dirty="0">
                <a:latin typeface="UD デジタル 教科書体 NP-R" panose="02020400000000000000" pitchFamily="18" charset="-128"/>
                <a:ea typeface="UD デジタル 教科書体 NP-R" panose="02020400000000000000" pitchFamily="18" charset="-128"/>
              </a:rPr>
              <a:t>1,700</a:t>
            </a:r>
            <a:r>
              <a:rPr lang="ja-JP" altLang="en-US" sz="900" dirty="0">
                <a:latin typeface="UD デジタル 教科書体 NP-R" panose="02020400000000000000" pitchFamily="18" charset="-128"/>
                <a:ea typeface="UD デジタル 教科書体 NP-R" panose="02020400000000000000" pitchFamily="18" charset="-128"/>
              </a:rPr>
              <a:t>万人以上で国内第</a:t>
            </a:r>
            <a:r>
              <a:rPr lang="en-US" altLang="ja-JP" sz="900" dirty="0">
                <a:latin typeface="UD デジタル 教科書体 NP-R" panose="02020400000000000000" pitchFamily="18" charset="-128"/>
                <a:ea typeface="UD デジタル 教科書体 NP-R" panose="02020400000000000000" pitchFamily="18" charset="-128"/>
              </a:rPr>
              <a:t>3</a:t>
            </a:r>
            <a:r>
              <a:rPr lang="ja-JP" altLang="en-US" sz="900" dirty="0">
                <a:latin typeface="UD デジタル 教科書体 NP-R" panose="02020400000000000000" pitchFamily="18" charset="-128"/>
                <a:ea typeface="UD デジタル 教科書体 NP-R" panose="02020400000000000000" pitchFamily="18" charset="-128"/>
              </a:rPr>
              <a:t>位。</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特に東京（羽田）</a:t>
            </a:r>
            <a:r>
              <a:rPr lang="en-US" altLang="ja-JP"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札幌（新千歳）線は、年間搭乗者数が</a:t>
            </a:r>
            <a:r>
              <a:rPr lang="en-US" altLang="ja-JP" sz="900" dirty="0">
                <a:latin typeface="UD デジタル 教科書体 NP-R" panose="02020400000000000000" pitchFamily="18" charset="-128"/>
                <a:ea typeface="UD デジタル 教科書体 NP-R" panose="02020400000000000000" pitchFamily="18" charset="-128"/>
              </a:rPr>
              <a:t>900</a:t>
            </a:r>
            <a:r>
              <a:rPr lang="ja-JP" altLang="en-US" sz="900" dirty="0">
                <a:latin typeface="UD デジタル 教科書体 NP-R" panose="02020400000000000000" pitchFamily="18" charset="-128"/>
                <a:ea typeface="UD デジタル 教科書体 NP-R" panose="02020400000000000000" pitchFamily="18" charset="-128"/>
              </a:rPr>
              <a:t>万人を超え、世界最大級の路線のひとつ。</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北海道の空の玄関として重要な役割を担っています。</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様々な移動パターンを選択でき、札幌市内へのアクセス、北海道内他都市との組合せも多彩です。</a:t>
            </a:r>
          </a:p>
        </p:txBody>
      </p:sp>
      <p:sp>
        <p:nvSpPr>
          <p:cNvPr id="214" name="object 173"/>
          <p:cNvSpPr txBox="1"/>
          <p:nvPr/>
        </p:nvSpPr>
        <p:spPr>
          <a:xfrm>
            <a:off x="9920317" y="2550363"/>
            <a:ext cx="110953" cy="89768"/>
          </a:xfrm>
          <a:prstGeom prst="rect">
            <a:avLst/>
          </a:prstGeom>
          <a:noFill/>
        </p:spPr>
        <p:txBody>
          <a:bodyPr vert="horz" wrap="square" lIns="0" tIns="12700" rIns="0" bIns="0" rtlCol="0">
            <a:spAutoFit/>
          </a:bodyPr>
          <a:lstStyle/>
          <a:p>
            <a:pPr marL="12700">
              <a:lnSpc>
                <a:spcPct val="100000"/>
              </a:lnSpc>
              <a:spcBef>
                <a:spcPts val="100"/>
              </a:spcBef>
            </a:pPr>
            <a:r>
              <a:rPr lang="ja-JP" altLang="en-US" sz="50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５</a:t>
            </a:r>
            <a:endParaRPr sz="500"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 name="グループ化 20"/>
          <p:cNvGrpSpPr/>
          <p:nvPr/>
        </p:nvGrpSpPr>
        <p:grpSpPr>
          <a:xfrm>
            <a:off x="5356746" y="5154658"/>
            <a:ext cx="614721" cy="264729"/>
            <a:chOff x="5550611" y="4605336"/>
            <a:chExt cx="587587" cy="253044"/>
          </a:xfrm>
        </p:grpSpPr>
        <p:sp>
          <p:nvSpPr>
            <p:cNvPr id="543" name="object 199"/>
            <p:cNvSpPr txBox="1"/>
            <p:nvPr/>
          </p:nvSpPr>
          <p:spPr>
            <a:xfrm>
              <a:off x="5550611" y="4605336"/>
              <a:ext cx="587587" cy="85806"/>
            </a:xfrm>
            <a:prstGeom prst="rect">
              <a:avLst/>
            </a:prstGeom>
          </p:spPr>
          <p:txBody>
            <a:bodyPr vert="horz" wrap="square" lIns="0" tIns="12700" rIns="0" bIns="0" rtlCol="0">
              <a:spAutoFit/>
            </a:bodyPr>
            <a:lstStyle/>
            <a:p>
              <a:pPr marL="38100">
                <a:lnSpc>
                  <a:spcPct val="100000"/>
                </a:lnSpc>
                <a:spcBef>
                  <a:spcPts val="100"/>
                </a:spcBef>
              </a:pPr>
              <a:r>
                <a:rPr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4</a:t>
              </a:r>
              <a:r>
                <a:rPr sz="500" b="1" spc="44"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八剣山果樹園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8" name="直線コネクタ 7"/>
            <p:cNvCxnSpPr/>
            <p:nvPr/>
          </p:nvCxnSpPr>
          <p:spPr>
            <a:xfrm>
              <a:off x="5713875" y="4703198"/>
              <a:ext cx="0" cy="155182"/>
            </a:xfrm>
            <a:prstGeom prst="line">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82967" y="4611094"/>
              <a:ext cx="72634" cy="78252"/>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cxnSp>
        <p:nvCxnSpPr>
          <p:cNvPr id="563" name="直線コネクタ 562"/>
          <p:cNvCxnSpPr/>
          <p:nvPr/>
        </p:nvCxnSpPr>
        <p:spPr>
          <a:xfrm>
            <a:off x="8386950" y="4507558"/>
            <a:ext cx="0" cy="529939"/>
          </a:xfrm>
          <a:prstGeom prst="line">
            <a:avLst/>
          </a:prstGeom>
          <a:ln>
            <a:solidFill>
              <a:srgbClr val="53C8D9"/>
            </a:solidFill>
            <a:headEnd type="oval" w="sm" len="sm"/>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6411566" y="5766380"/>
            <a:ext cx="606549" cy="141850"/>
            <a:chOff x="6558871" y="5156655"/>
            <a:chExt cx="579775" cy="135588"/>
          </a:xfrm>
        </p:grpSpPr>
        <p:sp>
          <p:nvSpPr>
            <p:cNvPr id="551" name="object 333"/>
            <p:cNvSpPr txBox="1"/>
            <p:nvPr/>
          </p:nvSpPr>
          <p:spPr>
            <a:xfrm>
              <a:off x="6558871" y="5156655"/>
              <a:ext cx="513461" cy="85805"/>
            </a:xfrm>
            <a:prstGeom prst="rect">
              <a:avLst/>
            </a:prstGeom>
          </p:spPr>
          <p:txBody>
            <a:bodyPr vert="horz" wrap="square" lIns="0" tIns="12700" rIns="0" bIns="0" rtlCol="0">
              <a:spAutoFit/>
            </a:bodyPr>
            <a:lstStyle/>
            <a:p>
              <a:pPr marL="38100">
                <a:lnSpc>
                  <a:spcPct val="100000"/>
                </a:lnSpc>
                <a:spcBef>
                  <a:spcPts val="100"/>
                </a:spcBef>
              </a:pPr>
              <a:r>
                <a:rPr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2</a:t>
              </a: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a:t>
              </a:r>
              <a:r>
                <a:rPr sz="500" b="1" spc="82"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札幌芸術の森</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4" name="カギ線コネクタ 13"/>
            <p:cNvCxnSpPr/>
            <p:nvPr/>
          </p:nvCxnSpPr>
          <p:spPr>
            <a:xfrm>
              <a:off x="7043069" y="5201550"/>
              <a:ext cx="95577" cy="90693"/>
            </a:xfrm>
            <a:prstGeom prst="bentConnector3">
              <a:avLst>
                <a:gd name="adj1" fmla="val 104812"/>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560" name="object 118"/>
          <p:cNvSpPr txBox="1"/>
          <p:nvPr/>
        </p:nvSpPr>
        <p:spPr>
          <a:xfrm>
            <a:off x="7351950" y="5547674"/>
            <a:ext cx="795490" cy="187231"/>
          </a:xfrm>
          <a:prstGeom prst="rect">
            <a:avLst/>
          </a:prstGeom>
        </p:spPr>
        <p:txBody>
          <a:bodyPr vert="horz" wrap="square" lIns="0" tIns="20320" rIns="0" bIns="0" rtlCol="0">
            <a:spAutoFit/>
          </a:bodyPr>
          <a:lstStyle/>
          <a:p>
            <a:pPr marL="55244">
              <a:lnSpc>
                <a:spcPct val="100000"/>
              </a:lnSpc>
              <a:spcBef>
                <a:spcPts val="160"/>
              </a:spcBef>
            </a:pP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06  </a:t>
            </a:r>
            <a:r>
              <a:rPr sz="500" b="1" spc="89"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07 </a:t>
            </a:r>
            <a:r>
              <a:rPr sz="500" b="1" spc="142"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spc="-12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ア</a:t>
            </a:r>
            <a:r>
              <a:rPr sz="500" spc="-10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イ</a:t>
            </a:r>
            <a:r>
              <a:rPr sz="500" spc="-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ヌ</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文化体験</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38100">
              <a:lnSpc>
                <a:spcPct val="100000"/>
              </a:lnSpc>
              <a:spcBef>
                <a:spcPts val="65"/>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市内</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各所</a:t>
            </a:r>
            <a:r>
              <a:rPr sz="500" spc="-3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にて</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562" name="object 224"/>
          <p:cNvSpPr txBox="1"/>
          <p:nvPr/>
        </p:nvSpPr>
        <p:spPr>
          <a:xfrm>
            <a:off x="7753029" y="4981983"/>
            <a:ext cx="767450" cy="166712"/>
          </a:xfrm>
          <a:prstGeom prst="rect">
            <a:avLst/>
          </a:prstGeom>
        </p:spPr>
        <p:txBody>
          <a:bodyPr vert="horz" wrap="square" lIns="0" tIns="12700" rIns="0" bIns="0" rtlCol="0">
            <a:spAutoFit/>
          </a:bodyPr>
          <a:lstStyle/>
          <a:p>
            <a:pPr marL="50800">
              <a:lnSpc>
                <a:spcPct val="100000"/>
              </a:lnSpc>
              <a:spcBef>
                <a:spcPts val="100"/>
              </a:spcBef>
            </a:pPr>
            <a:r>
              <a:rPr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09</a:t>
            </a:r>
            <a:r>
              <a:rPr sz="500" b="1" spc="-82"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b="1" spc="-82"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a:t>
            </a:r>
            <a:r>
              <a:rPr sz="500" spc="-4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道</a:t>
            </a:r>
            <a:r>
              <a:rPr sz="500" spc="-5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コ</a:t>
            </a:r>
            <a:r>
              <a:rPr sz="500" spc="-27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カ</a:t>
            </a:r>
            <a:r>
              <a:rPr sz="500" spc="-29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spc="-3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コ</a:t>
            </a:r>
            <a:r>
              <a:rPr sz="500" spc="-6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ー</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ラ</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71120">
              <a:lnSpc>
                <a:spcPct val="100000"/>
              </a:lnSpc>
            </a:pPr>
            <a:r>
              <a:rPr sz="500" spc="-1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ボ</a:t>
            </a:r>
            <a:r>
              <a:rPr sz="500" spc="-16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ト</a:t>
            </a:r>
            <a:r>
              <a:rPr sz="500" spc="-1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リ</a:t>
            </a:r>
            <a:r>
              <a:rPr sz="500" spc="-114"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ン</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グ</a:t>
            </a:r>
            <a:r>
              <a:rPr sz="500" spc="-4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札幌本社</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2" name="object 296"/>
          <p:cNvSpPr txBox="1"/>
          <p:nvPr/>
        </p:nvSpPr>
        <p:spPr>
          <a:xfrm>
            <a:off x="9323562" y="3886771"/>
            <a:ext cx="42516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北海道</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3" name="object 297"/>
          <p:cNvSpPr txBox="1"/>
          <p:nvPr/>
        </p:nvSpPr>
        <p:spPr>
          <a:xfrm>
            <a:off x="9321938" y="3963602"/>
            <a:ext cx="32928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開拓の村</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4" name="object 298"/>
          <p:cNvSpPr txBox="1"/>
          <p:nvPr/>
        </p:nvSpPr>
        <p:spPr>
          <a:xfrm>
            <a:off x="9205822" y="3883612"/>
            <a:ext cx="138747" cy="95256"/>
          </a:xfrm>
          <a:prstGeom prst="rect">
            <a:avLst/>
          </a:prstGeom>
        </p:spPr>
        <p:txBody>
          <a:bodyPr vert="horz" wrap="square" lIns="0" tIns="13970" rIns="0" bIns="0" rtlCol="0">
            <a:spAutoFit/>
          </a:bodyPr>
          <a:lstStyle/>
          <a:p>
            <a:pPr marL="12700">
              <a:lnSpc>
                <a:spcPct val="100000"/>
              </a:lnSpc>
              <a:spcBef>
                <a:spcPts val="110"/>
              </a:spcBef>
            </a:pP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11</a:t>
            </a:r>
            <a:endParaRPr sz="500" dirty="0">
              <a:latin typeface="UD デジタル 教科書体 NP-R" panose="02020400000000000000" pitchFamily="18" charset="-128"/>
              <a:ea typeface="UD デジタル 教科書体 NP-R" panose="02020400000000000000" pitchFamily="18" charset="-128"/>
              <a:cs typeface="DIN2014-NarrowDemi"/>
            </a:endParaRPr>
          </a:p>
        </p:txBody>
      </p:sp>
      <p:cxnSp>
        <p:nvCxnSpPr>
          <p:cNvPr id="605" name="カギ線コネクタ 604"/>
          <p:cNvCxnSpPr/>
          <p:nvPr/>
        </p:nvCxnSpPr>
        <p:spPr>
          <a:xfrm rot="10800000">
            <a:off x="9130311" y="3906863"/>
            <a:ext cx="71557" cy="39580"/>
          </a:xfrm>
          <a:prstGeom prst="bentConnector3">
            <a:avLst>
              <a:gd name="adj1" fmla="val 96419"/>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19" name="object 226"/>
          <p:cNvSpPr txBox="1"/>
          <p:nvPr/>
        </p:nvSpPr>
        <p:spPr>
          <a:xfrm>
            <a:off x="8203273" y="2695671"/>
            <a:ext cx="86425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酪</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農と</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乳の歴史</a:t>
            </a:r>
            <a:r>
              <a:rPr sz="500" spc="-2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館・</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札幌工場</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20" name="object 227"/>
          <p:cNvSpPr txBox="1"/>
          <p:nvPr/>
        </p:nvSpPr>
        <p:spPr>
          <a:xfrm>
            <a:off x="8081827" y="2609506"/>
            <a:ext cx="934598" cy="89768"/>
          </a:xfrm>
          <a:prstGeom prst="rect">
            <a:avLst/>
          </a:prstGeom>
        </p:spPr>
        <p:txBody>
          <a:bodyPr vert="horz" wrap="square" lIns="0" tIns="12700" rIns="0" bIns="0" rtlCol="0">
            <a:spAutoFit/>
          </a:bodyPr>
          <a:lstStyle/>
          <a:p>
            <a:pPr marL="38100">
              <a:lnSpc>
                <a:spcPct val="100000"/>
              </a:lnSpc>
              <a:spcBef>
                <a:spcPts val="100"/>
              </a:spcBef>
            </a:pP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19</a:t>
            </a:r>
            <a:r>
              <a:rPr sz="4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雪</a:t>
            </a:r>
            <a:r>
              <a:rPr sz="500" spc="-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印</a:t>
            </a:r>
            <a:r>
              <a:rPr sz="500" spc="-114"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メ</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グミ</a:t>
            </a:r>
            <a:r>
              <a:rPr sz="500" spc="-7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ル</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ク</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株式会社</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54" name="線吹き出し 2 53"/>
          <p:cNvSpPr/>
          <p:nvPr/>
        </p:nvSpPr>
        <p:spPr>
          <a:xfrm>
            <a:off x="8069343" y="2596219"/>
            <a:ext cx="994035" cy="236677"/>
          </a:xfrm>
          <a:prstGeom prst="callout2">
            <a:avLst>
              <a:gd name="adj1" fmla="val 37697"/>
              <a:gd name="adj2" fmla="val 3697"/>
              <a:gd name="adj3" fmla="val 37696"/>
              <a:gd name="adj4" fmla="val -4638"/>
              <a:gd name="adj5" fmla="val 280913"/>
              <a:gd name="adj6" fmla="val -25615"/>
            </a:avLst>
          </a:prstGeom>
          <a:noFill/>
          <a:ln w="6350">
            <a:solidFill>
              <a:srgbClr val="22B9CE"/>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27" name="object 272"/>
          <p:cNvSpPr txBox="1"/>
          <p:nvPr/>
        </p:nvSpPr>
        <p:spPr>
          <a:xfrm>
            <a:off x="5098248" y="3886062"/>
            <a:ext cx="758084" cy="93913"/>
          </a:xfrm>
          <a:prstGeom prst="rect">
            <a:avLst/>
          </a:prstGeom>
        </p:spPr>
        <p:txBody>
          <a:bodyPr vert="horz" wrap="square" lIns="0" tIns="12700" rIns="0" bIns="0" rtlCol="0">
            <a:spAutoFit/>
          </a:bodyPr>
          <a:lstStyle/>
          <a:p>
            <a:pPr marL="12700">
              <a:lnSpc>
                <a:spcPct val="100000"/>
              </a:lnSpc>
              <a:spcBef>
                <a:spcPts val="100"/>
              </a:spcBef>
            </a:pPr>
            <a:r>
              <a:rPr sz="500" spc="-9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ワン</a:t>
            </a:r>
            <a:r>
              <a:rPr sz="500" spc="-2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ダ</a:t>
            </a:r>
            <a:r>
              <a:rPr sz="500" spc="-6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ー</a:t>
            </a:r>
            <a:r>
              <a:rPr sz="500" spc="-1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ラ</a:t>
            </a:r>
            <a:r>
              <a:rPr sz="500" spc="-14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ン</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ドサッポロ</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39" name="object 284"/>
          <p:cNvSpPr txBox="1"/>
          <p:nvPr/>
        </p:nvSpPr>
        <p:spPr>
          <a:xfrm>
            <a:off x="5117323" y="3784559"/>
            <a:ext cx="292589" cy="91051"/>
          </a:xfrm>
          <a:prstGeom prst="rect">
            <a:avLst/>
          </a:prstGeom>
        </p:spPr>
        <p:txBody>
          <a:bodyPr vert="horz" wrap="square" lIns="0" tIns="13970" rIns="0" bIns="0" rtlCol="0">
            <a:spAutoFit/>
          </a:bodyPr>
          <a:lstStyle/>
          <a:p>
            <a:pPr marL="12700">
              <a:lnSpc>
                <a:spcPct val="100000"/>
              </a:lnSpc>
              <a:spcBef>
                <a:spcPts val="110"/>
              </a:spcBef>
            </a:pPr>
            <a:r>
              <a:rPr lang="en-US"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12</a:t>
            </a: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6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3</a:t>
            </a:r>
            <a:endParaRPr sz="500" dirty="0">
              <a:latin typeface="UD デジタル 教科書体 NP-R" panose="02020400000000000000" pitchFamily="18" charset="-128"/>
              <a:ea typeface="UD デジタル 教科書体 NP-R" panose="02020400000000000000" pitchFamily="18" charset="-128"/>
              <a:cs typeface="DIN2014-NarrowDemi"/>
            </a:endParaRPr>
          </a:p>
        </p:txBody>
      </p:sp>
      <p:sp>
        <p:nvSpPr>
          <p:cNvPr id="640" name="正方形/長方形 639"/>
          <p:cNvSpPr/>
          <p:nvPr/>
        </p:nvSpPr>
        <p:spPr>
          <a:xfrm>
            <a:off x="5129723" y="3790348"/>
            <a:ext cx="100880"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41" name="正方形/長方形 640"/>
          <p:cNvSpPr/>
          <p:nvPr/>
        </p:nvSpPr>
        <p:spPr>
          <a:xfrm>
            <a:off x="5276915" y="3790348"/>
            <a:ext cx="100880"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49" name="正方形/長方形 648"/>
          <p:cNvSpPr/>
          <p:nvPr/>
        </p:nvSpPr>
        <p:spPr>
          <a:xfrm>
            <a:off x="8108240" y="2615937"/>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2" name="正方形/長方形 651"/>
          <p:cNvSpPr/>
          <p:nvPr/>
        </p:nvSpPr>
        <p:spPr>
          <a:xfrm>
            <a:off x="9209614" y="3891149"/>
            <a:ext cx="105758" cy="89905"/>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3" name="正方形/長方形 652"/>
          <p:cNvSpPr/>
          <p:nvPr/>
        </p:nvSpPr>
        <p:spPr>
          <a:xfrm>
            <a:off x="7792167" y="498270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5" name="正方形/長方形 54"/>
          <p:cNvSpPr/>
          <p:nvPr/>
        </p:nvSpPr>
        <p:spPr>
          <a:xfrm>
            <a:off x="7373730" y="5534189"/>
            <a:ext cx="921326" cy="209362"/>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5" name="正方形/長方形 654"/>
          <p:cNvSpPr/>
          <p:nvPr/>
        </p:nvSpPr>
        <p:spPr>
          <a:xfrm>
            <a:off x="7401869" y="5557580"/>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6" name="正方形/長方形 655"/>
          <p:cNvSpPr/>
          <p:nvPr/>
        </p:nvSpPr>
        <p:spPr>
          <a:xfrm>
            <a:off x="7502393" y="555676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7" name="正方形/長方形 656"/>
          <p:cNvSpPr/>
          <p:nvPr/>
        </p:nvSpPr>
        <p:spPr>
          <a:xfrm>
            <a:off x="6434371" y="5772397"/>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73" name="正方形/長方形 672"/>
          <p:cNvSpPr/>
          <p:nvPr/>
        </p:nvSpPr>
        <p:spPr>
          <a:xfrm>
            <a:off x="5129338" y="4895878"/>
            <a:ext cx="690437" cy="202843"/>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75" name="正方形/長方形 674"/>
          <p:cNvSpPr/>
          <p:nvPr/>
        </p:nvSpPr>
        <p:spPr>
          <a:xfrm>
            <a:off x="5159614" y="4920393"/>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683" name="直線コネクタ 682"/>
          <p:cNvCxnSpPr/>
          <p:nvPr/>
        </p:nvCxnSpPr>
        <p:spPr>
          <a:xfrm flipV="1">
            <a:off x="5657975" y="3817945"/>
            <a:ext cx="102602" cy="71348"/>
          </a:xfrm>
          <a:prstGeom prst="line">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97" name="object 311"/>
          <p:cNvSpPr txBox="1"/>
          <p:nvPr/>
        </p:nvSpPr>
        <p:spPr>
          <a:xfrm>
            <a:off x="7888599" y="3979792"/>
            <a:ext cx="845684" cy="89768"/>
          </a:xfrm>
          <a:prstGeom prst="rect">
            <a:avLst/>
          </a:prstGeom>
        </p:spPr>
        <p:txBody>
          <a:bodyPr vert="horz" wrap="square" lIns="0" tIns="12700" rIns="0" bIns="0" rtlCol="0">
            <a:spAutoFit/>
          </a:bodyPr>
          <a:lstStyle/>
          <a:p>
            <a:pPr marL="38100">
              <a:lnSpc>
                <a:spcPct val="100000"/>
              </a:lnSpc>
              <a:spcBef>
                <a:spcPts val="100"/>
              </a:spcBef>
            </a:pPr>
            <a:r>
              <a:rPr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8</a:t>
            </a:r>
            <a:r>
              <a:rPr sz="500" b="1" spc="15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spc="-3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JICA</a:t>
            </a:r>
            <a:r>
              <a:rPr sz="500" spc="-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北海道</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98" name="正方形/長方形 697"/>
          <p:cNvSpPr/>
          <p:nvPr/>
        </p:nvSpPr>
        <p:spPr>
          <a:xfrm>
            <a:off x="7918272" y="3988720"/>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99" name="線吹き出し 2 698"/>
          <p:cNvSpPr/>
          <p:nvPr/>
        </p:nvSpPr>
        <p:spPr>
          <a:xfrm>
            <a:off x="7612303" y="3845650"/>
            <a:ext cx="994035" cy="236677"/>
          </a:xfrm>
          <a:prstGeom prst="callout2">
            <a:avLst>
              <a:gd name="adj1" fmla="val 77695"/>
              <a:gd name="adj2" fmla="val 71865"/>
              <a:gd name="adj3" fmla="val 77694"/>
              <a:gd name="adj4" fmla="val 80070"/>
              <a:gd name="adj5" fmla="val 93554"/>
              <a:gd name="adj6" fmla="val 87664"/>
            </a:avLst>
          </a:prstGeom>
          <a:noFill/>
          <a:ln w="6350">
            <a:solidFill>
              <a:srgbClr val="22B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60" name="グループ化 59"/>
          <p:cNvGrpSpPr/>
          <p:nvPr/>
        </p:nvGrpSpPr>
        <p:grpSpPr>
          <a:xfrm>
            <a:off x="7653057" y="2062888"/>
            <a:ext cx="647268" cy="94124"/>
            <a:chOff x="7688432" y="1616644"/>
            <a:chExt cx="515553" cy="89969"/>
          </a:xfrm>
        </p:grpSpPr>
        <p:sp>
          <p:nvSpPr>
            <p:cNvPr id="701" name="object 227"/>
            <p:cNvSpPr txBox="1"/>
            <p:nvPr/>
          </p:nvSpPr>
          <p:spPr>
            <a:xfrm>
              <a:off x="7688432" y="1620807"/>
              <a:ext cx="515553" cy="85806"/>
            </a:xfrm>
            <a:prstGeom prst="rect">
              <a:avLst/>
            </a:prstGeom>
          </p:spPr>
          <p:txBody>
            <a:bodyPr vert="horz" wrap="square" lIns="0" tIns="12700" rIns="0" bIns="0" rtlCol="0">
              <a:spAutoFit/>
            </a:bodyPr>
            <a:lstStyle/>
            <a:p>
              <a:pPr marL="38100">
                <a:lnSpc>
                  <a:spcPct val="100000"/>
                </a:lnSpc>
                <a:spcBef>
                  <a:spcPts val="100"/>
                </a:spcBef>
              </a:pPr>
              <a:r>
                <a:rPr lang="en-US" altLang="ja-JP" sz="7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03</a:t>
              </a:r>
              <a:r>
                <a:rPr sz="5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en-US" sz="5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モエレ沼公園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04" name="正方形/長方形 703"/>
            <p:cNvSpPr/>
            <p:nvPr/>
          </p:nvSpPr>
          <p:spPr>
            <a:xfrm>
              <a:off x="7711546" y="1616644"/>
              <a:ext cx="79209" cy="78252"/>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cxnSp>
        <p:nvCxnSpPr>
          <p:cNvPr id="705" name="カギ線コネクタ 704"/>
          <p:cNvCxnSpPr/>
          <p:nvPr/>
        </p:nvCxnSpPr>
        <p:spPr>
          <a:xfrm rot="5400000">
            <a:off x="7594238" y="2108701"/>
            <a:ext cx="68573" cy="65366"/>
          </a:xfrm>
          <a:prstGeom prst="bentConnector3">
            <a:avLst>
              <a:gd name="adj1" fmla="val 2768"/>
            </a:avLst>
          </a:prstGeom>
          <a:ln>
            <a:solidFill>
              <a:srgbClr val="53C8D9"/>
            </a:solidFill>
            <a:tailEnd type="oval" w="sm" len="sm"/>
          </a:ln>
        </p:spPr>
        <p:style>
          <a:lnRef idx="1">
            <a:schemeClr val="accent1"/>
          </a:lnRef>
          <a:fillRef idx="0">
            <a:schemeClr val="accent1"/>
          </a:fillRef>
          <a:effectRef idx="0">
            <a:schemeClr val="accent1"/>
          </a:effectRef>
          <a:fontRef idx="minor">
            <a:schemeClr val="tx1"/>
          </a:fontRef>
        </p:style>
      </p:cxnSp>
      <p:sp>
        <p:nvSpPr>
          <p:cNvPr id="142" name="object 118"/>
          <p:cNvSpPr txBox="1"/>
          <p:nvPr/>
        </p:nvSpPr>
        <p:spPr>
          <a:xfrm>
            <a:off x="5117792" y="4900399"/>
            <a:ext cx="747748" cy="187231"/>
          </a:xfrm>
          <a:prstGeom prst="rect">
            <a:avLst/>
          </a:prstGeom>
        </p:spPr>
        <p:txBody>
          <a:bodyPr vert="horz" wrap="square" lIns="0" tIns="20320" rIns="0" bIns="0" rtlCol="0">
            <a:spAutoFit/>
          </a:bodyPr>
          <a:lstStyle/>
          <a:p>
            <a:pPr marL="55244">
              <a:lnSpc>
                <a:spcPct val="100000"/>
              </a:lnSpc>
              <a:spcBef>
                <a:spcPts val="160"/>
              </a:spcBef>
            </a:pP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15</a:t>
            </a: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142"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spc="-12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定山渓ファーム</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38100">
              <a:lnSpc>
                <a:spcPct val="100000"/>
              </a:lnSpc>
              <a:spcBef>
                <a:spcPts val="65"/>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定山渓地区にて実施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4" name="図 3"/>
          <p:cNvPicPr>
            <a:picLocks noChangeAspect="1"/>
          </p:cNvPicPr>
          <p:nvPr/>
        </p:nvPicPr>
        <p:blipFill rotWithShape="1">
          <a:blip r:embed="rId7" cstate="screen">
            <a:extLst>
              <a:ext uri="{28A0092B-C50C-407E-A947-70E740481C1C}">
                <a14:useLocalDpi xmlns:a14="http://schemas.microsoft.com/office/drawing/2010/main"/>
              </a:ext>
            </a:extLst>
          </a:blip>
          <a:srcRect t="-7699"/>
          <a:stretch/>
        </p:blipFill>
        <p:spPr>
          <a:xfrm>
            <a:off x="8913455" y="6054866"/>
            <a:ext cx="700162" cy="95951"/>
          </a:xfrm>
          <a:prstGeom prst="rect">
            <a:avLst/>
          </a:prstGeom>
        </p:spPr>
      </p:pic>
      <p:sp>
        <p:nvSpPr>
          <p:cNvPr id="204" name="object 173"/>
          <p:cNvSpPr txBox="1"/>
          <p:nvPr/>
        </p:nvSpPr>
        <p:spPr>
          <a:xfrm>
            <a:off x="7267399" y="2349824"/>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6570A7"/>
                </a:solidFill>
                <a:latin typeface="UD デジタル 教科書体 NP-R" panose="02020400000000000000" pitchFamily="18" charset="-128"/>
                <a:ea typeface="UD デジタル 教科書体 NP-R" panose="02020400000000000000" pitchFamily="18" charset="-128"/>
                <a:cs typeface="Arial Unicode MS"/>
              </a:rPr>
              <a:t>地下鉄東豊線</a:t>
            </a:r>
            <a:endParaRPr sz="500" dirty="0">
              <a:solidFill>
                <a:srgbClr val="6570A7"/>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05" name="object 173"/>
          <p:cNvSpPr txBox="1"/>
          <p:nvPr/>
        </p:nvSpPr>
        <p:spPr>
          <a:xfrm>
            <a:off x="7618183" y="2181155"/>
            <a:ext cx="612275"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サッポロさとらん</a:t>
            </a:r>
            <a:r>
              <a:rPr lang="ja-JP" altLang="en-US"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ど</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6" name="object 173"/>
          <p:cNvSpPr txBox="1"/>
          <p:nvPr/>
        </p:nvSpPr>
        <p:spPr>
          <a:xfrm rot="2287494">
            <a:off x="6154742" y="3156080"/>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CC8151"/>
                </a:solidFill>
                <a:latin typeface="UD デジタル 教科書体 NP-R" panose="02020400000000000000" pitchFamily="18" charset="-128"/>
                <a:ea typeface="UD デジタル 教科書体 NP-R" panose="02020400000000000000" pitchFamily="18" charset="-128"/>
                <a:cs typeface="Arial Unicode MS"/>
              </a:rPr>
              <a:t>地下鉄東西線</a:t>
            </a:r>
            <a:endParaRPr sz="500" dirty="0">
              <a:solidFill>
                <a:srgbClr val="CC815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07" name="object 173"/>
          <p:cNvSpPr txBox="1"/>
          <p:nvPr/>
        </p:nvSpPr>
        <p:spPr>
          <a:xfrm>
            <a:off x="7105744" y="2892557"/>
            <a:ext cx="612275"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農学校第二農場</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8" name="object 173"/>
          <p:cNvSpPr txBox="1"/>
          <p:nvPr/>
        </p:nvSpPr>
        <p:spPr>
          <a:xfrm>
            <a:off x="7163353" y="3280993"/>
            <a:ext cx="225323"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9" name="object 173"/>
          <p:cNvSpPr txBox="1"/>
          <p:nvPr/>
        </p:nvSpPr>
        <p:spPr>
          <a:xfrm>
            <a:off x="6192982" y="3410924"/>
            <a:ext cx="12690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西区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0" name="object 173"/>
          <p:cNvSpPr txBox="1"/>
          <p:nvPr/>
        </p:nvSpPr>
        <p:spPr>
          <a:xfrm>
            <a:off x="7065746" y="3806204"/>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中央区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1" name="object 173"/>
          <p:cNvSpPr txBox="1"/>
          <p:nvPr/>
        </p:nvSpPr>
        <p:spPr>
          <a:xfrm>
            <a:off x="8016361" y="2443733"/>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東区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2" name="object 173"/>
          <p:cNvSpPr txBox="1"/>
          <p:nvPr/>
        </p:nvSpPr>
        <p:spPr>
          <a:xfrm>
            <a:off x="7059041" y="1639629"/>
            <a:ext cx="134311"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5" name="object 173"/>
          <p:cNvSpPr txBox="1"/>
          <p:nvPr/>
        </p:nvSpPr>
        <p:spPr>
          <a:xfrm rot="20240340">
            <a:off x="8428785" y="2968770"/>
            <a:ext cx="33648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道央自動車道</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16" name="object 173"/>
          <p:cNvSpPr txBox="1"/>
          <p:nvPr/>
        </p:nvSpPr>
        <p:spPr>
          <a:xfrm>
            <a:off x="8441419" y="3282722"/>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白石区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7" name="object 173"/>
          <p:cNvSpPr txBox="1"/>
          <p:nvPr/>
        </p:nvSpPr>
        <p:spPr>
          <a:xfrm>
            <a:off x="9275195" y="3539060"/>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厚別区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8" name="object 173"/>
          <p:cNvSpPr txBox="1"/>
          <p:nvPr/>
        </p:nvSpPr>
        <p:spPr>
          <a:xfrm>
            <a:off x="7601891" y="4408898"/>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0" name="object 173"/>
          <p:cNvSpPr txBox="1"/>
          <p:nvPr/>
        </p:nvSpPr>
        <p:spPr>
          <a:xfrm rot="4715831">
            <a:off x="8848181" y="4739924"/>
            <a:ext cx="33648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道央自動車道</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22" name="object 173"/>
          <p:cNvSpPr txBox="1"/>
          <p:nvPr/>
        </p:nvSpPr>
        <p:spPr>
          <a:xfrm>
            <a:off x="8150644" y="5325988"/>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清田区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3" name="object 173"/>
          <p:cNvSpPr txBox="1"/>
          <p:nvPr/>
        </p:nvSpPr>
        <p:spPr>
          <a:xfrm>
            <a:off x="6658407" y="5321162"/>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豊平川</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4" name="object 173"/>
          <p:cNvSpPr txBox="1"/>
          <p:nvPr/>
        </p:nvSpPr>
        <p:spPr>
          <a:xfrm>
            <a:off x="6304751" y="5165134"/>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南区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8" name="object 173"/>
          <p:cNvSpPr txBox="1"/>
          <p:nvPr/>
        </p:nvSpPr>
        <p:spPr>
          <a:xfrm rot="5843822">
            <a:off x="7292881" y="4407620"/>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679370"/>
                </a:solidFill>
                <a:latin typeface="UD デジタル 教科書体 NP-R" panose="02020400000000000000" pitchFamily="18" charset="-128"/>
                <a:ea typeface="UD デジタル 教科書体 NP-R" panose="02020400000000000000" pitchFamily="18" charset="-128"/>
                <a:cs typeface="Arial Unicode MS"/>
              </a:rPr>
              <a:t>地下鉄南北線</a:t>
            </a:r>
            <a:endParaRPr sz="500" dirty="0">
              <a:solidFill>
                <a:srgbClr val="679370"/>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9" name="object 173"/>
          <p:cNvSpPr txBox="1"/>
          <p:nvPr/>
        </p:nvSpPr>
        <p:spPr>
          <a:xfrm>
            <a:off x="6560667" y="3676993"/>
            <a:ext cx="363134"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円山動物園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0" name="object 173"/>
          <p:cNvSpPr txBox="1"/>
          <p:nvPr/>
        </p:nvSpPr>
        <p:spPr>
          <a:xfrm>
            <a:off x="6547654" y="3863005"/>
            <a:ext cx="413486"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大倉山展望台</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2" name="object 173"/>
          <p:cNvSpPr txBox="1"/>
          <p:nvPr/>
        </p:nvSpPr>
        <p:spPr>
          <a:xfrm>
            <a:off x="6234847" y="4358227"/>
            <a:ext cx="746776" cy="134162"/>
          </a:xfrm>
          <a:prstGeom prst="rect">
            <a:avLst/>
          </a:prstGeom>
          <a:solidFill>
            <a:schemeClr val="bg1"/>
          </a:solidFill>
        </p:spPr>
        <p:txBody>
          <a:bodyPr vert="horz" wrap="square" lIns="0" tIns="12700" rIns="0" bIns="0" rtlCol="0">
            <a:spAutoFit/>
          </a:bodyPr>
          <a:lstStyle/>
          <a:p>
            <a:pPr marL="12700" algn="ctr">
              <a:lnSpc>
                <a:spcPts val="4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藻岩山・札幌もいわ山</a:t>
            </a:r>
          </a:p>
          <a:p>
            <a:pPr marL="12700" algn="ctr">
              <a:lnSpc>
                <a:spcPts val="4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ロープウェイ</a:t>
            </a:r>
          </a:p>
        </p:txBody>
      </p:sp>
      <p:sp>
        <p:nvSpPr>
          <p:cNvPr id="236" name="object 173"/>
          <p:cNvSpPr txBox="1"/>
          <p:nvPr/>
        </p:nvSpPr>
        <p:spPr>
          <a:xfrm>
            <a:off x="7575408" y="4776871"/>
            <a:ext cx="483869" cy="174411"/>
          </a:xfrm>
          <a:prstGeom prst="rect">
            <a:avLst/>
          </a:prstGeom>
          <a:solidFill>
            <a:schemeClr val="bg1"/>
          </a:solidFill>
        </p:spPr>
        <p:txBody>
          <a:bodyPr vert="horz" wrap="square" lIns="0" tIns="12700" rIns="0" bIns="0" rtlCol="0">
            <a:spAutoFit/>
          </a:bodyPr>
          <a:lstStyle/>
          <a:p>
            <a:pPr marL="12700" algn="r">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さっぽろ羊ヶ丘展望台</a:t>
            </a:r>
            <a:endParaRPr lang="ja-JP" altLang="en-US"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7" name="object 173"/>
          <p:cNvSpPr txBox="1"/>
          <p:nvPr/>
        </p:nvSpPr>
        <p:spPr>
          <a:xfrm>
            <a:off x="9186170" y="3711210"/>
            <a:ext cx="427447"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北海道博物館</a:t>
            </a:r>
            <a:endParaRPr lang="ja-JP" altLang="en-US"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8" name="object 173"/>
          <p:cNvSpPr txBox="1"/>
          <p:nvPr/>
        </p:nvSpPr>
        <p:spPr>
          <a:xfrm>
            <a:off x="8690533" y="6023898"/>
            <a:ext cx="210029" cy="126113"/>
          </a:xfrm>
          <a:prstGeom prst="rect">
            <a:avLst/>
          </a:prstGeom>
          <a:noFill/>
        </p:spPr>
        <p:txBody>
          <a:bodyPr vert="horz" wrap="square" lIns="0" tIns="12700" rIns="0" bIns="0" rtlCol="0">
            <a:spAutoFit/>
          </a:bodyPr>
          <a:lstStyle/>
          <a:p>
            <a:pPr marL="12700" algn="r">
              <a:lnSpc>
                <a:spcPct val="100000"/>
              </a:lnSpc>
              <a:spcBef>
                <a:spcPts val="100"/>
              </a:spcBef>
            </a:pPr>
            <a:r>
              <a:rPr lang="ja-JP" altLang="en-US" sz="700" dirty="0">
                <a:solidFill>
                  <a:srgbClr val="58595B"/>
                </a:solidFill>
                <a:latin typeface="ＭＳ Ｐゴシック" panose="020B0600070205080204" pitchFamily="50" charset="-128"/>
                <a:ea typeface="ＭＳ Ｐゴシック" panose="020B0600070205080204" pitchFamily="50" charset="-128"/>
                <a:cs typeface="Arial Unicode MS"/>
              </a:rPr>
              <a:t>１</a:t>
            </a:r>
            <a:r>
              <a:rPr lang="en-US" altLang="ja-JP" sz="700" dirty="0">
                <a:solidFill>
                  <a:srgbClr val="58595B"/>
                </a:solidFill>
                <a:latin typeface="ＭＳ Ｐゴシック" panose="020B0600070205080204" pitchFamily="50" charset="-128"/>
                <a:ea typeface="ＭＳ Ｐゴシック" panose="020B0600070205080204" pitchFamily="50" charset="-128"/>
                <a:cs typeface="Arial Unicode MS"/>
              </a:rPr>
              <a:t>km</a:t>
            </a:r>
            <a:endParaRPr lang="ja-JP" altLang="en-US" sz="700" dirty="0">
              <a:latin typeface="ＭＳ Ｐゴシック" panose="020B0600070205080204" pitchFamily="50" charset="-128"/>
              <a:ea typeface="ＭＳ Ｐゴシック" panose="020B0600070205080204" pitchFamily="50" charset="-128"/>
              <a:cs typeface="Arial Unicode MS"/>
            </a:endParaRPr>
          </a:p>
        </p:txBody>
      </p:sp>
      <p:cxnSp>
        <p:nvCxnSpPr>
          <p:cNvPr id="31" name="直線コネクタ 30">
            <a:extLst>
              <a:ext uri="{FF2B5EF4-FFF2-40B4-BE49-F238E27FC236}">
                <a16:creationId xmlns:a16="http://schemas.microsoft.com/office/drawing/2014/main" id="{F7A63EE6-3878-4EAB-9790-E7A8842E2B98}"/>
              </a:ext>
            </a:extLst>
          </p:cNvPr>
          <p:cNvCxnSpPr/>
          <p:nvPr/>
        </p:nvCxnSpPr>
        <p:spPr>
          <a:xfrm>
            <a:off x="7999242" y="4625975"/>
            <a:ext cx="0" cy="137387"/>
          </a:xfrm>
          <a:prstGeom prst="line">
            <a:avLst/>
          </a:prstGeom>
          <a:ln>
            <a:solidFill>
              <a:schemeClr val="tx2"/>
            </a:solidFill>
            <a:headEnd type="oval" w="sm" len="sm"/>
          </a:ln>
        </p:spPr>
        <p:style>
          <a:lnRef idx="1">
            <a:schemeClr val="accent1"/>
          </a:lnRef>
          <a:fillRef idx="0">
            <a:schemeClr val="accent1"/>
          </a:fillRef>
          <a:effectRef idx="0">
            <a:schemeClr val="accent1"/>
          </a:effectRef>
          <a:fontRef idx="minor">
            <a:schemeClr val="tx1"/>
          </a:fontRef>
        </p:style>
      </p:cxnSp>
      <p:cxnSp>
        <p:nvCxnSpPr>
          <p:cNvPr id="284" name="カギ線コネクタ 600">
            <a:extLst>
              <a:ext uri="{FF2B5EF4-FFF2-40B4-BE49-F238E27FC236}">
                <a16:creationId xmlns:a16="http://schemas.microsoft.com/office/drawing/2014/main" id="{565ED354-E09C-4D91-8578-227097D67215}"/>
              </a:ext>
            </a:extLst>
          </p:cNvPr>
          <p:cNvCxnSpPr>
            <a:cxnSpLocks/>
          </p:cNvCxnSpPr>
          <p:nvPr/>
        </p:nvCxnSpPr>
        <p:spPr>
          <a:xfrm rot="10800000" flipV="1">
            <a:off x="7552218" y="2222081"/>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87"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7048254" y="2927493"/>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89" name="カギ線コネクタ 600">
            <a:extLst>
              <a:ext uri="{FF2B5EF4-FFF2-40B4-BE49-F238E27FC236}">
                <a16:creationId xmlns:a16="http://schemas.microsoft.com/office/drawing/2014/main" id="{ED3FB3AF-677D-4294-89E0-076E8FEB7C3A}"/>
              </a:ext>
            </a:extLst>
          </p:cNvPr>
          <p:cNvCxnSpPr>
            <a:cxnSpLocks/>
          </p:cNvCxnSpPr>
          <p:nvPr/>
        </p:nvCxnSpPr>
        <p:spPr>
          <a:xfrm rot="10800000" flipV="1">
            <a:off x="6494583" y="3719046"/>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1" name="カギ線コネクタ 600">
            <a:extLst>
              <a:ext uri="{FF2B5EF4-FFF2-40B4-BE49-F238E27FC236}">
                <a16:creationId xmlns:a16="http://schemas.microsoft.com/office/drawing/2014/main" id="{74A38A28-D20F-4FD2-8A22-7767BDC7768B}"/>
              </a:ext>
            </a:extLst>
          </p:cNvPr>
          <p:cNvCxnSpPr>
            <a:cxnSpLocks/>
          </p:cNvCxnSpPr>
          <p:nvPr/>
        </p:nvCxnSpPr>
        <p:spPr>
          <a:xfrm rot="10800000" flipV="1">
            <a:off x="6485895" y="3898617"/>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6" name="カギ線コネクタ 600">
            <a:extLst>
              <a:ext uri="{FF2B5EF4-FFF2-40B4-BE49-F238E27FC236}">
                <a16:creationId xmlns:a16="http://schemas.microsoft.com/office/drawing/2014/main" id="{496FE23F-A320-484A-A096-3B7491D33926}"/>
              </a:ext>
            </a:extLst>
          </p:cNvPr>
          <p:cNvCxnSpPr>
            <a:cxnSpLocks/>
          </p:cNvCxnSpPr>
          <p:nvPr/>
        </p:nvCxnSpPr>
        <p:spPr>
          <a:xfrm rot="10800000" flipV="1">
            <a:off x="9125681" y="3760461"/>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57D48AD3-629B-475A-916A-0898F8C57B4C}"/>
              </a:ext>
            </a:extLst>
          </p:cNvPr>
          <p:cNvCxnSpPr/>
          <p:nvPr/>
        </p:nvCxnSpPr>
        <p:spPr>
          <a:xfrm>
            <a:off x="6616011" y="4211728"/>
            <a:ext cx="0" cy="137387"/>
          </a:xfrm>
          <a:prstGeom prst="line">
            <a:avLst/>
          </a:prstGeom>
          <a:ln>
            <a:solidFill>
              <a:schemeClr val="tx2"/>
            </a:solidFill>
            <a:headEnd type="oval" w="sm" len="sm"/>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F989DA74-1915-4A21-863C-C68AC36FA832}"/>
              </a:ext>
            </a:extLst>
          </p:cNvPr>
          <p:cNvSpPr/>
          <p:nvPr/>
        </p:nvSpPr>
        <p:spPr>
          <a:xfrm>
            <a:off x="8842875" y="5496937"/>
            <a:ext cx="268263" cy="268263"/>
          </a:xfrm>
          <a:prstGeom prst="ellipse">
            <a:avLst/>
          </a:prstGeom>
          <a:solidFill>
            <a:srgbClr val="FFF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楕円 297">
            <a:extLst>
              <a:ext uri="{FF2B5EF4-FFF2-40B4-BE49-F238E27FC236}">
                <a16:creationId xmlns:a16="http://schemas.microsoft.com/office/drawing/2014/main" id="{9CAC7102-6BF8-4798-AD4C-624959B4FD5E}"/>
              </a:ext>
            </a:extLst>
          </p:cNvPr>
          <p:cNvSpPr/>
          <p:nvPr/>
        </p:nvSpPr>
        <p:spPr>
          <a:xfrm>
            <a:off x="8840260" y="5206995"/>
            <a:ext cx="268263" cy="268263"/>
          </a:xfrm>
          <a:prstGeom prst="ellipse">
            <a:avLst/>
          </a:prstGeom>
          <a:solidFill>
            <a:srgbClr val="FFF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8329FE68-3CA4-42DA-B2AD-AA15766EE8BA}"/>
              </a:ext>
            </a:extLst>
          </p:cNvPr>
          <p:cNvSpPr txBox="1"/>
          <p:nvPr/>
        </p:nvSpPr>
        <p:spPr>
          <a:xfrm>
            <a:off x="8795547" y="5552640"/>
            <a:ext cx="784189" cy="161583"/>
          </a:xfrm>
          <a:prstGeom prst="rect">
            <a:avLst/>
          </a:prstGeom>
          <a:noFill/>
        </p:spPr>
        <p:txBody>
          <a:bodyPr wrap="none" rtlCol="0">
            <a:spAutoFit/>
          </a:bodyPr>
          <a:lstStyle/>
          <a:p>
            <a:r>
              <a:rPr kumimoji="1" lang="ja-JP" altLang="en-US" sz="450" dirty="0">
                <a:latin typeface="BIZ UDPゴシック" panose="020B0400000000000000" pitchFamily="50" charset="-128"/>
                <a:ea typeface="BIZ UDPゴシック" panose="020B0400000000000000" pitchFamily="50" charset="-128"/>
              </a:rPr>
              <a:t>札幌駅から車で約</a:t>
            </a:r>
            <a:r>
              <a:rPr kumimoji="1" lang="en-US" altLang="ja-JP" sz="450" dirty="0">
                <a:latin typeface="BIZ UDPゴシック" panose="020B0400000000000000" pitchFamily="50" charset="-128"/>
                <a:ea typeface="BIZ UDPゴシック" panose="020B0400000000000000" pitchFamily="50" charset="-128"/>
              </a:rPr>
              <a:t>30</a:t>
            </a:r>
            <a:r>
              <a:rPr kumimoji="1" lang="ja-JP" altLang="en-US" sz="450" dirty="0">
                <a:latin typeface="BIZ UDPゴシック" panose="020B0400000000000000" pitchFamily="50" charset="-128"/>
                <a:ea typeface="BIZ UDPゴシック" panose="020B0400000000000000" pitchFamily="50" charset="-128"/>
              </a:rPr>
              <a:t>分</a:t>
            </a:r>
          </a:p>
        </p:txBody>
      </p:sp>
      <p:sp>
        <p:nvSpPr>
          <p:cNvPr id="314" name="テキスト ボックス 313">
            <a:extLst>
              <a:ext uri="{FF2B5EF4-FFF2-40B4-BE49-F238E27FC236}">
                <a16:creationId xmlns:a16="http://schemas.microsoft.com/office/drawing/2014/main" id="{8D2EE878-671D-4ACE-BCF7-9E6768B3D78D}"/>
              </a:ext>
            </a:extLst>
          </p:cNvPr>
          <p:cNvSpPr txBox="1"/>
          <p:nvPr/>
        </p:nvSpPr>
        <p:spPr>
          <a:xfrm>
            <a:off x="8797490" y="5256489"/>
            <a:ext cx="777777" cy="161583"/>
          </a:xfrm>
          <a:prstGeom prst="rect">
            <a:avLst/>
          </a:prstGeom>
          <a:noFill/>
        </p:spPr>
        <p:txBody>
          <a:bodyPr wrap="none" rtlCol="0">
            <a:spAutoFit/>
          </a:bodyPr>
          <a:lstStyle/>
          <a:p>
            <a:r>
              <a:rPr kumimoji="1" lang="ja-JP" altLang="en-US" sz="450" dirty="0">
                <a:latin typeface="BIZ UDPゴシック" panose="020B0400000000000000" pitchFamily="50" charset="-128"/>
                <a:ea typeface="BIZ UDPゴシック" panose="020B0400000000000000" pitchFamily="50" charset="-128"/>
              </a:rPr>
              <a:t>札幌駅から車で約</a:t>
            </a:r>
            <a:r>
              <a:rPr kumimoji="1" lang="en-US" altLang="ja-JP" sz="450" dirty="0">
                <a:latin typeface="BIZ UDPゴシック" panose="020B0400000000000000" pitchFamily="50" charset="-128"/>
                <a:ea typeface="BIZ UDPゴシック" panose="020B0400000000000000" pitchFamily="50" charset="-128"/>
              </a:rPr>
              <a:t>15</a:t>
            </a:r>
            <a:r>
              <a:rPr kumimoji="1" lang="ja-JP" altLang="en-US" sz="450" dirty="0">
                <a:latin typeface="BIZ UDPゴシック" panose="020B0400000000000000" pitchFamily="50" charset="-128"/>
                <a:ea typeface="BIZ UDPゴシック" panose="020B0400000000000000" pitchFamily="50" charset="-128"/>
              </a:rPr>
              <a:t>分</a:t>
            </a:r>
          </a:p>
        </p:txBody>
      </p:sp>
      <p:grpSp>
        <p:nvGrpSpPr>
          <p:cNvPr id="386" name="グループ化 385"/>
          <p:cNvGrpSpPr/>
          <p:nvPr/>
        </p:nvGrpSpPr>
        <p:grpSpPr>
          <a:xfrm>
            <a:off x="4866662" y="551638"/>
            <a:ext cx="2146780" cy="2792148"/>
            <a:chOff x="2055967" y="7218686"/>
            <a:chExt cx="2043494" cy="2657799"/>
          </a:xfrm>
        </p:grpSpPr>
        <p:sp>
          <p:nvSpPr>
            <p:cNvPr id="387" name="フローチャート: 組合せ 386"/>
            <p:cNvSpPr/>
            <p:nvPr/>
          </p:nvSpPr>
          <p:spPr>
            <a:xfrm rot="14257174" flipH="1" flipV="1">
              <a:off x="3212212" y="9298579"/>
              <a:ext cx="1097425" cy="58387"/>
            </a:xfrm>
            <a:prstGeom prst="flowChartMerge">
              <a:avLst/>
            </a:prstGeom>
            <a:solidFill>
              <a:srgbClr val="1FA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88" name="object 28"/>
            <p:cNvSpPr/>
            <p:nvPr/>
          </p:nvSpPr>
          <p:spPr>
            <a:xfrm>
              <a:off x="2076588" y="7219212"/>
              <a:ext cx="2016300" cy="2236503"/>
            </a:xfrm>
            <a:custGeom>
              <a:avLst/>
              <a:gdLst/>
              <a:ahLst/>
              <a:cxnLst/>
              <a:rect l="l" t="t" r="r" b="b"/>
              <a:pathLst>
                <a:path w="4767580" h="5288280">
                  <a:moveTo>
                    <a:pt x="4766995" y="0"/>
                  </a:moveTo>
                  <a:lnTo>
                    <a:pt x="0" y="0"/>
                  </a:lnTo>
                  <a:lnTo>
                    <a:pt x="0" y="5287708"/>
                  </a:lnTo>
                  <a:lnTo>
                    <a:pt x="4766995" y="5287708"/>
                  </a:lnTo>
                  <a:lnTo>
                    <a:pt x="4766995" y="0"/>
                  </a:lnTo>
                  <a:close/>
                </a:path>
              </a:pathLst>
            </a:custGeom>
            <a:solidFill>
              <a:srgbClr val="FFFFFF"/>
            </a:solidFill>
          </p:spPr>
          <p:txBody>
            <a:bodyPr wrap="square" lIns="0" tIns="0" rIns="0" bIns="0" rtlCol="0"/>
            <a:lstStyle/>
            <a:p>
              <a:endParaRPr/>
            </a:p>
          </p:txBody>
        </p:sp>
        <p:sp>
          <p:nvSpPr>
            <p:cNvPr id="389" name="object 29"/>
            <p:cNvSpPr/>
            <p:nvPr/>
          </p:nvSpPr>
          <p:spPr>
            <a:xfrm>
              <a:off x="2473435" y="7863260"/>
              <a:ext cx="991231" cy="512666"/>
            </a:xfrm>
            <a:custGeom>
              <a:avLst/>
              <a:gdLst/>
              <a:ahLst/>
              <a:cxnLst/>
              <a:rect l="l" t="t" r="r" b="b"/>
              <a:pathLst>
                <a:path w="2343785" h="1212214">
                  <a:moveTo>
                    <a:pt x="988237" y="529209"/>
                  </a:moveTo>
                  <a:lnTo>
                    <a:pt x="901801" y="0"/>
                  </a:lnTo>
                  <a:lnTo>
                    <a:pt x="386753" y="98526"/>
                  </a:lnTo>
                  <a:lnTo>
                    <a:pt x="480542" y="607428"/>
                  </a:lnTo>
                  <a:lnTo>
                    <a:pt x="550024" y="544868"/>
                  </a:lnTo>
                  <a:lnTo>
                    <a:pt x="589711" y="512749"/>
                  </a:lnTo>
                  <a:lnTo>
                    <a:pt x="614451" y="500913"/>
                  </a:lnTo>
                  <a:lnTo>
                    <a:pt x="639140" y="499224"/>
                  </a:lnTo>
                  <a:lnTo>
                    <a:pt x="665759" y="507707"/>
                  </a:lnTo>
                  <a:lnTo>
                    <a:pt x="685825" y="526351"/>
                  </a:lnTo>
                  <a:lnTo>
                    <a:pt x="698487" y="545007"/>
                  </a:lnTo>
                  <a:lnTo>
                    <a:pt x="702906" y="553491"/>
                  </a:lnTo>
                  <a:lnTo>
                    <a:pt x="813765" y="561695"/>
                  </a:lnTo>
                  <a:lnTo>
                    <a:pt x="988237" y="529209"/>
                  </a:lnTo>
                  <a:close/>
                </a:path>
                <a:path w="2343785" h="1212214">
                  <a:moveTo>
                    <a:pt x="2343264" y="774103"/>
                  </a:moveTo>
                  <a:lnTo>
                    <a:pt x="2332418" y="707148"/>
                  </a:lnTo>
                  <a:lnTo>
                    <a:pt x="0" y="1115136"/>
                  </a:lnTo>
                  <a:lnTo>
                    <a:pt x="17856" y="1211643"/>
                  </a:lnTo>
                  <a:lnTo>
                    <a:pt x="2343264" y="774103"/>
                  </a:lnTo>
                  <a:close/>
                </a:path>
              </a:pathLst>
            </a:custGeom>
            <a:solidFill>
              <a:srgbClr val="D0DFA0"/>
            </a:solidFill>
          </p:spPr>
          <p:txBody>
            <a:bodyPr wrap="square" lIns="0" tIns="0" rIns="0" bIns="0" rtlCol="0"/>
            <a:lstStyle/>
            <a:p>
              <a:endParaRPr/>
            </a:p>
          </p:txBody>
        </p:sp>
        <p:pic>
          <p:nvPicPr>
            <p:cNvPr id="390" name="object 30"/>
            <p:cNvPicPr/>
            <p:nvPr/>
          </p:nvPicPr>
          <p:blipFill>
            <a:blip r:embed="rId8" cstate="screen">
              <a:extLst>
                <a:ext uri="{28A0092B-C50C-407E-A947-70E740481C1C}">
                  <a14:useLocalDpi xmlns:a14="http://schemas.microsoft.com/office/drawing/2010/main"/>
                </a:ext>
              </a:extLst>
            </a:blip>
            <a:stretch>
              <a:fillRect/>
            </a:stretch>
          </p:blipFill>
          <p:spPr>
            <a:xfrm>
              <a:off x="2076588" y="7219217"/>
              <a:ext cx="2016053" cy="2237028"/>
            </a:xfrm>
            <a:prstGeom prst="rect">
              <a:avLst/>
            </a:prstGeom>
          </p:spPr>
        </p:pic>
        <p:sp>
          <p:nvSpPr>
            <p:cNvPr id="391" name="object 31"/>
            <p:cNvSpPr/>
            <p:nvPr/>
          </p:nvSpPr>
          <p:spPr>
            <a:xfrm>
              <a:off x="3050509" y="7219212"/>
              <a:ext cx="327904" cy="2236503"/>
            </a:xfrm>
            <a:custGeom>
              <a:avLst/>
              <a:gdLst/>
              <a:ahLst/>
              <a:cxnLst/>
              <a:rect l="l" t="t" r="r" b="b"/>
              <a:pathLst>
                <a:path w="775335" h="5288280">
                  <a:moveTo>
                    <a:pt x="0" y="0"/>
                  </a:moveTo>
                  <a:lnTo>
                    <a:pt x="283568" y="1501420"/>
                  </a:lnTo>
                  <a:lnTo>
                    <a:pt x="618428" y="3286196"/>
                  </a:lnTo>
                  <a:lnTo>
                    <a:pt x="746725" y="3999646"/>
                  </a:lnTo>
                  <a:lnTo>
                    <a:pt x="775340" y="4218283"/>
                  </a:lnTo>
                  <a:lnTo>
                    <a:pt x="682048" y="4766614"/>
                  </a:lnTo>
                  <a:lnTo>
                    <a:pt x="638083" y="5056678"/>
                  </a:lnTo>
                  <a:lnTo>
                    <a:pt x="631863" y="5185034"/>
                  </a:lnTo>
                  <a:lnTo>
                    <a:pt x="651807" y="5248240"/>
                  </a:lnTo>
                  <a:lnTo>
                    <a:pt x="673610" y="5287708"/>
                  </a:lnTo>
                </a:path>
              </a:pathLst>
            </a:custGeom>
            <a:ln w="25399">
              <a:solidFill>
                <a:srgbClr val="94AA93"/>
              </a:solidFill>
            </a:ln>
          </p:spPr>
          <p:txBody>
            <a:bodyPr wrap="square" lIns="0" tIns="0" rIns="0" bIns="0" rtlCol="0"/>
            <a:lstStyle/>
            <a:p>
              <a:endParaRPr/>
            </a:p>
          </p:txBody>
        </p:sp>
        <p:sp>
          <p:nvSpPr>
            <p:cNvPr id="392" name="object 32"/>
            <p:cNvSpPr/>
            <p:nvPr/>
          </p:nvSpPr>
          <p:spPr>
            <a:xfrm>
              <a:off x="2076588" y="8110045"/>
              <a:ext cx="2021671" cy="336496"/>
            </a:xfrm>
            <a:custGeom>
              <a:avLst/>
              <a:gdLst/>
              <a:ahLst/>
              <a:cxnLst/>
              <a:rect l="l" t="t" r="r" b="b"/>
              <a:pathLst>
                <a:path w="4780280" h="795654">
                  <a:moveTo>
                    <a:pt x="0" y="795387"/>
                  </a:moveTo>
                  <a:lnTo>
                    <a:pt x="1557335" y="512951"/>
                  </a:lnTo>
                  <a:lnTo>
                    <a:pt x="2736369" y="299299"/>
                  </a:lnTo>
                  <a:lnTo>
                    <a:pt x="3261580" y="204559"/>
                  </a:lnTo>
                  <a:lnTo>
                    <a:pt x="3526252" y="157565"/>
                  </a:lnTo>
                  <a:lnTo>
                    <a:pt x="3585252" y="146330"/>
                  </a:lnTo>
                  <a:lnTo>
                    <a:pt x="3644116" y="133675"/>
                  </a:lnTo>
                  <a:lnTo>
                    <a:pt x="3702638" y="119954"/>
                  </a:lnTo>
                  <a:lnTo>
                    <a:pt x="3760608" y="105522"/>
                  </a:lnTo>
                  <a:lnTo>
                    <a:pt x="3817818" y="90733"/>
                  </a:lnTo>
                  <a:lnTo>
                    <a:pt x="3874062" y="75941"/>
                  </a:lnTo>
                  <a:lnTo>
                    <a:pt x="3929129" y="61501"/>
                  </a:lnTo>
                  <a:lnTo>
                    <a:pt x="3982814" y="47765"/>
                  </a:lnTo>
                  <a:lnTo>
                    <a:pt x="4034906" y="35090"/>
                  </a:lnTo>
                  <a:lnTo>
                    <a:pt x="4085199" y="23828"/>
                  </a:lnTo>
                  <a:lnTo>
                    <a:pt x="4133485" y="14333"/>
                  </a:lnTo>
                  <a:lnTo>
                    <a:pt x="4179554" y="6961"/>
                  </a:lnTo>
                  <a:lnTo>
                    <a:pt x="4223200" y="2065"/>
                  </a:lnTo>
                  <a:lnTo>
                    <a:pt x="4264214" y="0"/>
                  </a:lnTo>
                  <a:lnTo>
                    <a:pt x="4302388" y="1118"/>
                  </a:lnTo>
                  <a:lnTo>
                    <a:pt x="4369384" y="14326"/>
                  </a:lnTo>
                  <a:lnTo>
                    <a:pt x="4417738" y="40170"/>
                  </a:lnTo>
                  <a:lnTo>
                    <a:pt x="4469819" y="82993"/>
                  </a:lnTo>
                  <a:lnTo>
                    <a:pt x="4501218" y="111844"/>
                  </a:lnTo>
                  <a:lnTo>
                    <a:pt x="4535700" y="145037"/>
                  </a:lnTo>
                  <a:lnTo>
                    <a:pt x="4572898" y="182109"/>
                  </a:lnTo>
                  <a:lnTo>
                    <a:pt x="4612447" y="222597"/>
                  </a:lnTo>
                  <a:lnTo>
                    <a:pt x="4653978" y="266037"/>
                  </a:lnTo>
                  <a:lnTo>
                    <a:pt x="4697127" y="311968"/>
                  </a:lnTo>
                  <a:lnTo>
                    <a:pt x="4741525" y="359926"/>
                  </a:lnTo>
                  <a:lnTo>
                    <a:pt x="4780064" y="402072"/>
                  </a:lnTo>
                </a:path>
              </a:pathLst>
            </a:custGeom>
            <a:ln w="25400">
              <a:solidFill>
                <a:srgbClr val="E2A277"/>
              </a:solidFill>
            </a:ln>
          </p:spPr>
          <p:txBody>
            <a:bodyPr wrap="square" lIns="0" tIns="0" rIns="0" bIns="0" rtlCol="0"/>
            <a:lstStyle/>
            <a:p>
              <a:endParaRPr/>
            </a:p>
          </p:txBody>
        </p:sp>
        <p:sp>
          <p:nvSpPr>
            <p:cNvPr id="393" name="object 33"/>
            <p:cNvSpPr/>
            <p:nvPr/>
          </p:nvSpPr>
          <p:spPr>
            <a:xfrm>
              <a:off x="3192419" y="7219214"/>
              <a:ext cx="905831" cy="1977888"/>
            </a:xfrm>
            <a:custGeom>
              <a:avLst/>
              <a:gdLst/>
              <a:ahLst/>
              <a:cxnLst/>
              <a:rect l="l" t="t" r="r" b="b"/>
              <a:pathLst>
                <a:path w="2141854" h="4676775">
                  <a:moveTo>
                    <a:pt x="2141658" y="4676184"/>
                  </a:moveTo>
                  <a:lnTo>
                    <a:pt x="2101286" y="4631440"/>
                  </a:lnTo>
                  <a:lnTo>
                    <a:pt x="2072795" y="4590730"/>
                  </a:lnTo>
                  <a:lnTo>
                    <a:pt x="2054836" y="4551727"/>
                  </a:lnTo>
                  <a:lnTo>
                    <a:pt x="2044253" y="4510187"/>
                  </a:lnTo>
                  <a:lnTo>
                    <a:pt x="2037891" y="4461871"/>
                  </a:lnTo>
                  <a:lnTo>
                    <a:pt x="2032592" y="4402534"/>
                  </a:lnTo>
                  <a:lnTo>
                    <a:pt x="2029355" y="4367409"/>
                  </a:lnTo>
                  <a:lnTo>
                    <a:pt x="2025201" y="4327937"/>
                  </a:lnTo>
                  <a:lnTo>
                    <a:pt x="2019735" y="4283590"/>
                  </a:lnTo>
                  <a:lnTo>
                    <a:pt x="2011801" y="4243892"/>
                  </a:lnTo>
                  <a:lnTo>
                    <a:pt x="1999192" y="4207351"/>
                  </a:lnTo>
                  <a:lnTo>
                    <a:pt x="1961100" y="4143138"/>
                  </a:lnTo>
                  <a:lnTo>
                    <a:pt x="1907752" y="4089754"/>
                  </a:lnTo>
                  <a:lnTo>
                    <a:pt x="1876073" y="4066747"/>
                  </a:lnTo>
                  <a:lnTo>
                    <a:pt x="1841440" y="4045997"/>
                  </a:lnTo>
                  <a:lnTo>
                    <a:pt x="1804140" y="4027355"/>
                  </a:lnTo>
                  <a:lnTo>
                    <a:pt x="1764458" y="4010670"/>
                  </a:lnTo>
                  <a:lnTo>
                    <a:pt x="1722683" y="3995792"/>
                  </a:lnTo>
                  <a:lnTo>
                    <a:pt x="1679099" y="3982571"/>
                  </a:lnTo>
                  <a:lnTo>
                    <a:pt x="1633995" y="3970859"/>
                  </a:lnTo>
                  <a:lnTo>
                    <a:pt x="1587657" y="3960503"/>
                  </a:lnTo>
                  <a:lnTo>
                    <a:pt x="1540371" y="3951356"/>
                  </a:lnTo>
                  <a:lnTo>
                    <a:pt x="1492423" y="3943266"/>
                  </a:lnTo>
                  <a:lnTo>
                    <a:pt x="1444102" y="3936084"/>
                  </a:lnTo>
                  <a:lnTo>
                    <a:pt x="1395693" y="3929660"/>
                  </a:lnTo>
                  <a:lnTo>
                    <a:pt x="1347482" y="3923844"/>
                  </a:lnTo>
                  <a:lnTo>
                    <a:pt x="1299757" y="3918486"/>
                  </a:lnTo>
                  <a:lnTo>
                    <a:pt x="1252805" y="3913436"/>
                  </a:lnTo>
                  <a:lnTo>
                    <a:pt x="1206911" y="3908544"/>
                  </a:lnTo>
                  <a:lnTo>
                    <a:pt x="1162363" y="3903661"/>
                  </a:lnTo>
                  <a:lnTo>
                    <a:pt x="1119446" y="3898636"/>
                  </a:lnTo>
                  <a:lnTo>
                    <a:pt x="1078449" y="3893319"/>
                  </a:lnTo>
                  <a:lnTo>
                    <a:pt x="1011238" y="3881740"/>
                  </a:lnTo>
                  <a:lnTo>
                    <a:pt x="951830" y="3866774"/>
                  </a:lnTo>
                  <a:lnTo>
                    <a:pt x="899597" y="3848545"/>
                  </a:lnTo>
                  <a:lnTo>
                    <a:pt x="853912" y="3827180"/>
                  </a:lnTo>
                  <a:lnTo>
                    <a:pt x="814148" y="3802803"/>
                  </a:lnTo>
                  <a:lnTo>
                    <a:pt x="779678" y="3775541"/>
                  </a:lnTo>
                  <a:lnTo>
                    <a:pt x="749876" y="3745518"/>
                  </a:lnTo>
                  <a:lnTo>
                    <a:pt x="724114" y="3712860"/>
                  </a:lnTo>
                  <a:lnTo>
                    <a:pt x="701766" y="3677693"/>
                  </a:lnTo>
                  <a:lnTo>
                    <a:pt x="682203" y="3640142"/>
                  </a:lnTo>
                  <a:lnTo>
                    <a:pt x="664801" y="3600332"/>
                  </a:lnTo>
                  <a:lnTo>
                    <a:pt x="648931" y="3558389"/>
                  </a:lnTo>
                  <a:lnTo>
                    <a:pt x="633966" y="3514439"/>
                  </a:lnTo>
                  <a:lnTo>
                    <a:pt x="619280" y="3468606"/>
                  </a:lnTo>
                  <a:lnTo>
                    <a:pt x="606555" y="3421018"/>
                  </a:lnTo>
                  <a:lnTo>
                    <a:pt x="595209" y="3372550"/>
                  </a:lnTo>
                  <a:lnTo>
                    <a:pt x="581765" y="3311762"/>
                  </a:lnTo>
                  <a:lnTo>
                    <a:pt x="566388" y="3239574"/>
                  </a:lnTo>
                  <a:lnTo>
                    <a:pt x="558025" y="3199493"/>
                  </a:lnTo>
                  <a:lnTo>
                    <a:pt x="549240" y="3156906"/>
                  </a:lnTo>
                  <a:lnTo>
                    <a:pt x="540054" y="3111930"/>
                  </a:lnTo>
                  <a:lnTo>
                    <a:pt x="530487" y="3064678"/>
                  </a:lnTo>
                  <a:lnTo>
                    <a:pt x="520559" y="3015267"/>
                  </a:lnTo>
                  <a:lnTo>
                    <a:pt x="510292" y="2963811"/>
                  </a:lnTo>
                  <a:lnTo>
                    <a:pt x="499705" y="2910425"/>
                  </a:lnTo>
                  <a:lnTo>
                    <a:pt x="488820" y="2855224"/>
                  </a:lnTo>
                  <a:lnTo>
                    <a:pt x="477656" y="2798323"/>
                  </a:lnTo>
                  <a:lnTo>
                    <a:pt x="466234" y="2739837"/>
                  </a:lnTo>
                  <a:lnTo>
                    <a:pt x="454575" y="2679882"/>
                  </a:lnTo>
                  <a:lnTo>
                    <a:pt x="442699" y="2618572"/>
                  </a:lnTo>
                  <a:lnTo>
                    <a:pt x="430627" y="2556022"/>
                  </a:lnTo>
                  <a:lnTo>
                    <a:pt x="418380" y="2492347"/>
                  </a:lnTo>
                  <a:lnTo>
                    <a:pt x="405977" y="2427662"/>
                  </a:lnTo>
                  <a:lnTo>
                    <a:pt x="393439" y="2362083"/>
                  </a:lnTo>
                  <a:lnTo>
                    <a:pt x="380788" y="2295724"/>
                  </a:lnTo>
                  <a:lnTo>
                    <a:pt x="368042" y="2228700"/>
                  </a:lnTo>
                  <a:lnTo>
                    <a:pt x="355224" y="2161127"/>
                  </a:lnTo>
                  <a:lnTo>
                    <a:pt x="342353" y="2093119"/>
                  </a:lnTo>
                  <a:lnTo>
                    <a:pt x="329449" y="2024792"/>
                  </a:lnTo>
                  <a:lnTo>
                    <a:pt x="316535" y="1956260"/>
                  </a:lnTo>
                  <a:lnTo>
                    <a:pt x="303629" y="1887638"/>
                  </a:lnTo>
                  <a:lnTo>
                    <a:pt x="290752" y="1819041"/>
                  </a:lnTo>
                  <a:lnTo>
                    <a:pt x="277926" y="1750586"/>
                  </a:lnTo>
                  <a:lnTo>
                    <a:pt x="265170" y="1682385"/>
                  </a:lnTo>
                  <a:lnTo>
                    <a:pt x="252505" y="1614555"/>
                  </a:lnTo>
                  <a:lnTo>
                    <a:pt x="239952" y="1547211"/>
                  </a:lnTo>
                  <a:lnTo>
                    <a:pt x="227530" y="1480467"/>
                  </a:lnTo>
                  <a:lnTo>
                    <a:pt x="215262" y="1414439"/>
                  </a:lnTo>
                  <a:lnTo>
                    <a:pt x="203166" y="1349241"/>
                  </a:lnTo>
                  <a:lnTo>
                    <a:pt x="191264" y="1284988"/>
                  </a:lnTo>
                  <a:lnTo>
                    <a:pt x="179576" y="1221797"/>
                  </a:lnTo>
                  <a:lnTo>
                    <a:pt x="168123" y="1159781"/>
                  </a:lnTo>
                  <a:lnTo>
                    <a:pt x="156924" y="1099055"/>
                  </a:lnTo>
                  <a:lnTo>
                    <a:pt x="146002" y="1039736"/>
                  </a:lnTo>
                  <a:lnTo>
                    <a:pt x="135376" y="981937"/>
                  </a:lnTo>
                  <a:lnTo>
                    <a:pt x="125066" y="925773"/>
                  </a:lnTo>
                  <a:lnTo>
                    <a:pt x="115094" y="871360"/>
                  </a:lnTo>
                  <a:lnTo>
                    <a:pt x="105479" y="818813"/>
                  </a:lnTo>
                  <a:lnTo>
                    <a:pt x="96243" y="768247"/>
                  </a:lnTo>
                  <a:lnTo>
                    <a:pt x="87405" y="719777"/>
                  </a:lnTo>
                  <a:lnTo>
                    <a:pt x="78987" y="673517"/>
                  </a:lnTo>
                  <a:lnTo>
                    <a:pt x="71009" y="629583"/>
                  </a:lnTo>
                  <a:lnTo>
                    <a:pt x="63490" y="588090"/>
                  </a:lnTo>
                  <a:lnTo>
                    <a:pt x="56453" y="549153"/>
                  </a:lnTo>
                  <a:lnTo>
                    <a:pt x="43903" y="479406"/>
                  </a:lnTo>
                  <a:lnTo>
                    <a:pt x="33523" y="421263"/>
                  </a:lnTo>
                  <a:lnTo>
                    <a:pt x="25477" y="375643"/>
                  </a:lnTo>
                  <a:lnTo>
                    <a:pt x="11055" y="284531"/>
                  </a:lnTo>
                  <a:lnTo>
                    <a:pt x="3587" y="218103"/>
                  </a:lnTo>
                  <a:lnTo>
                    <a:pt x="0" y="158221"/>
                  </a:lnTo>
                  <a:lnTo>
                    <a:pt x="314" y="104574"/>
                  </a:lnTo>
                  <a:lnTo>
                    <a:pt x="4553" y="56851"/>
                  </a:lnTo>
                  <a:lnTo>
                    <a:pt x="12738" y="14741"/>
                  </a:lnTo>
                  <a:lnTo>
                    <a:pt x="17606" y="0"/>
                  </a:lnTo>
                </a:path>
              </a:pathLst>
            </a:custGeom>
            <a:ln w="25400">
              <a:solidFill>
                <a:srgbClr val="979FC3"/>
              </a:solidFill>
            </a:ln>
          </p:spPr>
          <p:txBody>
            <a:bodyPr wrap="square" lIns="0" tIns="0" rIns="0" bIns="0" rtlCol="0"/>
            <a:lstStyle/>
            <a:p>
              <a:endParaRPr/>
            </a:p>
          </p:txBody>
        </p:sp>
        <p:sp>
          <p:nvSpPr>
            <p:cNvPr id="394" name="object 34"/>
            <p:cNvSpPr/>
            <p:nvPr/>
          </p:nvSpPr>
          <p:spPr>
            <a:xfrm>
              <a:off x="4064837" y="7671395"/>
              <a:ext cx="33569" cy="5103"/>
            </a:xfrm>
            <a:custGeom>
              <a:avLst/>
              <a:gdLst/>
              <a:ahLst/>
              <a:cxnLst/>
              <a:rect l="l" t="t" r="r" b="b"/>
              <a:pathLst>
                <a:path w="79375" h="12064">
                  <a:moveTo>
                    <a:pt x="0" y="11531"/>
                  </a:moveTo>
                  <a:lnTo>
                    <a:pt x="78809" y="0"/>
                  </a:lnTo>
                </a:path>
              </a:pathLst>
            </a:custGeom>
            <a:ln w="45059">
              <a:solidFill>
                <a:srgbClr val="58595B"/>
              </a:solidFill>
            </a:ln>
          </p:spPr>
          <p:txBody>
            <a:bodyPr wrap="square" lIns="0" tIns="0" rIns="0" bIns="0" rtlCol="0"/>
            <a:lstStyle/>
            <a:p>
              <a:endParaRPr/>
            </a:p>
          </p:txBody>
        </p:sp>
        <p:sp>
          <p:nvSpPr>
            <p:cNvPr id="395" name="object 35"/>
            <p:cNvSpPr/>
            <p:nvPr/>
          </p:nvSpPr>
          <p:spPr>
            <a:xfrm>
              <a:off x="4064837" y="7671395"/>
              <a:ext cx="33569" cy="5103"/>
            </a:xfrm>
            <a:custGeom>
              <a:avLst/>
              <a:gdLst/>
              <a:ahLst/>
              <a:cxnLst/>
              <a:rect l="l" t="t" r="r" b="b"/>
              <a:pathLst>
                <a:path w="79375" h="12064">
                  <a:moveTo>
                    <a:pt x="0" y="11531"/>
                  </a:moveTo>
                  <a:lnTo>
                    <a:pt x="78809" y="0"/>
                  </a:lnTo>
                </a:path>
              </a:pathLst>
            </a:custGeom>
            <a:ln w="15900">
              <a:solidFill>
                <a:srgbClr val="FFFFFF"/>
              </a:solidFill>
              <a:prstDash val="dash"/>
            </a:ln>
          </p:spPr>
          <p:txBody>
            <a:bodyPr wrap="square" lIns="0" tIns="0" rIns="0" bIns="0" rtlCol="0"/>
            <a:lstStyle/>
            <a:p>
              <a:endParaRPr/>
            </a:p>
          </p:txBody>
        </p:sp>
        <p:sp>
          <p:nvSpPr>
            <p:cNvPr id="396" name="object 36"/>
            <p:cNvSpPr/>
            <p:nvPr/>
          </p:nvSpPr>
          <p:spPr>
            <a:xfrm>
              <a:off x="2076588" y="7417359"/>
              <a:ext cx="2021671" cy="360666"/>
            </a:xfrm>
            <a:custGeom>
              <a:avLst/>
              <a:gdLst/>
              <a:ahLst/>
              <a:cxnLst/>
              <a:rect l="l" t="t" r="r" b="b"/>
              <a:pathLst>
                <a:path w="4780280" h="852804">
                  <a:moveTo>
                    <a:pt x="0" y="0"/>
                  </a:moveTo>
                  <a:lnTo>
                    <a:pt x="49153" y="30799"/>
                  </a:lnTo>
                  <a:lnTo>
                    <a:pt x="84917" y="52719"/>
                  </a:lnTo>
                  <a:lnTo>
                    <a:pt x="126039" y="77696"/>
                  </a:lnTo>
                  <a:lnTo>
                    <a:pt x="171928" y="105387"/>
                  </a:lnTo>
                  <a:lnTo>
                    <a:pt x="221992" y="135449"/>
                  </a:lnTo>
                  <a:lnTo>
                    <a:pt x="275639" y="167539"/>
                  </a:lnTo>
                  <a:lnTo>
                    <a:pt x="332277" y="201313"/>
                  </a:lnTo>
                  <a:lnTo>
                    <a:pt x="391314" y="236429"/>
                  </a:lnTo>
                  <a:lnTo>
                    <a:pt x="452158" y="272543"/>
                  </a:lnTo>
                  <a:lnTo>
                    <a:pt x="514218" y="309312"/>
                  </a:lnTo>
                  <a:lnTo>
                    <a:pt x="576902" y="346394"/>
                  </a:lnTo>
                  <a:lnTo>
                    <a:pt x="639618" y="383445"/>
                  </a:lnTo>
                  <a:lnTo>
                    <a:pt x="701773" y="420121"/>
                  </a:lnTo>
                  <a:lnTo>
                    <a:pt x="762777" y="456081"/>
                  </a:lnTo>
                  <a:lnTo>
                    <a:pt x="822037" y="490980"/>
                  </a:lnTo>
                  <a:lnTo>
                    <a:pt x="878962" y="524475"/>
                  </a:lnTo>
                  <a:lnTo>
                    <a:pt x="932960" y="556225"/>
                  </a:lnTo>
                  <a:lnTo>
                    <a:pt x="983438" y="585884"/>
                  </a:lnTo>
                  <a:lnTo>
                    <a:pt x="1029805" y="613111"/>
                  </a:lnTo>
                  <a:lnTo>
                    <a:pt x="1071469" y="637561"/>
                  </a:lnTo>
                  <a:lnTo>
                    <a:pt x="1107839" y="658893"/>
                  </a:lnTo>
                  <a:lnTo>
                    <a:pt x="1162327" y="690827"/>
                  </a:lnTo>
                  <a:lnTo>
                    <a:pt x="1245252" y="737333"/>
                  </a:lnTo>
                  <a:lnTo>
                    <a:pt x="1300551" y="763959"/>
                  </a:lnTo>
                  <a:lnTo>
                    <a:pt x="1354370" y="786367"/>
                  </a:lnTo>
                  <a:lnTo>
                    <a:pt x="1406650" y="804878"/>
                  </a:lnTo>
                  <a:lnTo>
                    <a:pt x="1457332" y="819813"/>
                  </a:lnTo>
                  <a:lnTo>
                    <a:pt x="1506356" y="831495"/>
                  </a:lnTo>
                  <a:lnTo>
                    <a:pt x="1553662" y="840243"/>
                  </a:lnTo>
                  <a:lnTo>
                    <a:pt x="1599191" y="846380"/>
                  </a:lnTo>
                  <a:lnTo>
                    <a:pt x="1642882" y="850228"/>
                  </a:lnTo>
                  <a:lnTo>
                    <a:pt x="1684677" y="852106"/>
                  </a:lnTo>
                  <a:lnTo>
                    <a:pt x="1724515" y="852338"/>
                  </a:lnTo>
                  <a:lnTo>
                    <a:pt x="1762337" y="851243"/>
                  </a:lnTo>
                  <a:lnTo>
                    <a:pt x="1813342" y="846831"/>
                  </a:lnTo>
                  <a:lnTo>
                    <a:pt x="1871536" y="833622"/>
                  </a:lnTo>
                  <a:lnTo>
                    <a:pt x="1912573" y="823328"/>
                  </a:lnTo>
                  <a:lnTo>
                    <a:pt x="1960305" y="810979"/>
                  </a:lnTo>
                  <a:lnTo>
                    <a:pt x="2013782" y="796875"/>
                  </a:lnTo>
                  <a:lnTo>
                    <a:pt x="2072054" y="781319"/>
                  </a:lnTo>
                  <a:lnTo>
                    <a:pt x="2134173" y="764613"/>
                  </a:lnTo>
                  <a:lnTo>
                    <a:pt x="2199189" y="747058"/>
                  </a:lnTo>
                  <a:lnTo>
                    <a:pt x="2266153" y="728957"/>
                  </a:lnTo>
                  <a:lnTo>
                    <a:pt x="2334115" y="710611"/>
                  </a:lnTo>
                  <a:lnTo>
                    <a:pt x="2402127" y="692323"/>
                  </a:lnTo>
                  <a:lnTo>
                    <a:pt x="2469239" y="674394"/>
                  </a:lnTo>
                  <a:lnTo>
                    <a:pt x="2534501" y="657127"/>
                  </a:lnTo>
                  <a:lnTo>
                    <a:pt x="2596965" y="640823"/>
                  </a:lnTo>
                  <a:lnTo>
                    <a:pt x="2655681" y="625785"/>
                  </a:lnTo>
                  <a:lnTo>
                    <a:pt x="2709700" y="612314"/>
                  </a:lnTo>
                  <a:lnTo>
                    <a:pt x="2758072" y="600713"/>
                  </a:lnTo>
                  <a:lnTo>
                    <a:pt x="2799848" y="591283"/>
                  </a:lnTo>
                  <a:lnTo>
                    <a:pt x="2859817" y="580145"/>
                  </a:lnTo>
                  <a:lnTo>
                    <a:pt x="2876110" y="579040"/>
                  </a:lnTo>
                  <a:lnTo>
                    <a:pt x="4040105" y="600817"/>
                  </a:lnTo>
                  <a:lnTo>
                    <a:pt x="4649319" y="612000"/>
                  </a:lnTo>
                  <a:lnTo>
                    <a:pt x="4780064" y="614125"/>
                  </a:lnTo>
                </a:path>
              </a:pathLst>
            </a:custGeom>
            <a:ln w="45059">
              <a:solidFill>
                <a:srgbClr val="58595B"/>
              </a:solidFill>
            </a:ln>
          </p:spPr>
          <p:txBody>
            <a:bodyPr wrap="square" lIns="0" tIns="0" rIns="0" bIns="0" rtlCol="0"/>
            <a:lstStyle/>
            <a:p>
              <a:endParaRPr/>
            </a:p>
          </p:txBody>
        </p:sp>
        <p:sp>
          <p:nvSpPr>
            <p:cNvPr id="397" name="object 37"/>
            <p:cNvSpPr/>
            <p:nvPr/>
          </p:nvSpPr>
          <p:spPr>
            <a:xfrm>
              <a:off x="2076588" y="7417359"/>
              <a:ext cx="2021671" cy="360666"/>
            </a:xfrm>
            <a:custGeom>
              <a:avLst/>
              <a:gdLst/>
              <a:ahLst/>
              <a:cxnLst/>
              <a:rect l="l" t="t" r="r" b="b"/>
              <a:pathLst>
                <a:path w="4780280" h="852804">
                  <a:moveTo>
                    <a:pt x="0" y="0"/>
                  </a:moveTo>
                  <a:lnTo>
                    <a:pt x="49153" y="30799"/>
                  </a:lnTo>
                  <a:lnTo>
                    <a:pt x="84917" y="52719"/>
                  </a:lnTo>
                  <a:lnTo>
                    <a:pt x="126039" y="77696"/>
                  </a:lnTo>
                  <a:lnTo>
                    <a:pt x="171928" y="105387"/>
                  </a:lnTo>
                  <a:lnTo>
                    <a:pt x="221992" y="135449"/>
                  </a:lnTo>
                  <a:lnTo>
                    <a:pt x="275639" y="167539"/>
                  </a:lnTo>
                  <a:lnTo>
                    <a:pt x="332277" y="201313"/>
                  </a:lnTo>
                  <a:lnTo>
                    <a:pt x="391314" y="236429"/>
                  </a:lnTo>
                  <a:lnTo>
                    <a:pt x="452158" y="272543"/>
                  </a:lnTo>
                  <a:lnTo>
                    <a:pt x="514218" y="309312"/>
                  </a:lnTo>
                  <a:lnTo>
                    <a:pt x="576902" y="346394"/>
                  </a:lnTo>
                  <a:lnTo>
                    <a:pt x="639618" y="383445"/>
                  </a:lnTo>
                  <a:lnTo>
                    <a:pt x="701773" y="420121"/>
                  </a:lnTo>
                  <a:lnTo>
                    <a:pt x="762777" y="456081"/>
                  </a:lnTo>
                  <a:lnTo>
                    <a:pt x="822037" y="490980"/>
                  </a:lnTo>
                  <a:lnTo>
                    <a:pt x="878962" y="524475"/>
                  </a:lnTo>
                  <a:lnTo>
                    <a:pt x="932960" y="556225"/>
                  </a:lnTo>
                  <a:lnTo>
                    <a:pt x="983438" y="585884"/>
                  </a:lnTo>
                  <a:lnTo>
                    <a:pt x="1029805" y="613111"/>
                  </a:lnTo>
                  <a:lnTo>
                    <a:pt x="1071469" y="637561"/>
                  </a:lnTo>
                  <a:lnTo>
                    <a:pt x="1107839" y="658893"/>
                  </a:lnTo>
                  <a:lnTo>
                    <a:pt x="1162327" y="690827"/>
                  </a:lnTo>
                  <a:lnTo>
                    <a:pt x="1245252" y="737333"/>
                  </a:lnTo>
                  <a:lnTo>
                    <a:pt x="1300551" y="763959"/>
                  </a:lnTo>
                  <a:lnTo>
                    <a:pt x="1354370" y="786367"/>
                  </a:lnTo>
                  <a:lnTo>
                    <a:pt x="1406650" y="804878"/>
                  </a:lnTo>
                  <a:lnTo>
                    <a:pt x="1457332" y="819813"/>
                  </a:lnTo>
                  <a:lnTo>
                    <a:pt x="1506356" y="831495"/>
                  </a:lnTo>
                  <a:lnTo>
                    <a:pt x="1553662" y="840243"/>
                  </a:lnTo>
                  <a:lnTo>
                    <a:pt x="1599191" y="846380"/>
                  </a:lnTo>
                  <a:lnTo>
                    <a:pt x="1642882" y="850228"/>
                  </a:lnTo>
                  <a:lnTo>
                    <a:pt x="1684677" y="852106"/>
                  </a:lnTo>
                  <a:lnTo>
                    <a:pt x="1724515" y="852338"/>
                  </a:lnTo>
                  <a:lnTo>
                    <a:pt x="1762337" y="851243"/>
                  </a:lnTo>
                  <a:lnTo>
                    <a:pt x="1813342" y="846831"/>
                  </a:lnTo>
                  <a:lnTo>
                    <a:pt x="1871536" y="833622"/>
                  </a:lnTo>
                  <a:lnTo>
                    <a:pt x="1912573" y="823328"/>
                  </a:lnTo>
                  <a:lnTo>
                    <a:pt x="1960305" y="810979"/>
                  </a:lnTo>
                  <a:lnTo>
                    <a:pt x="2013782" y="796875"/>
                  </a:lnTo>
                  <a:lnTo>
                    <a:pt x="2072054" y="781319"/>
                  </a:lnTo>
                  <a:lnTo>
                    <a:pt x="2134173" y="764613"/>
                  </a:lnTo>
                  <a:lnTo>
                    <a:pt x="2199189" y="747058"/>
                  </a:lnTo>
                  <a:lnTo>
                    <a:pt x="2266153" y="728957"/>
                  </a:lnTo>
                  <a:lnTo>
                    <a:pt x="2334115" y="710611"/>
                  </a:lnTo>
                  <a:lnTo>
                    <a:pt x="2402127" y="692323"/>
                  </a:lnTo>
                  <a:lnTo>
                    <a:pt x="2469239" y="674394"/>
                  </a:lnTo>
                  <a:lnTo>
                    <a:pt x="2534501" y="657127"/>
                  </a:lnTo>
                  <a:lnTo>
                    <a:pt x="2596965" y="640823"/>
                  </a:lnTo>
                  <a:lnTo>
                    <a:pt x="2655681" y="625785"/>
                  </a:lnTo>
                  <a:lnTo>
                    <a:pt x="2709700" y="612314"/>
                  </a:lnTo>
                  <a:lnTo>
                    <a:pt x="2758072" y="600713"/>
                  </a:lnTo>
                  <a:lnTo>
                    <a:pt x="2799848" y="591283"/>
                  </a:lnTo>
                  <a:lnTo>
                    <a:pt x="2859817" y="580145"/>
                  </a:lnTo>
                  <a:lnTo>
                    <a:pt x="2876110" y="579040"/>
                  </a:lnTo>
                  <a:lnTo>
                    <a:pt x="4040105" y="600817"/>
                  </a:lnTo>
                  <a:lnTo>
                    <a:pt x="4649319" y="612000"/>
                  </a:lnTo>
                  <a:lnTo>
                    <a:pt x="4780064" y="614125"/>
                  </a:lnTo>
                </a:path>
              </a:pathLst>
            </a:custGeom>
            <a:ln w="19050">
              <a:solidFill>
                <a:srgbClr val="FFFFFF"/>
              </a:solidFill>
              <a:prstDash val="dash"/>
            </a:ln>
          </p:spPr>
          <p:txBody>
            <a:bodyPr wrap="square" lIns="0" tIns="0" rIns="0" bIns="0" rtlCol="0"/>
            <a:lstStyle/>
            <a:p>
              <a:endParaRPr/>
            </a:p>
          </p:txBody>
        </p:sp>
        <p:sp>
          <p:nvSpPr>
            <p:cNvPr id="398" name="object 42"/>
            <p:cNvSpPr/>
            <p:nvPr/>
          </p:nvSpPr>
          <p:spPr>
            <a:xfrm>
              <a:off x="2398846" y="8312998"/>
              <a:ext cx="884347" cy="1142689"/>
            </a:xfrm>
            <a:custGeom>
              <a:avLst/>
              <a:gdLst/>
              <a:ahLst/>
              <a:cxnLst/>
              <a:rect l="l" t="t" r="r" b="b"/>
              <a:pathLst>
                <a:path w="2091054" h="2701925">
                  <a:moveTo>
                    <a:pt x="1831263" y="2701419"/>
                  </a:moveTo>
                  <a:lnTo>
                    <a:pt x="1695983" y="1450263"/>
                  </a:lnTo>
                  <a:lnTo>
                    <a:pt x="1681099" y="1159649"/>
                  </a:lnTo>
                  <a:lnTo>
                    <a:pt x="1586204" y="585812"/>
                  </a:lnTo>
                  <a:lnTo>
                    <a:pt x="2065299" y="497840"/>
                  </a:lnTo>
                  <a:lnTo>
                    <a:pt x="2091029" y="460095"/>
                  </a:lnTo>
                  <a:lnTo>
                    <a:pt x="2006333" y="25641"/>
                  </a:lnTo>
                  <a:lnTo>
                    <a:pt x="2001551" y="13841"/>
                  </a:lnTo>
                  <a:lnTo>
                    <a:pt x="1992920" y="5086"/>
                  </a:lnTo>
                  <a:lnTo>
                    <a:pt x="1981639" y="198"/>
                  </a:lnTo>
                  <a:lnTo>
                    <a:pt x="1968906" y="0"/>
                  </a:lnTo>
                  <a:lnTo>
                    <a:pt x="78130" y="350710"/>
                  </a:lnTo>
                  <a:lnTo>
                    <a:pt x="0" y="710044"/>
                  </a:lnTo>
                  <a:lnTo>
                    <a:pt x="186747" y="2701419"/>
                  </a:lnTo>
                </a:path>
              </a:pathLst>
            </a:custGeom>
            <a:ln w="12700">
              <a:solidFill>
                <a:srgbClr val="939598"/>
              </a:solidFill>
            </a:ln>
          </p:spPr>
          <p:txBody>
            <a:bodyPr wrap="square" lIns="0" tIns="0" rIns="0" bIns="0" rtlCol="0"/>
            <a:lstStyle/>
            <a:p>
              <a:endParaRPr/>
            </a:p>
          </p:txBody>
        </p:sp>
        <p:grpSp>
          <p:nvGrpSpPr>
            <p:cNvPr id="399" name="グループ化 398"/>
            <p:cNvGrpSpPr/>
            <p:nvPr/>
          </p:nvGrpSpPr>
          <p:grpSpPr>
            <a:xfrm>
              <a:off x="2055967" y="8229841"/>
              <a:ext cx="145909" cy="146085"/>
              <a:chOff x="2181499" y="7312531"/>
              <a:chExt cx="258785" cy="259097"/>
            </a:xfrm>
          </p:grpSpPr>
          <p:pic>
            <p:nvPicPr>
              <p:cNvPr id="411" name="object 43"/>
              <p:cNvPicPr/>
              <p:nvPr/>
            </p:nvPicPr>
            <p:blipFill rotWithShape="1">
              <a:blip r:embed="rId9" cstate="screen">
                <a:extLst>
                  <a:ext uri="{28A0092B-C50C-407E-A947-70E740481C1C}">
                    <a14:useLocalDpi xmlns:a14="http://schemas.microsoft.com/office/drawing/2010/main"/>
                  </a:ext>
                </a:extLst>
              </a:blip>
              <a:srcRect/>
              <a:stretch/>
            </p:blipFill>
            <p:spPr>
              <a:xfrm>
                <a:off x="2181499" y="7343028"/>
                <a:ext cx="228600" cy="228600"/>
              </a:xfrm>
              <a:prstGeom prst="rect">
                <a:avLst/>
              </a:prstGeom>
            </p:spPr>
          </p:pic>
          <p:sp>
            <p:nvSpPr>
              <p:cNvPr id="412" name="正方形/長方形 411"/>
              <p:cNvSpPr/>
              <p:nvPr/>
            </p:nvSpPr>
            <p:spPr>
              <a:xfrm>
                <a:off x="2184400" y="7312531"/>
                <a:ext cx="25588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230</a:t>
                </a:r>
              </a:p>
            </p:txBody>
          </p:sp>
        </p:grpSp>
        <p:sp>
          <p:nvSpPr>
            <p:cNvPr id="400" name="角丸四角形 399"/>
            <p:cNvSpPr/>
            <p:nvPr/>
          </p:nvSpPr>
          <p:spPr>
            <a:xfrm>
              <a:off x="2075452" y="7218686"/>
              <a:ext cx="2024009" cy="2237004"/>
            </a:xfrm>
            <a:prstGeom prst="roundRect">
              <a:avLst>
                <a:gd name="adj" fmla="val 1475"/>
              </a:avLst>
            </a:prstGeom>
            <a:noFill/>
            <a:ln w="19050" cap="flat" cmpd="sng" algn="ctr">
              <a:solidFill>
                <a:srgbClr val="2BB3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401" name="角丸四角形 400"/>
            <p:cNvSpPr/>
            <p:nvPr/>
          </p:nvSpPr>
          <p:spPr>
            <a:xfrm>
              <a:off x="2073851" y="7221584"/>
              <a:ext cx="629779" cy="146769"/>
            </a:xfrm>
            <a:prstGeom prst="roundRect">
              <a:avLst>
                <a:gd name="adj" fmla="val 18217"/>
              </a:avLst>
            </a:prstGeom>
            <a:solidFill>
              <a:srgbClr val="00A2E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札幌市中心部</a:t>
              </a:r>
            </a:p>
          </p:txBody>
        </p:sp>
        <p:grpSp>
          <p:nvGrpSpPr>
            <p:cNvPr id="402" name="グループ化 401"/>
            <p:cNvGrpSpPr/>
            <p:nvPr/>
          </p:nvGrpSpPr>
          <p:grpSpPr>
            <a:xfrm>
              <a:off x="3675103" y="8387387"/>
              <a:ext cx="145909" cy="146085"/>
              <a:chOff x="2181499" y="7312531"/>
              <a:chExt cx="258785" cy="259097"/>
            </a:xfrm>
          </p:grpSpPr>
          <p:pic>
            <p:nvPicPr>
              <p:cNvPr id="409" name="object 43"/>
              <p:cNvPicPr/>
              <p:nvPr/>
            </p:nvPicPr>
            <p:blipFill rotWithShape="1">
              <a:blip r:embed="rId9" cstate="screen">
                <a:extLst>
                  <a:ext uri="{28A0092B-C50C-407E-A947-70E740481C1C}">
                    <a14:useLocalDpi xmlns:a14="http://schemas.microsoft.com/office/drawing/2010/main"/>
                  </a:ext>
                </a:extLst>
              </a:blip>
              <a:srcRect/>
              <a:stretch/>
            </p:blipFill>
            <p:spPr>
              <a:xfrm>
                <a:off x="2181499" y="7343028"/>
                <a:ext cx="228600" cy="228600"/>
              </a:xfrm>
              <a:prstGeom prst="rect">
                <a:avLst/>
              </a:prstGeom>
            </p:spPr>
          </p:pic>
          <p:sp>
            <p:nvSpPr>
              <p:cNvPr id="410" name="正方形/長方形 409"/>
              <p:cNvSpPr/>
              <p:nvPr/>
            </p:nvSpPr>
            <p:spPr>
              <a:xfrm>
                <a:off x="2184400" y="7312531"/>
                <a:ext cx="25588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36</a:t>
                </a:r>
              </a:p>
            </p:txBody>
          </p:sp>
        </p:grpSp>
        <p:grpSp>
          <p:nvGrpSpPr>
            <p:cNvPr id="403" name="グループ化 402"/>
            <p:cNvGrpSpPr/>
            <p:nvPr/>
          </p:nvGrpSpPr>
          <p:grpSpPr>
            <a:xfrm>
              <a:off x="2684160" y="9040401"/>
              <a:ext cx="144273" cy="137096"/>
              <a:chOff x="2136252" y="7293758"/>
              <a:chExt cx="255884" cy="243156"/>
            </a:xfrm>
          </p:grpSpPr>
          <p:pic>
            <p:nvPicPr>
              <p:cNvPr id="407" name="object 43"/>
              <p:cNvPicPr/>
              <p:nvPr/>
            </p:nvPicPr>
            <p:blipFill rotWithShape="1">
              <a:blip r:embed="rId9" cstate="screen">
                <a:extLst>
                  <a:ext uri="{28A0092B-C50C-407E-A947-70E740481C1C}">
                    <a14:useLocalDpi xmlns:a14="http://schemas.microsoft.com/office/drawing/2010/main"/>
                  </a:ext>
                </a:extLst>
              </a:blip>
              <a:srcRect/>
              <a:stretch/>
            </p:blipFill>
            <p:spPr>
              <a:xfrm>
                <a:off x="2136252" y="7308313"/>
                <a:ext cx="228599" cy="228601"/>
              </a:xfrm>
              <a:prstGeom prst="rect">
                <a:avLst/>
              </a:prstGeom>
            </p:spPr>
          </p:pic>
          <p:sp>
            <p:nvSpPr>
              <p:cNvPr id="408" name="正方形/長方形 407"/>
              <p:cNvSpPr/>
              <p:nvPr/>
            </p:nvSpPr>
            <p:spPr>
              <a:xfrm>
                <a:off x="2136252" y="7293758"/>
                <a:ext cx="255884"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230</a:t>
                </a:r>
              </a:p>
            </p:txBody>
          </p:sp>
        </p:grpSp>
        <p:grpSp>
          <p:nvGrpSpPr>
            <p:cNvPr id="404" name="グループ化 403"/>
            <p:cNvGrpSpPr/>
            <p:nvPr/>
          </p:nvGrpSpPr>
          <p:grpSpPr>
            <a:xfrm>
              <a:off x="3233538" y="7227668"/>
              <a:ext cx="144867" cy="144317"/>
              <a:chOff x="2151680" y="7257341"/>
              <a:chExt cx="256937" cy="255963"/>
            </a:xfrm>
          </p:grpSpPr>
          <p:pic>
            <p:nvPicPr>
              <p:cNvPr id="405" name="object 43"/>
              <p:cNvPicPr/>
              <p:nvPr/>
            </p:nvPicPr>
            <p:blipFill rotWithShape="1">
              <a:blip r:embed="rId9" cstate="screen">
                <a:extLst>
                  <a:ext uri="{28A0092B-C50C-407E-A947-70E740481C1C}">
                    <a14:useLocalDpi xmlns:a14="http://schemas.microsoft.com/office/drawing/2010/main"/>
                  </a:ext>
                </a:extLst>
              </a:blip>
              <a:srcRect/>
              <a:stretch/>
            </p:blipFill>
            <p:spPr>
              <a:xfrm>
                <a:off x="2151680" y="7284706"/>
                <a:ext cx="228598" cy="228598"/>
              </a:xfrm>
              <a:prstGeom prst="rect">
                <a:avLst/>
              </a:prstGeom>
            </p:spPr>
          </p:pic>
          <p:sp>
            <p:nvSpPr>
              <p:cNvPr id="406" name="正方形/長方形 405"/>
              <p:cNvSpPr/>
              <p:nvPr/>
            </p:nvSpPr>
            <p:spPr>
              <a:xfrm>
                <a:off x="2152732" y="7257341"/>
                <a:ext cx="25588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5</a:t>
                </a:r>
              </a:p>
            </p:txBody>
          </p:sp>
        </p:grpSp>
      </p:grpSp>
      <p:sp>
        <p:nvSpPr>
          <p:cNvPr id="413" name="object 173"/>
          <p:cNvSpPr txBox="1"/>
          <p:nvPr/>
        </p:nvSpPr>
        <p:spPr>
          <a:xfrm rot="20745762">
            <a:off x="5950818" y="997358"/>
            <a:ext cx="225323" cy="93913"/>
          </a:xfrm>
          <a:prstGeom prst="rect">
            <a:avLst/>
          </a:prstGeom>
          <a:solidFill>
            <a:schemeClr val="bg1"/>
          </a:solidFill>
          <a:ln>
            <a:solidFill>
              <a:srgbClr val="58595B"/>
            </a:solidFill>
          </a:ln>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14" name="object 173"/>
          <p:cNvSpPr txBox="1"/>
          <p:nvPr/>
        </p:nvSpPr>
        <p:spPr>
          <a:xfrm rot="1903095">
            <a:off x="4938500" y="815951"/>
            <a:ext cx="225323" cy="89768"/>
          </a:xfrm>
          <a:prstGeom prst="rect">
            <a:avLst/>
          </a:prstGeom>
          <a:solidFill>
            <a:schemeClr val="bg1"/>
          </a:solidFill>
          <a:ln>
            <a:solidFill>
              <a:srgbClr val="58595B"/>
            </a:solidFill>
          </a:ln>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桑園駅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15" name="object 173"/>
          <p:cNvSpPr txBox="1"/>
          <p:nvPr/>
        </p:nvSpPr>
        <p:spPr>
          <a:xfrm rot="21022537">
            <a:off x="4902680" y="1828482"/>
            <a:ext cx="335592"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CC8151"/>
                </a:solidFill>
                <a:latin typeface="UD デジタル 教科書体 NP-R" panose="02020400000000000000" pitchFamily="18" charset="-128"/>
                <a:ea typeface="UD デジタル 教科書体 NP-R" panose="02020400000000000000" pitchFamily="18" charset="-128"/>
                <a:cs typeface="Arial Unicode MS"/>
              </a:rPr>
              <a:t>地下鉄東西線</a:t>
            </a:r>
            <a:endParaRPr sz="400" dirty="0">
              <a:solidFill>
                <a:srgbClr val="CC815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6" name="object 173"/>
          <p:cNvSpPr txBox="1"/>
          <p:nvPr/>
        </p:nvSpPr>
        <p:spPr>
          <a:xfrm>
            <a:off x="5389321" y="791517"/>
            <a:ext cx="304528" cy="61555"/>
          </a:xfrm>
          <a:prstGeom prst="rect">
            <a:avLst/>
          </a:prstGeom>
          <a:solidFill>
            <a:schemeClr val="bg1"/>
          </a:solidFill>
        </p:spPr>
        <p:txBody>
          <a:bodyPr vert="horz" wrap="square" lIns="0" tIns="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北海道大学</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8" name="object 173"/>
          <p:cNvSpPr txBox="1"/>
          <p:nvPr/>
        </p:nvSpPr>
        <p:spPr>
          <a:xfrm rot="20993283">
            <a:off x="5749601" y="1599425"/>
            <a:ext cx="225847" cy="60122"/>
          </a:xfrm>
          <a:prstGeom prst="rect">
            <a:avLst/>
          </a:prstGeom>
          <a:solidFill>
            <a:schemeClr val="bg1"/>
          </a:solidFill>
        </p:spPr>
        <p:txBody>
          <a:bodyPr vert="horz" wrap="square" lIns="0" tIns="0" rIns="0" bIns="0" rtlCol="0">
            <a:no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大通公園</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9" name="object 173"/>
          <p:cNvSpPr txBox="1"/>
          <p:nvPr/>
        </p:nvSpPr>
        <p:spPr>
          <a:xfrm rot="907133">
            <a:off x="6503006" y="2319249"/>
            <a:ext cx="58622" cy="179077"/>
          </a:xfrm>
          <a:prstGeom prst="rect">
            <a:avLst/>
          </a:prstGeom>
          <a:solidFill>
            <a:schemeClr val="bg1"/>
          </a:solidFill>
        </p:spPr>
        <p:txBody>
          <a:bodyPr vert="horz" wrap="square" lIns="18000" tIns="36000" rIns="36000" bIns="36000" rtlCol="0" anchor="ctr" anchorCtr="1">
            <a:no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豊平川</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0" name="object 173"/>
          <p:cNvSpPr txBox="1"/>
          <p:nvPr/>
        </p:nvSpPr>
        <p:spPr>
          <a:xfrm>
            <a:off x="6342129" y="2741007"/>
            <a:ext cx="394167"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北海道立文学館</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5" name="グループ化 14"/>
          <p:cNvGrpSpPr/>
          <p:nvPr/>
        </p:nvGrpSpPr>
        <p:grpSpPr>
          <a:xfrm>
            <a:off x="6053477" y="2594523"/>
            <a:ext cx="307669" cy="79209"/>
            <a:chOff x="6053958" y="2586037"/>
            <a:chExt cx="307669" cy="79209"/>
          </a:xfrm>
        </p:grpSpPr>
        <p:sp>
          <p:nvSpPr>
            <p:cNvPr id="425" name="object 173"/>
            <p:cNvSpPr txBox="1"/>
            <p:nvPr/>
          </p:nvSpPr>
          <p:spPr>
            <a:xfrm>
              <a:off x="6053958" y="2592017"/>
              <a:ext cx="307669"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05</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中島公園</a:t>
              </a:r>
              <a:endParaRPr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4" name="正方形/長方形 423"/>
            <p:cNvSpPr/>
            <p:nvPr/>
          </p:nvSpPr>
          <p:spPr>
            <a:xfrm>
              <a:off x="6053966" y="2586037"/>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426" name="グループ化 425"/>
          <p:cNvGrpSpPr/>
          <p:nvPr/>
        </p:nvGrpSpPr>
        <p:grpSpPr>
          <a:xfrm>
            <a:off x="5291897" y="2002796"/>
            <a:ext cx="558014" cy="79209"/>
            <a:chOff x="6053958" y="2586037"/>
            <a:chExt cx="558014" cy="79209"/>
          </a:xfrm>
        </p:grpSpPr>
        <p:sp>
          <p:nvSpPr>
            <p:cNvPr id="427" name="object 173"/>
            <p:cNvSpPr txBox="1"/>
            <p:nvPr/>
          </p:nvSpPr>
          <p:spPr>
            <a:xfrm>
              <a:off x="6053958" y="2592017"/>
              <a:ext cx="558014"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08</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札幌プリンスホテル</a:t>
              </a:r>
              <a:endParaRPr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8" name="正方形/長方形 427"/>
            <p:cNvSpPr/>
            <p:nvPr/>
          </p:nvSpPr>
          <p:spPr>
            <a:xfrm>
              <a:off x="6053966" y="2586037"/>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sp>
        <p:nvSpPr>
          <p:cNvPr id="449" name="object 173"/>
          <p:cNvSpPr txBox="1"/>
          <p:nvPr/>
        </p:nvSpPr>
        <p:spPr>
          <a:xfrm>
            <a:off x="6321639" y="679797"/>
            <a:ext cx="670767" cy="124917"/>
          </a:xfrm>
          <a:prstGeom prst="rect">
            <a:avLst/>
          </a:prstGeom>
          <a:solidFill>
            <a:schemeClr val="bg1"/>
          </a:solidFill>
        </p:spPr>
        <p:txBody>
          <a:bodyPr vert="horz" wrap="square" lIns="0" tIns="36000" rIns="0" bIns="0" rtlCol="0" anchor="ctr" anchorCtr="0">
            <a:noAutofit/>
          </a:bodyPr>
          <a:lstStyle/>
          <a:p>
            <a:pPr marL="12700">
              <a:lnSpc>
                <a:spcPts val="3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17 </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北海道熱供給公社</a:t>
            </a:r>
          </a:p>
          <a:p>
            <a:pPr marL="12700">
              <a:lnSpc>
                <a:spcPts val="300"/>
              </a:lnSpc>
              <a:spcBef>
                <a:spcPts val="100"/>
              </a:spcBef>
            </a:pP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中央エネルギーセンター</a:t>
            </a:r>
          </a:p>
        </p:txBody>
      </p:sp>
      <p:sp>
        <p:nvSpPr>
          <p:cNvPr id="450" name="正方形/長方形 449"/>
          <p:cNvSpPr/>
          <p:nvPr/>
        </p:nvSpPr>
        <p:spPr>
          <a:xfrm>
            <a:off x="6326034" y="686169"/>
            <a:ext cx="85353" cy="74520"/>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nvGrpSpPr>
          <p:cNvPr id="16" name="グループ化 15"/>
          <p:cNvGrpSpPr/>
          <p:nvPr/>
        </p:nvGrpSpPr>
        <p:grpSpPr>
          <a:xfrm>
            <a:off x="5785604" y="715735"/>
            <a:ext cx="472192" cy="79209"/>
            <a:chOff x="6055966" y="752244"/>
            <a:chExt cx="461272" cy="79209"/>
          </a:xfrm>
        </p:grpSpPr>
        <p:sp>
          <p:nvSpPr>
            <p:cNvPr id="439" name="object 173"/>
            <p:cNvSpPr txBox="1"/>
            <p:nvPr/>
          </p:nvSpPr>
          <p:spPr>
            <a:xfrm>
              <a:off x="6055966" y="758224"/>
              <a:ext cx="461272"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02</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札幌エルプラザ</a:t>
              </a:r>
            </a:p>
          </p:txBody>
        </p:sp>
        <p:sp>
          <p:nvSpPr>
            <p:cNvPr id="440" name="正方形/長方形 439"/>
            <p:cNvSpPr/>
            <p:nvPr/>
          </p:nvSpPr>
          <p:spPr>
            <a:xfrm>
              <a:off x="6055974" y="752244"/>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481" name="グループ化 480"/>
          <p:cNvGrpSpPr/>
          <p:nvPr/>
        </p:nvGrpSpPr>
        <p:grpSpPr>
          <a:xfrm>
            <a:off x="5900222" y="3532290"/>
            <a:ext cx="862363" cy="146396"/>
            <a:chOff x="5890394" y="3150338"/>
            <a:chExt cx="842415" cy="146396"/>
          </a:xfrm>
        </p:grpSpPr>
        <p:sp>
          <p:nvSpPr>
            <p:cNvPr id="482" name="object 173"/>
            <p:cNvSpPr txBox="1"/>
            <p:nvPr/>
          </p:nvSpPr>
          <p:spPr>
            <a:xfrm>
              <a:off x="5890394" y="3150338"/>
              <a:ext cx="842415" cy="146396"/>
            </a:xfrm>
            <a:prstGeom prst="rect">
              <a:avLst/>
            </a:prstGeom>
            <a:noFill/>
          </p:spPr>
          <p:txBody>
            <a:bodyPr vert="horz" wrap="square" lIns="0" tIns="0" rIns="0" bIns="0" rtlCol="0" anchor="ctr" anchorCtr="0">
              <a:noAutofit/>
            </a:bodyPr>
            <a:lstStyle/>
            <a:p>
              <a:pPr marL="12700">
                <a:lnSpc>
                  <a:spcPct val="100000"/>
                </a:lnSpc>
                <a:spcBef>
                  <a:spcPts val="100"/>
                </a:spcBef>
              </a:pPr>
              <a:r>
                <a:rPr lang="en-US" altLang="ja-JP" sz="5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16</a:t>
              </a:r>
              <a:r>
                <a:rPr lang="ja-JP" altLang="en-US" sz="400">
                  <a:solidFill>
                    <a:srgbClr val="26BACF"/>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500">
                  <a:solidFill>
                    <a:srgbClr val="26BACF"/>
                  </a:solidFill>
                  <a:latin typeface="UD デジタル 教科書体 NP-R" panose="02020400000000000000" pitchFamily="18" charset="-128"/>
                  <a:ea typeface="UD デジタル 教科書体 NP-R" panose="02020400000000000000" pitchFamily="18" charset="-128"/>
                  <a:cs typeface="Arial Unicode MS"/>
                </a:rPr>
                <a:t>エシカル・タイム円山店</a:t>
              </a:r>
              <a:endPar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83" name="正方形/長方形 482"/>
            <p:cNvSpPr/>
            <p:nvPr/>
          </p:nvSpPr>
          <p:spPr>
            <a:xfrm>
              <a:off x="5894963" y="3170339"/>
              <a:ext cx="103987" cy="104144"/>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30" name="グループ化 29"/>
          <p:cNvGrpSpPr/>
          <p:nvPr/>
        </p:nvGrpSpPr>
        <p:grpSpPr>
          <a:xfrm>
            <a:off x="5997945" y="783772"/>
            <a:ext cx="18000" cy="85908"/>
            <a:chOff x="5997945" y="783772"/>
            <a:chExt cx="18000" cy="85908"/>
          </a:xfrm>
        </p:grpSpPr>
        <p:cxnSp>
          <p:nvCxnSpPr>
            <p:cNvPr id="479" name="直線コネクタ 478">
              <a:extLst>
                <a:ext uri="{FF2B5EF4-FFF2-40B4-BE49-F238E27FC236}">
                  <a16:creationId xmlns:a16="http://schemas.microsoft.com/office/drawing/2014/main" id="{57D48AD3-629B-475A-916A-0898F8C57B4C}"/>
                </a:ext>
              </a:extLst>
            </p:cNvPr>
            <p:cNvCxnSpPr/>
            <p:nvPr/>
          </p:nvCxnSpPr>
          <p:spPr>
            <a:xfrm flipV="1">
              <a:off x="6006423" y="783772"/>
              <a:ext cx="0" cy="68549"/>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29" name="楕円 28"/>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1" name="グループ化 490"/>
          <p:cNvGrpSpPr/>
          <p:nvPr/>
        </p:nvGrpSpPr>
        <p:grpSpPr>
          <a:xfrm rot="10622880">
            <a:off x="6705941" y="3426047"/>
            <a:ext cx="188943" cy="154870"/>
            <a:chOff x="6091007" y="729732"/>
            <a:chExt cx="337985" cy="165277"/>
          </a:xfrm>
        </p:grpSpPr>
        <p:cxnSp>
          <p:nvCxnSpPr>
            <p:cNvPr id="492" name="直線コネクタ 491">
              <a:extLst>
                <a:ext uri="{FF2B5EF4-FFF2-40B4-BE49-F238E27FC236}">
                  <a16:creationId xmlns:a16="http://schemas.microsoft.com/office/drawing/2014/main" id="{57D48AD3-629B-475A-916A-0898F8C57B4C}"/>
                </a:ext>
              </a:extLst>
            </p:cNvPr>
            <p:cNvCxnSpPr>
              <a:cxnSpLocks/>
            </p:cNvCxnSpPr>
            <p:nvPr/>
          </p:nvCxnSpPr>
          <p:spPr>
            <a:xfrm rot="10977120" flipH="1">
              <a:off x="6159300" y="729732"/>
              <a:ext cx="269692" cy="135428"/>
            </a:xfrm>
            <a:prstGeom prst="line">
              <a:avLst/>
            </a:prstGeom>
            <a:ln>
              <a:solidFill>
                <a:srgbClr val="22B9CE"/>
              </a:solidFill>
              <a:headEnd type="none" w="sm" len="sm"/>
            </a:ln>
          </p:spPr>
          <p:style>
            <a:lnRef idx="1">
              <a:schemeClr val="accent1"/>
            </a:lnRef>
            <a:fillRef idx="0">
              <a:schemeClr val="accent1"/>
            </a:fillRef>
            <a:effectRef idx="0">
              <a:schemeClr val="accent1"/>
            </a:effectRef>
            <a:fontRef idx="minor">
              <a:schemeClr val="tx1"/>
            </a:fontRef>
          </p:style>
        </p:cxnSp>
        <p:sp>
          <p:nvSpPr>
            <p:cNvPr id="493" name="楕円 492"/>
            <p:cNvSpPr/>
            <p:nvPr/>
          </p:nvSpPr>
          <p:spPr>
            <a:xfrm>
              <a:off x="6091007" y="846218"/>
              <a:ext cx="81783" cy="48791"/>
            </a:xfrm>
            <a:prstGeom prst="ellipse">
              <a:avLst/>
            </a:prstGeom>
            <a:solidFill>
              <a:srgbClr val="22B9C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4" name="グループ化 493"/>
          <p:cNvGrpSpPr/>
          <p:nvPr/>
        </p:nvGrpSpPr>
        <p:grpSpPr>
          <a:xfrm>
            <a:off x="6371292" y="760353"/>
            <a:ext cx="18000" cy="135893"/>
            <a:chOff x="5997945" y="733787"/>
            <a:chExt cx="18000" cy="135893"/>
          </a:xfrm>
        </p:grpSpPr>
        <p:cxnSp>
          <p:nvCxnSpPr>
            <p:cNvPr id="495" name="直線コネクタ 494">
              <a:extLst>
                <a:ext uri="{FF2B5EF4-FFF2-40B4-BE49-F238E27FC236}">
                  <a16:creationId xmlns:a16="http://schemas.microsoft.com/office/drawing/2014/main" id="{57D48AD3-629B-475A-916A-0898F8C57B4C}"/>
                </a:ext>
              </a:extLst>
            </p:cNvPr>
            <p:cNvCxnSpPr/>
            <p:nvPr/>
          </p:nvCxnSpPr>
          <p:spPr>
            <a:xfrm flipV="1">
              <a:off x="6006423" y="733787"/>
              <a:ext cx="0" cy="118535"/>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496" name="楕円 495"/>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6" name="グループ化 505"/>
          <p:cNvGrpSpPr/>
          <p:nvPr/>
        </p:nvGrpSpPr>
        <p:grpSpPr>
          <a:xfrm>
            <a:off x="6163377" y="1431351"/>
            <a:ext cx="94548" cy="18000"/>
            <a:chOff x="5997945" y="851680"/>
            <a:chExt cx="94548" cy="18000"/>
          </a:xfrm>
          <a:solidFill>
            <a:schemeClr val="tx1"/>
          </a:solidFill>
        </p:grpSpPr>
        <p:cxnSp>
          <p:nvCxnSpPr>
            <p:cNvPr id="507" name="直線コネクタ 506">
              <a:extLst>
                <a:ext uri="{FF2B5EF4-FFF2-40B4-BE49-F238E27FC236}">
                  <a16:creationId xmlns:a16="http://schemas.microsoft.com/office/drawing/2014/main" id="{57D48AD3-629B-475A-916A-0898F8C57B4C}"/>
                </a:ext>
              </a:extLst>
            </p:cNvPr>
            <p:cNvCxnSpPr/>
            <p:nvPr/>
          </p:nvCxnSpPr>
          <p:spPr>
            <a:xfrm>
              <a:off x="6006423" y="857084"/>
              <a:ext cx="86070" cy="3901"/>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08" name="楕円 507"/>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9" name="object 173"/>
          <p:cNvSpPr txBox="1"/>
          <p:nvPr/>
        </p:nvSpPr>
        <p:spPr>
          <a:xfrm>
            <a:off x="6251557" y="1402368"/>
            <a:ext cx="344056" cy="74379"/>
          </a:xfrm>
          <a:prstGeom prst="rect">
            <a:avLst/>
          </a:prstGeom>
          <a:noFill/>
        </p:spPr>
        <p:txBody>
          <a:bodyPr vert="horz" wrap="square" lIns="0" tIns="12700" rIns="0" bIns="0" rtlCol="0">
            <a:spAutoFit/>
          </a:bodyPr>
          <a:lstStyle/>
          <a:p>
            <a:pPr marL="12700">
              <a:lnSpc>
                <a:spcPct val="100000"/>
              </a:lnSpc>
              <a:spcBef>
                <a:spcPts val="100"/>
              </a:spcBef>
            </a:pPr>
            <a:r>
              <a:rPr lang="zh-TW"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札幌市時計台</a:t>
            </a:r>
          </a:p>
        </p:txBody>
      </p:sp>
      <p:grpSp>
        <p:nvGrpSpPr>
          <p:cNvPr id="38" name="グループ化 37"/>
          <p:cNvGrpSpPr/>
          <p:nvPr/>
        </p:nvGrpSpPr>
        <p:grpSpPr>
          <a:xfrm>
            <a:off x="5849982" y="1295667"/>
            <a:ext cx="103307" cy="78114"/>
            <a:chOff x="5856539" y="333889"/>
            <a:chExt cx="103307" cy="78114"/>
          </a:xfrm>
        </p:grpSpPr>
        <p:sp>
          <p:nvSpPr>
            <p:cNvPr id="490" name="楕円 489"/>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0"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5864279" y="333889"/>
              <a:ext cx="95567" cy="63517"/>
            </a:xfrm>
            <a:prstGeom prst="bentConnector3">
              <a:avLst>
                <a:gd name="adj1" fmla="val 99835"/>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445" name="object 173"/>
          <p:cNvSpPr txBox="1"/>
          <p:nvPr/>
        </p:nvSpPr>
        <p:spPr>
          <a:xfrm>
            <a:off x="5952494" y="1258478"/>
            <a:ext cx="909697"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北海道庁旧本庁舎（赤れんが庁舎）</a:t>
            </a:r>
          </a:p>
        </p:txBody>
      </p:sp>
      <p:grpSp>
        <p:nvGrpSpPr>
          <p:cNvPr id="511" name="グループ化 510"/>
          <p:cNvGrpSpPr/>
          <p:nvPr/>
        </p:nvGrpSpPr>
        <p:grpSpPr>
          <a:xfrm>
            <a:off x="6319164" y="1552488"/>
            <a:ext cx="94548" cy="18000"/>
            <a:chOff x="5997945" y="851680"/>
            <a:chExt cx="94548" cy="18000"/>
          </a:xfrm>
          <a:solidFill>
            <a:schemeClr val="tx1"/>
          </a:solidFill>
        </p:grpSpPr>
        <p:cxnSp>
          <p:nvCxnSpPr>
            <p:cNvPr id="512" name="直線コネクタ 511">
              <a:extLst>
                <a:ext uri="{FF2B5EF4-FFF2-40B4-BE49-F238E27FC236}">
                  <a16:creationId xmlns:a16="http://schemas.microsoft.com/office/drawing/2014/main" id="{57D48AD3-629B-475A-916A-0898F8C57B4C}"/>
                </a:ext>
              </a:extLst>
            </p:cNvPr>
            <p:cNvCxnSpPr/>
            <p:nvPr/>
          </p:nvCxnSpPr>
          <p:spPr>
            <a:xfrm>
              <a:off x="6006423" y="859465"/>
              <a:ext cx="86070" cy="3901"/>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13" name="楕円 512"/>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4" name="object 173"/>
          <p:cNvSpPr txBox="1"/>
          <p:nvPr/>
        </p:nvSpPr>
        <p:spPr>
          <a:xfrm>
            <a:off x="6407343" y="1523505"/>
            <a:ext cx="454849" cy="61555"/>
          </a:xfrm>
          <a:prstGeom prst="rect">
            <a:avLst/>
          </a:prstGeom>
          <a:noFill/>
        </p:spPr>
        <p:txBody>
          <a:bodyPr vert="horz" wrap="square" lIns="0" tIns="0" rIns="0" bIns="0" rtlCol="0" anchor="ctr" anchorCtr="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さっぽろテレビ塔</a:t>
            </a:r>
          </a:p>
        </p:txBody>
      </p:sp>
      <p:grpSp>
        <p:nvGrpSpPr>
          <p:cNvPr id="515" name="グループ化 514"/>
          <p:cNvGrpSpPr/>
          <p:nvPr/>
        </p:nvGrpSpPr>
        <p:grpSpPr>
          <a:xfrm>
            <a:off x="5772212" y="1413716"/>
            <a:ext cx="18000" cy="62766"/>
            <a:chOff x="5997945" y="851680"/>
            <a:chExt cx="18000" cy="62766"/>
          </a:xfrm>
          <a:solidFill>
            <a:schemeClr val="tx1"/>
          </a:solidFill>
        </p:grpSpPr>
        <p:cxnSp>
          <p:nvCxnSpPr>
            <p:cNvPr id="516" name="直線コネクタ 515">
              <a:extLst>
                <a:ext uri="{FF2B5EF4-FFF2-40B4-BE49-F238E27FC236}">
                  <a16:creationId xmlns:a16="http://schemas.microsoft.com/office/drawing/2014/main" id="{57D48AD3-629B-475A-916A-0898F8C57B4C}"/>
                </a:ext>
              </a:extLst>
            </p:cNvPr>
            <p:cNvCxnSpPr/>
            <p:nvPr/>
          </p:nvCxnSpPr>
          <p:spPr>
            <a:xfrm>
              <a:off x="6007217" y="857084"/>
              <a:ext cx="899" cy="57362"/>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17" name="楕円 516"/>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8" name="object 173"/>
          <p:cNvSpPr txBox="1"/>
          <p:nvPr/>
        </p:nvSpPr>
        <p:spPr>
          <a:xfrm>
            <a:off x="5653656" y="1483968"/>
            <a:ext cx="486082" cy="102592"/>
          </a:xfrm>
          <a:prstGeom prst="rect">
            <a:avLst/>
          </a:prstGeom>
          <a:noFill/>
        </p:spPr>
        <p:txBody>
          <a:bodyPr vert="horz" wrap="square" lIns="0" tIns="12700" rIns="0" bIns="0" rtlCol="0">
            <a:spAutoFit/>
          </a:bodyPr>
          <a:lstStyle/>
          <a:p>
            <a:pPr marL="12700">
              <a:lnSpc>
                <a:spcPts val="3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a:t>
            </a:r>
            <a:endParaRPr lang="en-US" altLang="ja-JP"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endParaRPr>
          </a:p>
          <a:p>
            <a:pPr marL="12700">
              <a:lnSpc>
                <a:spcPts val="3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アイヌ総合センター</a:t>
            </a:r>
            <a:endParaRPr lang="zh-TW"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19" name="グループ化 518"/>
          <p:cNvGrpSpPr/>
          <p:nvPr/>
        </p:nvGrpSpPr>
        <p:grpSpPr>
          <a:xfrm>
            <a:off x="5325559" y="1729362"/>
            <a:ext cx="74708" cy="129738"/>
            <a:chOff x="5856539" y="394003"/>
            <a:chExt cx="74708" cy="129738"/>
          </a:xfrm>
        </p:grpSpPr>
        <p:sp>
          <p:nvSpPr>
            <p:cNvPr id="520" name="楕円 519"/>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1" name="カギ線コネクタ 600">
              <a:extLst>
                <a:ext uri="{FF2B5EF4-FFF2-40B4-BE49-F238E27FC236}">
                  <a16:creationId xmlns:a16="http://schemas.microsoft.com/office/drawing/2014/main" id="{9FDC0A95-F4E2-41AC-82A1-3BA91DF74847}"/>
                </a:ext>
              </a:extLst>
            </p:cNvPr>
            <p:cNvCxnSpPr>
              <a:cxnSpLocks/>
            </p:cNvCxnSpPr>
            <p:nvPr/>
          </p:nvCxnSpPr>
          <p:spPr>
            <a:xfrm rot="10800000">
              <a:off x="5863937" y="409367"/>
              <a:ext cx="67310" cy="114374"/>
            </a:xfrm>
            <a:prstGeom prst="bentConnector2">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522" name="object 173"/>
          <p:cNvSpPr txBox="1"/>
          <p:nvPr/>
        </p:nvSpPr>
        <p:spPr>
          <a:xfrm>
            <a:off x="5395505" y="1821910"/>
            <a:ext cx="329332"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札幌市資料館</a:t>
            </a:r>
          </a:p>
        </p:txBody>
      </p:sp>
      <p:grpSp>
        <p:nvGrpSpPr>
          <p:cNvPr id="523" name="グループ化 522"/>
          <p:cNvGrpSpPr/>
          <p:nvPr/>
        </p:nvGrpSpPr>
        <p:grpSpPr>
          <a:xfrm>
            <a:off x="4995250" y="1541271"/>
            <a:ext cx="103307" cy="78114"/>
            <a:chOff x="5856539" y="333889"/>
            <a:chExt cx="103307" cy="78114"/>
          </a:xfrm>
        </p:grpSpPr>
        <p:sp>
          <p:nvSpPr>
            <p:cNvPr id="524" name="楕円 523"/>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5"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5864279" y="333889"/>
              <a:ext cx="95567" cy="63517"/>
            </a:xfrm>
            <a:prstGeom prst="bentConnector3">
              <a:avLst>
                <a:gd name="adj1" fmla="val 99835"/>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443" name="object 173"/>
          <p:cNvSpPr txBox="1"/>
          <p:nvPr/>
        </p:nvSpPr>
        <p:spPr>
          <a:xfrm>
            <a:off x="5031190" y="1504276"/>
            <a:ext cx="474548"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北海道立近代美術館</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0" name="グループ化 49"/>
          <p:cNvGrpSpPr/>
          <p:nvPr/>
        </p:nvGrpSpPr>
        <p:grpSpPr>
          <a:xfrm>
            <a:off x="5308458" y="1270739"/>
            <a:ext cx="310892" cy="153440"/>
            <a:chOff x="5308460" y="1268531"/>
            <a:chExt cx="310892" cy="153440"/>
          </a:xfrm>
        </p:grpSpPr>
        <p:sp>
          <p:nvSpPr>
            <p:cNvPr id="417" name="object 173"/>
            <p:cNvSpPr txBox="1"/>
            <p:nvPr/>
          </p:nvSpPr>
          <p:spPr>
            <a:xfrm>
              <a:off x="5347879" y="1268531"/>
              <a:ext cx="271360" cy="51296"/>
            </a:xfrm>
            <a:prstGeom prst="rect">
              <a:avLst/>
            </a:prstGeom>
            <a:solidFill>
              <a:schemeClr val="bg1"/>
            </a:solidFill>
          </p:spPr>
          <p:txBody>
            <a:bodyPr vert="horz" wrap="square" lIns="0" tIns="0" rIns="0" bIns="0" rtlCol="0">
              <a:spAutoFit/>
            </a:bodyPr>
            <a:lstStyle/>
            <a:p>
              <a:pPr marL="12700" algn="r">
                <a:lnSpc>
                  <a:spcPts val="4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北海道大学</a:t>
              </a:r>
              <a:endPar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526" name="object 173"/>
            <p:cNvSpPr txBox="1"/>
            <p:nvPr/>
          </p:nvSpPr>
          <p:spPr>
            <a:xfrm>
              <a:off x="5454189" y="1370675"/>
              <a:ext cx="165163" cy="51296"/>
            </a:xfrm>
            <a:prstGeom prst="rect">
              <a:avLst/>
            </a:prstGeom>
            <a:solidFill>
              <a:schemeClr val="bg1"/>
            </a:solidFill>
          </p:spPr>
          <p:txBody>
            <a:bodyPr vert="horz" wrap="square" lIns="0" tIns="0" rIns="0" bIns="0" rtlCol="0">
              <a:spAutoFit/>
            </a:bodyPr>
            <a:lstStyle/>
            <a:p>
              <a:pPr algn="r">
                <a:lnSpc>
                  <a:spcPts val="400"/>
                </a:lnSpc>
              </a:pPr>
              <a:r>
                <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rPr>
                <a:t>博物館</a:t>
              </a:r>
            </a:p>
          </p:txBody>
        </p:sp>
        <p:sp>
          <p:nvSpPr>
            <p:cNvPr id="527" name="object 173"/>
            <p:cNvSpPr txBox="1"/>
            <p:nvPr/>
          </p:nvSpPr>
          <p:spPr>
            <a:xfrm>
              <a:off x="5308460" y="1319387"/>
              <a:ext cx="310779" cy="53156"/>
            </a:xfrm>
            <a:prstGeom prst="rect">
              <a:avLst/>
            </a:prstGeom>
            <a:solidFill>
              <a:schemeClr val="bg1"/>
            </a:solidFill>
          </p:spPr>
          <p:txBody>
            <a:bodyPr vert="horz" wrap="square" lIns="0" tIns="0" rIns="0" bIns="0" rtlCol="0">
              <a:spAutoFit/>
            </a:bodyPr>
            <a:lstStyle/>
            <a:p>
              <a:pPr algn="r">
                <a:lnSpc>
                  <a:spcPts val="400"/>
                </a:lnSpc>
              </a:pPr>
              <a:r>
                <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rPr>
                <a:t>農学部植物園</a:t>
              </a:r>
            </a:p>
          </p:txBody>
        </p:sp>
      </p:grpSp>
      <p:grpSp>
        <p:nvGrpSpPr>
          <p:cNvPr id="528" name="グループ化 527"/>
          <p:cNvGrpSpPr/>
          <p:nvPr/>
        </p:nvGrpSpPr>
        <p:grpSpPr>
          <a:xfrm>
            <a:off x="5528425" y="1927060"/>
            <a:ext cx="18000" cy="79224"/>
            <a:chOff x="5997945" y="851680"/>
            <a:chExt cx="18000" cy="79224"/>
          </a:xfrm>
        </p:grpSpPr>
        <p:cxnSp>
          <p:nvCxnSpPr>
            <p:cNvPr id="529" name="直線コネクタ 528">
              <a:extLst>
                <a:ext uri="{FF2B5EF4-FFF2-40B4-BE49-F238E27FC236}">
                  <a16:creationId xmlns:a16="http://schemas.microsoft.com/office/drawing/2014/main" id="{57D48AD3-629B-475A-916A-0898F8C57B4C}"/>
                </a:ext>
              </a:extLst>
            </p:cNvPr>
            <p:cNvCxnSpPr/>
            <p:nvPr/>
          </p:nvCxnSpPr>
          <p:spPr>
            <a:xfrm flipV="1">
              <a:off x="6006423" y="862355"/>
              <a:ext cx="0" cy="68549"/>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530" name="楕円 529"/>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1" name="グループ化 530"/>
          <p:cNvGrpSpPr/>
          <p:nvPr/>
        </p:nvGrpSpPr>
        <p:grpSpPr>
          <a:xfrm>
            <a:off x="6299087" y="2682455"/>
            <a:ext cx="40660" cy="96080"/>
            <a:chOff x="5856539" y="394003"/>
            <a:chExt cx="40660" cy="96080"/>
          </a:xfrm>
        </p:grpSpPr>
        <p:sp>
          <p:nvSpPr>
            <p:cNvPr id="532" name="楕円 531"/>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3" name="カギ線コネクタ 600">
              <a:extLst>
                <a:ext uri="{FF2B5EF4-FFF2-40B4-BE49-F238E27FC236}">
                  <a16:creationId xmlns:a16="http://schemas.microsoft.com/office/drawing/2014/main" id="{9FDC0A95-F4E2-41AC-82A1-3BA91DF74847}"/>
                </a:ext>
              </a:extLst>
            </p:cNvPr>
            <p:cNvCxnSpPr>
              <a:cxnSpLocks/>
            </p:cNvCxnSpPr>
            <p:nvPr/>
          </p:nvCxnSpPr>
          <p:spPr>
            <a:xfrm rot="10800000">
              <a:off x="5865466" y="402234"/>
              <a:ext cx="31733" cy="87849"/>
            </a:xfrm>
            <a:prstGeom prst="bentConnector2">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537" name="object 173"/>
          <p:cNvSpPr txBox="1"/>
          <p:nvPr/>
        </p:nvSpPr>
        <p:spPr>
          <a:xfrm>
            <a:off x="6009531" y="2410944"/>
            <a:ext cx="167953"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豊平館</a:t>
            </a:r>
          </a:p>
        </p:txBody>
      </p:sp>
      <p:pic>
        <p:nvPicPr>
          <p:cNvPr id="61" name="図 6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22170" y="2558793"/>
            <a:ext cx="25200" cy="25200"/>
          </a:xfrm>
          <a:prstGeom prst="rect">
            <a:avLst/>
          </a:prstGeom>
          <a:solidFill>
            <a:srgbClr val="C0C0C0"/>
          </a:solidFill>
        </p:spPr>
      </p:pic>
      <p:grpSp>
        <p:nvGrpSpPr>
          <p:cNvPr id="964" name="グループ化 963"/>
          <p:cNvGrpSpPr/>
          <p:nvPr/>
        </p:nvGrpSpPr>
        <p:grpSpPr>
          <a:xfrm>
            <a:off x="6126088" y="2485128"/>
            <a:ext cx="18000" cy="87931"/>
            <a:chOff x="5910409" y="275892"/>
            <a:chExt cx="18000" cy="87931"/>
          </a:xfrm>
        </p:grpSpPr>
        <p:cxnSp>
          <p:nvCxnSpPr>
            <p:cNvPr id="542" name="直線コネクタ 541">
              <a:extLst>
                <a:ext uri="{FF2B5EF4-FFF2-40B4-BE49-F238E27FC236}">
                  <a16:creationId xmlns:a16="http://schemas.microsoft.com/office/drawing/2014/main" id="{57D48AD3-629B-475A-916A-0898F8C57B4C}"/>
                </a:ext>
              </a:extLst>
            </p:cNvPr>
            <p:cNvCxnSpPr/>
            <p:nvPr/>
          </p:nvCxnSpPr>
          <p:spPr>
            <a:xfrm>
              <a:off x="5917405" y="275892"/>
              <a:ext cx="0" cy="75547"/>
            </a:xfrm>
            <a:prstGeom prst="line">
              <a:avLst/>
            </a:prstGeom>
            <a:solidFill>
              <a:schemeClr val="tx1"/>
            </a:solid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44" name="楕円 543"/>
            <p:cNvSpPr/>
            <p:nvPr/>
          </p:nvSpPr>
          <p:spPr>
            <a:xfrm>
              <a:off x="5910409" y="34582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0" name="正方形/長方形 649"/>
          <p:cNvSpPr/>
          <p:nvPr/>
        </p:nvSpPr>
        <p:spPr>
          <a:xfrm>
            <a:off x="5568758" y="5843461"/>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8" name="正方形/長方形 657"/>
          <p:cNvSpPr/>
          <p:nvPr/>
        </p:nvSpPr>
        <p:spPr>
          <a:xfrm>
            <a:off x="5527916" y="5806292"/>
            <a:ext cx="800987" cy="222436"/>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57" name="object 173"/>
          <p:cNvSpPr txBox="1"/>
          <p:nvPr/>
        </p:nvSpPr>
        <p:spPr>
          <a:xfrm>
            <a:off x="5535582" y="5836653"/>
            <a:ext cx="746776" cy="179536"/>
          </a:xfrm>
          <a:prstGeom prst="rect">
            <a:avLst/>
          </a:prstGeom>
          <a:noFill/>
        </p:spPr>
        <p:txBody>
          <a:bodyPr vert="horz" wrap="square" lIns="0" tIns="12700" rIns="0" bIns="0" rtlCol="0">
            <a:spAutoFit/>
          </a:bodyPr>
          <a:lstStyle/>
          <a:p>
            <a:pPr marL="12700" algn="ctr">
              <a:spcBef>
                <a:spcPts val="100"/>
              </a:spcBef>
            </a:pPr>
            <a:r>
              <a:rPr lang="en-US" altLang="ja-JP" sz="4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04</a:t>
            </a:r>
            <a:r>
              <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雪かきで地域貢献！</a:t>
            </a:r>
            <a:endPar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endParaRPr>
          </a:p>
          <a:p>
            <a:pPr marL="12700" algn="ctr">
              <a:spcBef>
                <a:spcPts val="100"/>
              </a:spcBef>
            </a:pPr>
            <a:r>
              <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市内南区周辺にて実施</a:t>
            </a:r>
          </a:p>
        </p:txBody>
      </p:sp>
      <p:sp>
        <p:nvSpPr>
          <p:cNvPr id="546" name="正方形/長方形 545"/>
          <p:cNvSpPr/>
          <p:nvPr/>
        </p:nvSpPr>
        <p:spPr>
          <a:xfrm>
            <a:off x="4968763" y="2631925"/>
            <a:ext cx="921141" cy="230919"/>
          </a:xfrm>
          <a:prstGeom prst="rect">
            <a:avLst/>
          </a:prstGeom>
          <a:solidFill>
            <a:schemeClr val="bg1"/>
          </a:solid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65" name="グループ化 964"/>
          <p:cNvGrpSpPr/>
          <p:nvPr/>
        </p:nvGrpSpPr>
        <p:grpSpPr>
          <a:xfrm>
            <a:off x="4983548" y="2650044"/>
            <a:ext cx="920759" cy="202858"/>
            <a:chOff x="4983548" y="2669094"/>
            <a:chExt cx="920759" cy="202858"/>
          </a:xfrm>
        </p:grpSpPr>
        <p:sp>
          <p:nvSpPr>
            <p:cNvPr id="545" name="正方形/長方形 544"/>
            <p:cNvSpPr/>
            <p:nvPr/>
          </p:nvSpPr>
          <p:spPr>
            <a:xfrm>
              <a:off x="4987380" y="2669094"/>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47" name="object 173"/>
            <p:cNvSpPr txBox="1"/>
            <p:nvPr/>
          </p:nvSpPr>
          <p:spPr>
            <a:xfrm>
              <a:off x="4983548" y="2675873"/>
              <a:ext cx="920759" cy="196079"/>
            </a:xfrm>
            <a:prstGeom prst="rect">
              <a:avLst/>
            </a:prstGeom>
            <a:noFill/>
          </p:spPr>
          <p:txBody>
            <a:bodyPr vert="horz" wrap="square" lIns="0" tIns="12700" rIns="0" bIns="0" rtlCol="0">
              <a:spAutoFit/>
            </a:bodyPr>
            <a:lstStyle/>
            <a:p>
              <a:pPr marL="12700">
                <a:lnSpc>
                  <a:spcPts val="350"/>
                </a:lnSpc>
                <a:spcBef>
                  <a:spcPts val="100"/>
                </a:spcBef>
              </a:pPr>
              <a:r>
                <a:rPr lang="en-US" altLang="ja-JP" sz="4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21  </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ユース世代による</a:t>
              </a:r>
            </a:p>
            <a:p>
              <a:pPr marL="12700">
                <a:lnSpc>
                  <a:spcPts val="350"/>
                </a:lnSpc>
                <a:spcBef>
                  <a:spcPts val="100"/>
                </a:spcBef>
              </a:pP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en-US" altLang="ja-JP"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に関連した取組との対話</a:t>
              </a:r>
            </a:p>
            <a:p>
              <a:pPr marL="12700">
                <a:lnSpc>
                  <a:spcPts val="350"/>
                </a:lnSpc>
                <a:spcBef>
                  <a:spcPts val="100"/>
                </a:spcBef>
              </a:pPr>
              <a:r>
                <a:rPr lang="en-US" altLang="ja-JP"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市内中心部にて実施</a:t>
              </a:r>
            </a:p>
          </p:txBody>
        </p:sp>
      </p:grpSp>
      <p:sp>
        <p:nvSpPr>
          <p:cNvPr id="6" name="正方形/長方形 5">
            <a:extLst>
              <a:ext uri="{FF2B5EF4-FFF2-40B4-BE49-F238E27FC236}">
                <a16:creationId xmlns:a16="http://schemas.microsoft.com/office/drawing/2014/main" id="{0BA34259-D139-C240-E0BF-10A49F276497}"/>
              </a:ext>
            </a:extLst>
          </p:cNvPr>
          <p:cNvSpPr/>
          <p:nvPr/>
        </p:nvSpPr>
        <p:spPr>
          <a:xfrm>
            <a:off x="7375607" y="5784676"/>
            <a:ext cx="921326" cy="209362"/>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BB2E6EA6-545D-40F3-07A3-7D327F654362}"/>
              </a:ext>
            </a:extLst>
          </p:cNvPr>
          <p:cNvSpPr/>
          <p:nvPr/>
        </p:nvSpPr>
        <p:spPr>
          <a:xfrm>
            <a:off x="7401869" y="580629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object 118">
            <a:extLst>
              <a:ext uri="{FF2B5EF4-FFF2-40B4-BE49-F238E27FC236}">
                <a16:creationId xmlns:a16="http://schemas.microsoft.com/office/drawing/2014/main" id="{2E233E1C-9AB7-1E45-37A4-804A3D5B33F7}"/>
              </a:ext>
            </a:extLst>
          </p:cNvPr>
          <p:cNvSpPr txBox="1"/>
          <p:nvPr/>
        </p:nvSpPr>
        <p:spPr>
          <a:xfrm>
            <a:off x="7359283" y="5804118"/>
            <a:ext cx="937650" cy="176780"/>
          </a:xfrm>
          <a:prstGeom prst="rect">
            <a:avLst/>
          </a:prstGeom>
        </p:spPr>
        <p:txBody>
          <a:bodyPr vert="horz" wrap="square" lIns="0" tIns="20320" rIns="0" bIns="0" rtlCol="0">
            <a:spAutoFit/>
          </a:bodyPr>
          <a:lstStyle/>
          <a:p>
            <a:pPr marL="55244">
              <a:lnSpc>
                <a:spcPts val="500"/>
              </a:lnSpc>
              <a:spcBef>
                <a:spcPts val="160"/>
              </a:spcBef>
            </a:pP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10</a:t>
            </a:r>
            <a:r>
              <a:rPr lang="en-US"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コンサドーレで学ぶ</a:t>
            </a:r>
            <a:r>
              <a:rPr lang="en-US" altLang="ja-JP"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SDGs</a:t>
            </a:r>
          </a:p>
          <a:p>
            <a:pPr marL="55244">
              <a:lnSpc>
                <a:spcPts val="500"/>
              </a:lnSpc>
              <a:spcBef>
                <a:spcPts val="16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市内</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各所</a:t>
            </a:r>
            <a:r>
              <a:rPr sz="500" spc="-3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にて</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5" name="カギ線コネクタ 4">
            <a:extLst>
              <a:ext uri="{FF2B5EF4-FFF2-40B4-BE49-F238E27FC236}">
                <a16:creationId xmlns:a16="http://schemas.microsoft.com/office/drawing/2014/main" id="{30C75C39-740A-67A7-2A92-CB8FCE0B77A3}"/>
              </a:ext>
            </a:extLst>
          </p:cNvPr>
          <p:cNvCxnSpPr>
            <a:cxnSpLocks/>
          </p:cNvCxnSpPr>
          <p:nvPr/>
        </p:nvCxnSpPr>
        <p:spPr>
          <a:xfrm>
            <a:off x="8480744" y="4055736"/>
            <a:ext cx="1" cy="12700"/>
          </a:xfrm>
          <a:prstGeom prst="bentConnector3">
            <a:avLst>
              <a:gd name="adj1" fmla="val 50000"/>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4" name="楕円 495">
            <a:extLst>
              <a:ext uri="{FF2B5EF4-FFF2-40B4-BE49-F238E27FC236}">
                <a16:creationId xmlns:a16="http://schemas.microsoft.com/office/drawing/2014/main" id="{1BC29F63-8EAC-3140-1FB1-6FEFC1CDA980}"/>
              </a:ext>
            </a:extLst>
          </p:cNvPr>
          <p:cNvSpPr>
            <a:spLocks noChangeAspect="1"/>
          </p:cNvSpPr>
          <p:nvPr/>
        </p:nvSpPr>
        <p:spPr>
          <a:xfrm rot="10800000" flipH="1" flipV="1">
            <a:off x="6166230" y="1786038"/>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73">
            <a:extLst>
              <a:ext uri="{FF2B5EF4-FFF2-40B4-BE49-F238E27FC236}">
                <a16:creationId xmlns:a16="http://schemas.microsoft.com/office/drawing/2014/main" id="{4F615898-B097-F34B-5B05-0A764CB1DB1F}"/>
              </a:ext>
            </a:extLst>
          </p:cNvPr>
          <p:cNvSpPr txBox="1"/>
          <p:nvPr/>
        </p:nvSpPr>
        <p:spPr>
          <a:xfrm>
            <a:off x="5903645" y="1849394"/>
            <a:ext cx="543170" cy="56882"/>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01</a:t>
            </a:r>
            <a:r>
              <a:rPr lang="ja-JP" altLang="en-US" sz="400">
                <a:solidFill>
                  <a:srgbClr val="26BACF"/>
                </a:solidFill>
                <a:latin typeface="UD デジタル 教科書体 NP-R" panose="02020400000000000000" pitchFamily="18" charset="-128"/>
                <a:ea typeface="UD デジタル 教科書体 NP-R" panose="02020400000000000000" pitchFamily="18" charset="-128"/>
                <a:cs typeface="Arial Unicode MS"/>
              </a:rPr>
              <a:t> </a:t>
            </a: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AOAO SAPPORO</a:t>
            </a:r>
            <a:endPar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34" name="正方形/長方形 33">
            <a:extLst>
              <a:ext uri="{FF2B5EF4-FFF2-40B4-BE49-F238E27FC236}">
                <a16:creationId xmlns:a16="http://schemas.microsoft.com/office/drawing/2014/main" id="{FF451194-8A6A-E8AE-F103-7BC9E45ABD39}"/>
              </a:ext>
            </a:extLst>
          </p:cNvPr>
          <p:cNvSpPr/>
          <p:nvPr/>
        </p:nvSpPr>
        <p:spPr>
          <a:xfrm>
            <a:off x="5901218" y="1835573"/>
            <a:ext cx="89344" cy="65314"/>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cxnSp>
        <p:nvCxnSpPr>
          <p:cNvPr id="19" name="直線コネクタ 18">
            <a:extLst>
              <a:ext uri="{FF2B5EF4-FFF2-40B4-BE49-F238E27FC236}">
                <a16:creationId xmlns:a16="http://schemas.microsoft.com/office/drawing/2014/main" id="{ED7AD38E-6DCE-8372-5E51-647708934B52}"/>
              </a:ext>
            </a:extLst>
          </p:cNvPr>
          <p:cNvCxnSpPr>
            <a:cxnSpLocks/>
            <a:stCxn id="27" idx="0"/>
            <a:endCxn id="24" idx="4"/>
          </p:cNvCxnSpPr>
          <p:nvPr/>
        </p:nvCxnSpPr>
        <p:spPr>
          <a:xfrm flipV="1">
            <a:off x="6175230" y="1804038"/>
            <a:ext cx="0" cy="45356"/>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1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角丸四角形 144"/>
          <p:cNvSpPr/>
          <p:nvPr/>
        </p:nvSpPr>
        <p:spPr>
          <a:xfrm>
            <a:off x="836612" y="4143544"/>
            <a:ext cx="3951288" cy="1516612"/>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9" name="角丸四角形 148"/>
          <p:cNvSpPr/>
          <p:nvPr/>
        </p:nvSpPr>
        <p:spPr>
          <a:xfrm>
            <a:off x="822366" y="5706195"/>
            <a:ext cx="3965534" cy="765375"/>
          </a:xfrm>
          <a:prstGeom prst="roundRect">
            <a:avLst>
              <a:gd name="adj" fmla="val 2795"/>
            </a:avLst>
          </a:prstGeom>
          <a:solidFill>
            <a:srgbClr val="F1E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a:xfrm>
            <a:off x="822366" y="1149199"/>
            <a:ext cx="3790304" cy="483786"/>
          </a:xfrm>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持続可能な都市を目指して</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7</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Content Placeholder 8">
            <a:extLst>
              <a:ext uri="{FF2B5EF4-FFF2-40B4-BE49-F238E27FC236}">
                <a16:creationId xmlns:a16="http://schemas.microsoft.com/office/drawing/2014/main" id="{3A51A10E-31FA-4FCC-B0CD-E133308F5539}"/>
              </a:ext>
            </a:extLst>
          </p:cNvPr>
          <p:cNvSpPr txBox="1">
            <a:spLocks/>
          </p:cNvSpPr>
          <p:nvPr/>
        </p:nvSpPr>
        <p:spPr>
          <a:xfrm>
            <a:off x="784551" y="1733684"/>
            <a:ext cx="3713444" cy="561985"/>
          </a:xfrm>
          <a:prstGeom prst="rect">
            <a:avLst/>
          </a:prstGeom>
        </p:spPr>
        <p:txBody>
          <a:bodyPr vert="horz" lIns="74295" tIns="37148" rIns="74295" bIns="37148" rtlCol="0">
            <a:noAutofit/>
          </a:bodyPr>
          <a:lstStyle>
            <a:lvl1pPr marL="0" indent="0" algn="l" defTabSz="914400" rtl="0" eaLnBrk="1" latinLnBrk="0" hangingPunct="1">
              <a:lnSpc>
                <a:spcPct val="100000"/>
              </a:lnSpc>
              <a:spcBef>
                <a:spcPts val="0"/>
              </a:spcBef>
              <a:buFontTx/>
              <a:buNone/>
              <a:defRPr lang="en-US" sz="1800"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Font typeface="Arial" panose="020B0604020202020204" pitchFamily="34" charset="0"/>
              <a:buChar char="•"/>
              <a:defRPr lang="en-US" sz="1200"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63" dirty="0">
              <a:latin typeface="UD デジタル 教科書体 NP-R" panose="02020400000000000000" pitchFamily="18" charset="-128"/>
              <a:ea typeface="UD デジタル 教科書体 NP-R" panose="02020400000000000000" pitchFamily="18" charset="-128"/>
            </a:endParaRPr>
          </a:p>
        </p:txBody>
      </p:sp>
      <p:grpSp>
        <p:nvGrpSpPr>
          <p:cNvPr id="18" name="グループ化 17"/>
          <p:cNvGrpSpPr/>
          <p:nvPr/>
        </p:nvGrpSpPr>
        <p:grpSpPr>
          <a:xfrm>
            <a:off x="633643" y="1645647"/>
            <a:ext cx="4584470" cy="419668"/>
            <a:chOff x="633643" y="1645647"/>
            <a:chExt cx="4584470" cy="419668"/>
          </a:xfrm>
        </p:grpSpPr>
        <p:sp>
          <p:nvSpPr>
            <p:cNvPr id="28" name="Text Placeholder 11">
              <a:extLst>
                <a:ext uri="{FF2B5EF4-FFF2-40B4-BE49-F238E27FC236}">
                  <a16:creationId xmlns:a16="http://schemas.microsoft.com/office/drawing/2014/main" id="{EE261FFA-699E-9E4E-8A9D-A601D25F4B3D}"/>
                </a:ext>
              </a:extLst>
            </p:cNvPr>
            <p:cNvSpPr txBox="1">
              <a:spLocks/>
            </p:cNvSpPr>
            <p:nvPr/>
          </p:nvSpPr>
          <p:spPr>
            <a:xfrm>
              <a:off x="633643" y="1645647"/>
              <a:ext cx="4584470" cy="286081"/>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SDGs</a:t>
              </a:r>
              <a:r>
                <a:rPr lang="ja-JP" altLang="en-US" sz="1200">
                  <a:latin typeface="UD デジタル 教科書体 NP-R" panose="02020400000000000000" pitchFamily="18" charset="-128"/>
                  <a:ea typeface="UD デジタル 教科書体 NP-R" panose="02020400000000000000" pitchFamily="18" charset="-128"/>
                </a:rPr>
                <a:t>未来</a:t>
              </a:r>
              <a:r>
                <a:rPr lang="ja-JP" altLang="en-US" sz="1200" dirty="0">
                  <a:latin typeface="UD デジタル 教科書体 NP-R" panose="02020400000000000000" pitchFamily="18" charset="-128"/>
                  <a:ea typeface="UD デジタル 教科書体 NP-R" panose="02020400000000000000" pitchFamily="18" charset="-128"/>
                </a:rPr>
                <a:t>都市」</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環境首都・</a:t>
              </a:r>
              <a:r>
                <a:rPr lang="en-US" altLang="ja-JP" sz="1200" dirty="0">
                  <a:latin typeface="UD デジタル 教科書体 NP-R" panose="02020400000000000000" pitchFamily="18" charset="-128"/>
                  <a:ea typeface="UD デジタル 教科書体 NP-R" panose="02020400000000000000" pitchFamily="18" charset="-128"/>
                </a:rPr>
                <a:t>SAPP</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RO』</a:t>
              </a:r>
              <a:r>
                <a:rPr lang="ja-JP" altLang="en-US" sz="1200" dirty="0">
                  <a:latin typeface="UD デジタル 教科書体 NP-R" panose="02020400000000000000" pitchFamily="18" charset="-128"/>
                  <a:ea typeface="UD デジタル 教科書体 NP-R" panose="02020400000000000000" pitchFamily="18" charset="-128"/>
                </a:rPr>
                <a:t>実現に向けて</a:t>
              </a:r>
              <a:endParaRPr lang="en-US" sz="1200" dirty="0">
                <a:latin typeface="UD デジタル 教科書体 NP-R" panose="02020400000000000000" pitchFamily="18" charset="-128"/>
                <a:ea typeface="UD デジタル 教科書体 NP-R" panose="02020400000000000000" pitchFamily="18" charset="-128"/>
              </a:endParaRPr>
            </a:p>
          </p:txBody>
        </p:sp>
        <p:sp>
          <p:nvSpPr>
            <p:cNvPr id="132" name="Text Placeholder 11">
              <a:extLst>
                <a:ext uri="{FF2B5EF4-FFF2-40B4-BE49-F238E27FC236}">
                  <a16:creationId xmlns:a16="http://schemas.microsoft.com/office/drawing/2014/main" id="{EE261FFA-699E-9E4E-8A9D-A601D25F4B3D}"/>
                </a:ext>
              </a:extLst>
            </p:cNvPr>
            <p:cNvSpPr txBox="1">
              <a:spLocks/>
            </p:cNvSpPr>
            <p:nvPr/>
          </p:nvSpPr>
          <p:spPr>
            <a:xfrm rot="16200000">
              <a:off x="3234890" y="1741525"/>
              <a:ext cx="387654" cy="259925"/>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a:t>
              </a:r>
              <a:endParaRPr lang="en-US" sz="1000" dirty="0">
                <a:latin typeface="UD デジタル 教科書体 NP-R" panose="02020400000000000000" pitchFamily="18" charset="-128"/>
                <a:ea typeface="UD デジタル 教科書体 NP-R" panose="02020400000000000000" pitchFamily="18" charset="-128"/>
              </a:endParaRPr>
            </a:p>
          </p:txBody>
        </p:sp>
      </p:grpSp>
      <p:sp>
        <p:nvSpPr>
          <p:cNvPr id="134" name="Text Placeholder 11">
            <a:extLst>
              <a:ext uri="{FF2B5EF4-FFF2-40B4-BE49-F238E27FC236}">
                <a16:creationId xmlns:a16="http://schemas.microsoft.com/office/drawing/2014/main" id="{EE261FFA-699E-9E4E-8A9D-A601D25F4B3D}"/>
              </a:ext>
            </a:extLst>
          </p:cNvPr>
          <p:cNvSpPr txBox="1">
            <a:spLocks/>
          </p:cNvSpPr>
          <p:nvPr/>
        </p:nvSpPr>
        <p:spPr>
          <a:xfrm>
            <a:off x="836613" y="1994969"/>
            <a:ext cx="1411715" cy="237459"/>
          </a:xfrm>
          <a:prstGeom prst="rect">
            <a:avLst/>
          </a:prstGeom>
          <a:solidFill>
            <a:schemeClr val="bg1">
              <a:lumMod val="50000"/>
            </a:schemeClr>
          </a:solid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　札幌が目指す姿</a:t>
            </a:r>
            <a:endParaRPr lang="en-US" sz="12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35" name="object 655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922474" y="2077814"/>
            <a:ext cx="71196" cy="71767"/>
          </a:xfrm>
          <a:prstGeom prst="rect">
            <a:avLst/>
          </a:prstGeom>
        </p:spPr>
      </p:pic>
      <p:sp>
        <p:nvSpPr>
          <p:cNvPr id="137" name="Text Placeholder 11">
            <a:extLst>
              <a:ext uri="{FF2B5EF4-FFF2-40B4-BE49-F238E27FC236}">
                <a16:creationId xmlns:a16="http://schemas.microsoft.com/office/drawing/2014/main" id="{EE261FFA-699E-9E4E-8A9D-A601D25F4B3D}"/>
              </a:ext>
            </a:extLst>
          </p:cNvPr>
          <p:cNvSpPr txBox="1">
            <a:spLocks/>
          </p:cNvSpPr>
          <p:nvPr/>
        </p:nvSpPr>
        <p:spPr>
          <a:xfrm>
            <a:off x="849722" y="2298904"/>
            <a:ext cx="3951286" cy="1323356"/>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「経済・社会・生活」に対する波及の同時実現に向けて、豊かな環境を次世代に引き継ぐと同時</a:t>
            </a:r>
            <a:r>
              <a:rPr lang="ja-JP" altLang="en-US" sz="1000">
                <a:latin typeface="UD デジタル 教科書体 NP-R" panose="02020400000000000000" pitchFamily="18" charset="-128"/>
                <a:ea typeface="UD デジタル 教科書体 NP-R" panose="02020400000000000000" pitchFamily="18" charset="-128"/>
              </a:rPr>
              <a:t>に、「</a:t>
            </a:r>
            <a:r>
              <a:rPr lang="ja-JP" altLang="en-US" sz="1000" dirty="0">
                <a:latin typeface="UD デジタル 教科書体 NP-R" panose="02020400000000000000" pitchFamily="18" charset="-128"/>
                <a:ea typeface="UD デジタル 教科書体 NP-R" panose="02020400000000000000" pitchFamily="18" charset="-128"/>
              </a:rPr>
              <a:t>豊かな暮らしの文化」が根付くことによる「環境首都」としての誇りの醸成や、「国内外へ魅力を発信」することによる札幌のブランド力の強化、そして「エネルギーや製品の地産地消」による北海道内の循環など、「生活」や「社会」、そして「経済」分野における効果を同時に実現した、次世代の子どもたちが笑顔で暮らせる持続可能な環境都市を目指しています。</a:t>
            </a:r>
            <a:endParaRPr lang="en-US" sz="1000" dirty="0">
              <a:latin typeface="UD デジタル 教科書体 NP-R" panose="02020400000000000000" pitchFamily="18" charset="-128"/>
              <a:ea typeface="UD デジタル 教科書体 NP-R" panose="02020400000000000000" pitchFamily="18" charset="-128"/>
            </a:endParaRPr>
          </a:p>
        </p:txBody>
      </p:sp>
      <p:sp>
        <p:nvSpPr>
          <p:cNvPr id="151" name="Text Placeholder 11">
            <a:extLst>
              <a:ext uri="{FF2B5EF4-FFF2-40B4-BE49-F238E27FC236}">
                <a16:creationId xmlns:a16="http://schemas.microsoft.com/office/drawing/2014/main" id="{EE261FFA-699E-9E4E-8A9D-A601D25F4B3D}"/>
              </a:ext>
            </a:extLst>
          </p:cNvPr>
          <p:cNvSpPr txBox="1">
            <a:spLocks/>
          </p:cNvSpPr>
          <p:nvPr/>
        </p:nvSpPr>
        <p:spPr>
          <a:xfrm>
            <a:off x="5218113" y="1992197"/>
            <a:ext cx="3325812" cy="237459"/>
          </a:xfrm>
          <a:prstGeom prst="rect">
            <a:avLst/>
          </a:prstGeom>
          <a:solidFill>
            <a:schemeClr val="bg1">
              <a:lumMod val="50000"/>
            </a:schemeClr>
          </a:solid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　次世代の子どもたちに向けた</a:t>
            </a: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SDGs</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の推進</a:t>
            </a:r>
            <a:endParaRPr lang="en-US" sz="12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52" name="object 655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5303974" y="2075042"/>
            <a:ext cx="71196" cy="71767"/>
          </a:xfrm>
          <a:prstGeom prst="rect">
            <a:avLst/>
          </a:prstGeom>
        </p:spPr>
      </p:pic>
      <p:sp>
        <p:nvSpPr>
          <p:cNvPr id="153" name="Text Placeholder 11">
            <a:extLst>
              <a:ext uri="{FF2B5EF4-FFF2-40B4-BE49-F238E27FC236}">
                <a16:creationId xmlns:a16="http://schemas.microsoft.com/office/drawing/2014/main" id="{EE261FFA-699E-9E4E-8A9D-A601D25F4B3D}"/>
              </a:ext>
            </a:extLst>
          </p:cNvPr>
          <p:cNvSpPr txBox="1">
            <a:spLocks/>
          </p:cNvSpPr>
          <p:nvPr/>
        </p:nvSpPr>
        <p:spPr>
          <a:xfrm>
            <a:off x="5076826" y="2293956"/>
            <a:ext cx="4236702" cy="1831830"/>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「第</a:t>
            </a:r>
            <a:r>
              <a:rPr lang="en-US" altLang="ja-JP" sz="1000" dirty="0">
                <a:latin typeface="UD デジタル 教科書体 NP-R" panose="02020400000000000000" pitchFamily="18" charset="-128"/>
                <a:ea typeface="UD デジタル 教科書体 NP-R" panose="02020400000000000000" pitchFamily="18" charset="-128"/>
              </a:rPr>
              <a:t>2</a:t>
            </a:r>
            <a:r>
              <a:rPr lang="ja-JP" altLang="en-US" sz="1000" dirty="0">
                <a:latin typeface="UD デジタル 教科書体 NP-R" panose="02020400000000000000" pitchFamily="18" charset="-128"/>
                <a:ea typeface="UD デジタル 教科書体 NP-R" panose="02020400000000000000" pitchFamily="18" charset="-128"/>
              </a:rPr>
              <a:t>次札幌市環境基本計画」では、</a:t>
            </a:r>
            <a:r>
              <a:rPr lang="en-US" altLang="ja-JP" sz="1000" dirty="0">
                <a:latin typeface="UD デジタル 教科書体 NP-R" panose="02020400000000000000" pitchFamily="18" charset="-128"/>
                <a:ea typeface="UD デジタル 教科書体 NP-R" panose="02020400000000000000" pitchFamily="18" charset="-128"/>
              </a:rPr>
              <a:t>2030</a:t>
            </a:r>
            <a:r>
              <a:rPr lang="ja-JP" altLang="en-US" sz="1000" dirty="0">
                <a:latin typeface="UD デジタル 教科書体 NP-R" panose="02020400000000000000" pitchFamily="18" charset="-128"/>
                <a:ea typeface="UD デジタル 教科書体 NP-R" panose="02020400000000000000" pitchFamily="18" charset="-128"/>
              </a:rPr>
              <a:t>年に向けた環境保全対策を進めることで、</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の達成にもつなげていくこととしています。本計画では、「次世代の子どもたちが笑顔で暮らせる持続可能な都市</a:t>
            </a:r>
            <a:r>
              <a:rPr lang="en-US" altLang="ja-JP" sz="1000" dirty="0">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環境首都・</a:t>
            </a:r>
            <a:r>
              <a:rPr lang="en-US" altLang="ja-JP" sz="1000" dirty="0">
                <a:latin typeface="UD デジタル 教科書体 NP-R" panose="02020400000000000000" pitchFamily="18" charset="-128"/>
                <a:ea typeface="UD デジタル 教科書体 NP-R" panose="02020400000000000000" pitchFamily="18" charset="-128"/>
              </a:rPr>
              <a:t>SAPP‿RO』</a:t>
            </a:r>
            <a:r>
              <a:rPr lang="ja-JP" altLang="en-US" sz="1000" dirty="0">
                <a:latin typeface="UD デジタル 教科書体 NP-R" panose="02020400000000000000" pitchFamily="18" charset="-128"/>
                <a:ea typeface="UD デジタル 教科書体 NP-R" panose="02020400000000000000" pitchFamily="18" charset="-128"/>
              </a:rPr>
              <a:t>」を目指すべき将来像として掲げていますが、目標年度である</a:t>
            </a:r>
            <a:r>
              <a:rPr lang="en-US" altLang="ja-JP" sz="1000" dirty="0">
                <a:latin typeface="UD デジタル 教科書体 NP-R" panose="02020400000000000000" pitchFamily="18" charset="-128"/>
                <a:ea typeface="UD デジタル 教科書体 NP-R" panose="02020400000000000000" pitchFamily="18" charset="-128"/>
              </a:rPr>
              <a:t>2030</a:t>
            </a:r>
            <a:r>
              <a:rPr lang="ja-JP" altLang="en-US" sz="1000" dirty="0">
                <a:latin typeface="UD デジタル 教科書体 NP-R" panose="02020400000000000000" pitchFamily="18" charset="-128"/>
                <a:ea typeface="UD デジタル 教科書体 NP-R" panose="02020400000000000000" pitchFamily="18" charset="-128"/>
              </a:rPr>
              <a:t>年において社会を担う現在の子どもたちに対する</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の浸透についても積極的に取り組んでいく必要があることから、子どもたちに向けた</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の推進を進めています。</a:t>
            </a:r>
            <a:endParaRPr lang="en-US" sz="1000" dirty="0">
              <a:latin typeface="UD デジタル 教科書体 NP-R" panose="02020400000000000000" pitchFamily="18" charset="-128"/>
              <a:ea typeface="UD デジタル 教科書体 NP-R" panose="02020400000000000000" pitchFamily="18" charset="-128"/>
            </a:endParaRPr>
          </a:p>
        </p:txBody>
      </p:sp>
      <p:sp>
        <p:nvSpPr>
          <p:cNvPr id="37" name="Title 16">
            <a:extLst>
              <a:ext uri="{FF2B5EF4-FFF2-40B4-BE49-F238E27FC236}">
                <a16:creationId xmlns:a16="http://schemas.microsoft.com/office/drawing/2014/main" id="{2CF5787F-52DB-44C8-A0E2-F58D40C45CA9}"/>
              </a:ext>
            </a:extLst>
          </p:cNvPr>
          <p:cNvSpPr txBox="1">
            <a:spLocks/>
          </p:cNvSpPr>
          <p:nvPr/>
        </p:nvSpPr>
        <p:spPr>
          <a:xfrm>
            <a:off x="593966" y="407331"/>
            <a:ext cx="5173788"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札幌</a:t>
            </a:r>
            <a:r>
              <a:rPr lang="ja-JP" altLang="en-US" sz="2000">
                <a:latin typeface="UD デジタル 教科書体 NP-R" panose="02020400000000000000" pitchFamily="18" charset="-128"/>
                <a:ea typeface="UD デジタル 教科書体 NP-R" panose="02020400000000000000" pitchFamily="18" charset="-128"/>
              </a:rPr>
              <a:t>の</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a:latin typeface="UD デジタル 教科書体 NP-R" panose="02020400000000000000" pitchFamily="18" charset="-128"/>
                <a:ea typeface="UD デジタル 教科書体 NP-R" panose="02020400000000000000" pitchFamily="18" charset="-128"/>
              </a:rPr>
              <a:t>へ</a:t>
            </a:r>
            <a:r>
              <a:rPr lang="ja-JP" altLang="en-US" sz="2000" dirty="0">
                <a:latin typeface="UD デジタル 教科書体 NP-R" panose="02020400000000000000" pitchFamily="18" charset="-128"/>
                <a:ea typeface="UD デジタル 教科書体 NP-R" panose="02020400000000000000" pitchFamily="18" charset="-128"/>
              </a:rPr>
              <a:t>の取り組みについて知ろう</a:t>
            </a:r>
          </a:p>
        </p:txBody>
      </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658" y="5832814"/>
            <a:ext cx="821789" cy="549360"/>
          </a:xfrm>
          <a:prstGeom prst="rect">
            <a:avLst/>
          </a:prstGeom>
        </p:spPr>
      </p:pic>
      <p:graphicFrame>
        <p:nvGraphicFramePr>
          <p:cNvPr id="44" name="表 43"/>
          <p:cNvGraphicFramePr>
            <a:graphicFrameLocks noGrp="1"/>
          </p:cNvGraphicFramePr>
          <p:nvPr>
            <p:extLst>
              <p:ext uri="{D42A27DB-BD31-4B8C-83A1-F6EECF244321}">
                <p14:modId xmlns:p14="http://schemas.microsoft.com/office/powerpoint/2010/main" val="104232365"/>
              </p:ext>
            </p:extLst>
          </p:nvPr>
        </p:nvGraphicFramePr>
        <p:xfrm>
          <a:off x="1954622" y="5740140"/>
          <a:ext cx="2709453" cy="675199"/>
        </p:xfrm>
        <a:graphic>
          <a:graphicData uri="http://schemas.openxmlformats.org/drawingml/2006/table">
            <a:tbl>
              <a:tblPr firstRow="1" bandRow="1">
                <a:tableStyleId>{5C22544A-7EE6-4342-B048-85BDC9FD1C3A}</a:tableStyleId>
              </a:tblPr>
              <a:tblGrid>
                <a:gridCol w="2709453">
                  <a:extLst>
                    <a:ext uri="{9D8B030D-6E8A-4147-A177-3AD203B41FA5}">
                      <a16:colId xmlns:a16="http://schemas.microsoft.com/office/drawing/2014/main" val="198568613"/>
                    </a:ext>
                  </a:extLst>
                </a:gridCol>
              </a:tblGrid>
              <a:tr h="151870">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1.</a:t>
                      </a:r>
                      <a:r>
                        <a:rPr kumimoji="1" lang="ja-JP" altLang="en-US" sz="700" b="0" baseline="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健康で安全な環境の中で生活できる都市の実現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790417"/>
                  </a:ext>
                </a:extLst>
              </a:tr>
              <a:tr h="118031">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2.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積雪寒冷地に適した脱炭素社会の実現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098635"/>
                  </a:ext>
                </a:extLst>
              </a:tr>
              <a:tr h="151870">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3.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資源を持続可能に活用する循環型社会の実現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496531"/>
                  </a:ext>
                </a:extLst>
              </a:tr>
              <a:tr h="12709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4.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都市と自然が調和した自然共生社会の実現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5631542"/>
                  </a:ext>
                </a:extLst>
              </a:tr>
              <a:tr h="12633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5.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環境施策の横断的・総合的な取組の推進</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685123"/>
                  </a:ext>
                </a:extLst>
              </a:tr>
            </a:tbl>
          </a:graphicData>
        </a:graphic>
      </p:graphicFrame>
      <p:grpSp>
        <p:nvGrpSpPr>
          <p:cNvPr id="19" name="グループ化 18"/>
          <p:cNvGrpSpPr/>
          <p:nvPr/>
        </p:nvGrpSpPr>
        <p:grpSpPr>
          <a:xfrm>
            <a:off x="976290" y="4176642"/>
            <a:ext cx="3555574" cy="1443670"/>
            <a:chOff x="976290" y="3835305"/>
            <a:chExt cx="3555574" cy="1631182"/>
          </a:xfrm>
        </p:grpSpPr>
        <p:sp>
          <p:nvSpPr>
            <p:cNvPr id="13" name="二等辺三角形 12"/>
            <p:cNvSpPr/>
            <p:nvPr/>
          </p:nvSpPr>
          <p:spPr>
            <a:xfrm rot="8112922">
              <a:off x="1084971" y="4330243"/>
              <a:ext cx="1012979" cy="51503"/>
            </a:xfrm>
            <a:prstGeom prst="triangle">
              <a:avLst/>
            </a:prstGeom>
            <a:solidFill>
              <a:srgbClr val="E69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1" name="二等辺三角形 70"/>
            <p:cNvSpPr/>
            <p:nvPr/>
          </p:nvSpPr>
          <p:spPr>
            <a:xfrm rot="5604539">
              <a:off x="2287301" y="4305685"/>
              <a:ext cx="1012979" cy="89281"/>
            </a:xfrm>
            <a:prstGeom prst="triangle">
              <a:avLst>
                <a:gd name="adj" fmla="val 100000"/>
              </a:avLst>
            </a:prstGeom>
            <a:solidFill>
              <a:srgbClr val="97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2" name="二等辺三角形 71"/>
            <p:cNvSpPr/>
            <p:nvPr/>
          </p:nvSpPr>
          <p:spPr>
            <a:xfrm rot="13315960">
              <a:off x="3259204" y="4230032"/>
              <a:ext cx="985698" cy="68970"/>
            </a:xfrm>
            <a:prstGeom prst="triangle">
              <a:avLst>
                <a:gd name="adj" fmla="val 0"/>
              </a:avLst>
            </a:prstGeom>
            <a:solidFill>
              <a:srgbClr val="EDD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角丸四角形 6"/>
            <p:cNvSpPr/>
            <p:nvPr/>
          </p:nvSpPr>
          <p:spPr>
            <a:xfrm>
              <a:off x="1584326" y="3835305"/>
              <a:ext cx="2217422" cy="356133"/>
            </a:xfrm>
            <a:prstGeom prst="roundRect">
              <a:avLst/>
            </a:prstGeom>
            <a:solidFill>
              <a:srgbClr val="2D2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latin typeface="UD デジタル 教科書体 NP-R" panose="02020400000000000000" pitchFamily="18" charset="-128"/>
                  <a:ea typeface="UD デジタル 教科書体 NP-R" panose="02020400000000000000" pitchFamily="18" charset="-128"/>
                </a:rPr>
                <a:t>『</a:t>
              </a:r>
              <a:r>
                <a:rPr lang="ja-JP" altLang="en-US" sz="1000" b="1" dirty="0">
                  <a:latin typeface="UD デジタル 教科書体 NP-R" panose="02020400000000000000" pitchFamily="18" charset="-128"/>
                  <a:ea typeface="UD デジタル 教科書体 NP-R" panose="02020400000000000000" pitchFamily="18" charset="-128"/>
                </a:rPr>
                <a:t>環境首都・ 　</a:t>
              </a:r>
              <a:r>
                <a:rPr lang="ja-JP" altLang="en-US" sz="800" b="1" dirty="0">
                  <a:latin typeface="UD デジタル 教科書体 NP-R" panose="02020400000000000000" pitchFamily="18" charset="-128"/>
                  <a:ea typeface="UD デジタル 教科書体 NP-R" panose="02020400000000000000" pitchFamily="18" charset="-128"/>
                </a:rPr>
                <a:t>　　　</a:t>
              </a:r>
              <a:r>
                <a:rPr lang="en-US" altLang="ja-JP" sz="800" b="1" dirty="0">
                  <a:latin typeface="UD デジタル 教科書体 NP-R" panose="02020400000000000000" pitchFamily="18" charset="-128"/>
                  <a:ea typeface="UD デジタル 教科書体 NP-R" panose="02020400000000000000" pitchFamily="18" charset="-128"/>
                </a:rPr>
                <a:t>』</a:t>
              </a:r>
            </a:p>
            <a:p>
              <a:pPr algn="ctr"/>
              <a:r>
                <a:rPr lang="ja-JP" altLang="en-US" sz="700" dirty="0">
                  <a:latin typeface="UD デジタル 教科書体 NP-R" panose="02020400000000000000" pitchFamily="18" charset="-128"/>
                  <a:ea typeface="UD デジタル 教科書体 NP-R" panose="02020400000000000000" pitchFamily="18" charset="-128"/>
                </a:rPr>
                <a:t>豊かな環境の次世代への継承と札幌の魅力発信</a:t>
              </a:r>
              <a:endParaRPr kumimoji="1" lang="ja-JP" altLang="en-US" sz="700" dirty="0">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962" y="3892330"/>
              <a:ext cx="484587" cy="123199"/>
            </a:xfrm>
            <a:prstGeom prst="rect">
              <a:avLst/>
            </a:prstGeom>
          </p:spPr>
        </p:pic>
        <p:sp>
          <p:nvSpPr>
            <p:cNvPr id="52" name="角丸四角形 51"/>
            <p:cNvSpPr/>
            <p:nvPr/>
          </p:nvSpPr>
          <p:spPr>
            <a:xfrm>
              <a:off x="993670" y="4512885"/>
              <a:ext cx="1030393" cy="681445"/>
            </a:xfrm>
            <a:prstGeom prst="roundRect">
              <a:avLst/>
            </a:prstGeom>
            <a:solidFill>
              <a:srgbClr val="E69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53" name="角丸四角形 52"/>
            <p:cNvSpPr/>
            <p:nvPr/>
          </p:nvSpPr>
          <p:spPr>
            <a:xfrm>
              <a:off x="2252225" y="4513655"/>
              <a:ext cx="1030393" cy="681445"/>
            </a:xfrm>
            <a:prstGeom prst="roundRect">
              <a:avLst/>
            </a:prstGeom>
            <a:solidFill>
              <a:srgbClr val="97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54" name="角丸四角形 53"/>
            <p:cNvSpPr/>
            <p:nvPr/>
          </p:nvSpPr>
          <p:spPr>
            <a:xfrm>
              <a:off x="3480052" y="4499177"/>
              <a:ext cx="1030393" cy="681445"/>
            </a:xfrm>
            <a:prstGeom prst="roundRect">
              <a:avLst/>
            </a:prstGeom>
            <a:solidFill>
              <a:srgbClr val="EDD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10" name="正方形/長方形 9"/>
            <p:cNvSpPr/>
            <p:nvPr/>
          </p:nvSpPr>
          <p:spPr>
            <a:xfrm>
              <a:off x="976290" y="4518199"/>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豊かな暮らしの文化が</a:t>
              </a:r>
              <a:endParaRPr lang="en-US" altLang="ja-JP" sz="6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根付くことによる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8" name="正方形/長方形 57"/>
            <p:cNvSpPr/>
            <p:nvPr/>
          </p:nvSpPr>
          <p:spPr>
            <a:xfrm>
              <a:off x="2232528" y="4510636"/>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地域資源・</a:t>
              </a: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エネルギーの活用による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9" name="正方形/長方形 58"/>
            <p:cNvSpPr/>
            <p:nvPr/>
          </p:nvSpPr>
          <p:spPr>
            <a:xfrm>
              <a:off x="3460355" y="4504182"/>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国内外への魅力の</a:t>
              </a: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発信による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0" name="角丸四角形 59"/>
            <p:cNvSpPr/>
            <p:nvPr/>
          </p:nvSpPr>
          <p:spPr>
            <a:xfrm>
              <a:off x="1240238" y="4365016"/>
              <a:ext cx="537256" cy="182766"/>
            </a:xfrm>
            <a:prstGeom prst="roundRect">
              <a:avLst/>
            </a:prstGeom>
            <a:solidFill>
              <a:srgbClr val="E697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生活</a:t>
              </a:r>
            </a:p>
          </p:txBody>
        </p:sp>
        <p:sp>
          <p:nvSpPr>
            <p:cNvPr id="61" name="角丸四角形 60"/>
            <p:cNvSpPr/>
            <p:nvPr/>
          </p:nvSpPr>
          <p:spPr>
            <a:xfrm>
              <a:off x="2489092" y="4384191"/>
              <a:ext cx="537256" cy="182766"/>
            </a:xfrm>
            <a:prstGeom prst="roundRect">
              <a:avLst/>
            </a:prstGeom>
            <a:solidFill>
              <a:srgbClr val="97BC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経済</a:t>
              </a:r>
            </a:p>
          </p:txBody>
        </p:sp>
        <p:sp>
          <p:nvSpPr>
            <p:cNvPr id="62" name="角丸四角形 61"/>
            <p:cNvSpPr/>
            <p:nvPr/>
          </p:nvSpPr>
          <p:spPr>
            <a:xfrm>
              <a:off x="3726620" y="4380743"/>
              <a:ext cx="537256" cy="182766"/>
            </a:xfrm>
            <a:prstGeom prst="roundRect">
              <a:avLst/>
            </a:prstGeom>
            <a:solidFill>
              <a:srgbClr val="EDD5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社会</a:t>
              </a:r>
            </a:p>
          </p:txBody>
        </p:sp>
        <p:sp>
          <p:nvSpPr>
            <p:cNvPr id="63" name="正方形/長方形 62"/>
            <p:cNvSpPr/>
            <p:nvPr/>
          </p:nvSpPr>
          <p:spPr>
            <a:xfrm>
              <a:off x="978013" y="4815609"/>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「環境首都」への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誇りの醸成</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4" name="正方形/長方形 63"/>
            <p:cNvSpPr/>
            <p:nvPr/>
          </p:nvSpPr>
          <p:spPr>
            <a:xfrm>
              <a:off x="2234251" y="4808046"/>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北海道内の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経済循環や</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産業振興の推進</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5" name="正方形/長方形 64"/>
            <p:cNvSpPr/>
            <p:nvPr/>
          </p:nvSpPr>
          <p:spPr>
            <a:xfrm>
              <a:off x="3462078" y="4801592"/>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札幌のブランド力の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強化</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6" name="角丸四角形 65"/>
            <p:cNvSpPr/>
            <p:nvPr/>
          </p:nvSpPr>
          <p:spPr>
            <a:xfrm>
              <a:off x="1447250" y="5266115"/>
              <a:ext cx="2606185" cy="200372"/>
            </a:xfrm>
            <a:prstGeom prst="roundRect">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rPr>
                <a:t>「経済・社会・生活」に対する波及の同時実現</a:t>
              </a:r>
            </a:p>
          </p:txBody>
        </p:sp>
      </p:grpSp>
      <p:sp>
        <p:nvSpPr>
          <p:cNvPr id="73" name="角丸四角形 72"/>
          <p:cNvSpPr/>
          <p:nvPr/>
        </p:nvSpPr>
        <p:spPr>
          <a:xfrm>
            <a:off x="5227774" y="4031607"/>
            <a:ext cx="1630212" cy="450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rgbClr val="398F7E"/>
                </a:solidFill>
                <a:latin typeface="UD デジタル 教科書体 NP-R" panose="02020400000000000000" pitchFamily="18" charset="-128"/>
                <a:ea typeface="UD デジタル 教科書体 NP-R" panose="02020400000000000000" pitchFamily="18" charset="-128"/>
              </a:rPr>
              <a:t>夏休み・冬休み</a:t>
            </a:r>
          </a:p>
          <a:p>
            <a:r>
              <a:rPr lang="ja-JP" altLang="en-US" sz="1050" dirty="0">
                <a:solidFill>
                  <a:srgbClr val="398F7E"/>
                </a:solidFill>
                <a:latin typeface="UD デジタル 教科書体 NP-R" panose="02020400000000000000" pitchFamily="18" charset="-128"/>
                <a:ea typeface="UD デジタル 教科書体 NP-R" panose="02020400000000000000" pitchFamily="18" charset="-128"/>
              </a:rPr>
              <a:t>エコライフレポート</a:t>
            </a:r>
            <a:endParaRPr kumimoji="1" lang="ja-JP" altLang="en-US" sz="100" dirty="0">
              <a:solidFill>
                <a:srgbClr val="398F7E"/>
              </a:solidFill>
              <a:latin typeface="UD デジタル 教科書体 NP-R" panose="02020400000000000000" pitchFamily="18" charset="-128"/>
              <a:ea typeface="UD デジタル 教科書体 NP-R" panose="02020400000000000000" pitchFamily="18" charset="-128"/>
            </a:endParaRPr>
          </a:p>
        </p:txBody>
      </p:sp>
      <p:sp>
        <p:nvSpPr>
          <p:cNvPr id="75" name="角丸四角形 74"/>
          <p:cNvSpPr/>
          <p:nvPr/>
        </p:nvSpPr>
        <p:spPr>
          <a:xfrm>
            <a:off x="7297860" y="3964314"/>
            <a:ext cx="1910946" cy="4515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rgbClr val="398F7E"/>
              </a:solidFill>
              <a:latin typeface="UD デジタル 教科書体 NP-R" panose="02020400000000000000" pitchFamily="18" charset="-128"/>
              <a:ea typeface="UD デジタル 教科書体 NP-R" panose="02020400000000000000" pitchFamily="18" charset="-128"/>
            </a:endParaRPr>
          </a:p>
          <a:p>
            <a:r>
              <a:rPr lang="ja-JP" altLang="en-US" sz="1050">
                <a:solidFill>
                  <a:srgbClr val="398F7E"/>
                </a:solidFill>
                <a:latin typeface="UD デジタル 教科書体 NP-R" panose="02020400000000000000" pitchFamily="18" charset="-128"/>
                <a:ea typeface="UD デジタル 教科書体 NP-R" panose="02020400000000000000" pitchFamily="18" charset="-128"/>
              </a:rPr>
              <a:t>環境広場さっぽろ</a:t>
            </a:r>
            <a:endParaRPr lang="en-US" altLang="ja-JP" sz="1050" dirty="0">
              <a:solidFill>
                <a:srgbClr val="398F7E"/>
              </a:solidFill>
              <a:latin typeface="UD デジタル 教科書体 NP-R" panose="02020400000000000000" pitchFamily="18" charset="-128"/>
              <a:ea typeface="UD デジタル 教科書体 NP-R" panose="02020400000000000000" pitchFamily="18" charset="-128"/>
            </a:endParaRPr>
          </a:p>
          <a:p>
            <a:endParaRPr kumimoji="1" lang="ja-JP" altLang="en-US" sz="100" dirty="0">
              <a:solidFill>
                <a:srgbClr val="398F7E"/>
              </a:solidFill>
              <a:latin typeface="UD デジタル 教科書体 NP-R" panose="02020400000000000000" pitchFamily="18" charset="-128"/>
              <a:ea typeface="UD デジタル 教科書体 NP-R" panose="02020400000000000000" pitchFamily="18" charset="-128"/>
            </a:endParaRPr>
          </a:p>
        </p:txBody>
      </p:sp>
      <p:sp>
        <p:nvSpPr>
          <p:cNvPr id="76" name="角丸四角形 75"/>
          <p:cNvSpPr/>
          <p:nvPr/>
        </p:nvSpPr>
        <p:spPr>
          <a:xfrm>
            <a:off x="5303974" y="4528230"/>
            <a:ext cx="1548151" cy="45719"/>
          </a:xfrm>
          <a:prstGeom prst="roundRect">
            <a:avLst>
              <a:gd name="adj" fmla="val 0"/>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7" name="角丸四角形 76"/>
          <p:cNvSpPr/>
          <p:nvPr/>
        </p:nvSpPr>
        <p:spPr>
          <a:xfrm>
            <a:off x="7352962" y="4527313"/>
            <a:ext cx="1548151" cy="45719"/>
          </a:xfrm>
          <a:prstGeom prst="roundRect">
            <a:avLst>
              <a:gd name="adj" fmla="val 0"/>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0" name="角丸四角形 79"/>
          <p:cNvSpPr/>
          <p:nvPr/>
        </p:nvSpPr>
        <p:spPr>
          <a:xfrm>
            <a:off x="5218113" y="4676537"/>
            <a:ext cx="1772898" cy="12573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000" dirty="0">
                <a:solidFill>
                  <a:srgbClr val="6E6E70"/>
                </a:solidFill>
                <a:latin typeface="UD デジタル 教科書体 NP-R" panose="02020400000000000000" pitchFamily="18" charset="-128"/>
                <a:ea typeface="UD デジタル 教科書体 NP-R" panose="02020400000000000000" pitchFamily="18" charset="-128"/>
              </a:rPr>
              <a:t>札幌市内の市立小中学校の児童・生徒の皆さんに、身近なエコ行動に取り組んでもらうため、エコライフレポートの配布、提出を行っています。</a:t>
            </a:r>
            <a:endParaRPr kumimoji="1" lang="ja-JP" altLang="en-US" sz="100" dirty="0">
              <a:solidFill>
                <a:srgbClr val="6E6E70"/>
              </a:solidFill>
              <a:latin typeface="UD デジタル 教科書体 NP-R" panose="02020400000000000000" pitchFamily="18" charset="-128"/>
              <a:ea typeface="UD デジタル 教科書体 NP-R" panose="02020400000000000000" pitchFamily="18" charset="-128"/>
            </a:endParaRPr>
          </a:p>
        </p:txBody>
      </p:sp>
      <p:sp>
        <p:nvSpPr>
          <p:cNvPr id="81" name="角丸四角形 80"/>
          <p:cNvSpPr/>
          <p:nvPr/>
        </p:nvSpPr>
        <p:spPr>
          <a:xfrm>
            <a:off x="7267236" y="4664062"/>
            <a:ext cx="1822064" cy="18256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000">
                <a:solidFill>
                  <a:srgbClr val="6E6E70"/>
                </a:solidFill>
                <a:latin typeface="UD デジタル 教科書体 NP-R" panose="02020400000000000000" pitchFamily="18" charset="-128"/>
                <a:ea typeface="UD デジタル 教科書体 NP-R" panose="02020400000000000000" pitchFamily="18" charset="-128"/>
              </a:rPr>
              <a:t>「みらいを想う総合環境イベント」として、例年札幌ドームを会場に開催しています。環境問題の解決や</a:t>
            </a:r>
            <a:r>
              <a:rPr lang="en-US" altLang="ja-JP" sz="1000" dirty="0">
                <a:solidFill>
                  <a:srgbClr val="6E6E70"/>
                </a:solidFill>
                <a:latin typeface="UD デジタル 教科書体 NP-R" panose="02020400000000000000" pitchFamily="18" charset="-128"/>
                <a:ea typeface="UD デジタル 教科書体 NP-R" panose="02020400000000000000" pitchFamily="18" charset="-128"/>
              </a:rPr>
              <a:t>SDGs</a:t>
            </a:r>
            <a:r>
              <a:rPr lang="ja-JP" altLang="en-US" sz="1000">
                <a:solidFill>
                  <a:srgbClr val="6E6E70"/>
                </a:solidFill>
                <a:latin typeface="UD デジタル 教科書体 NP-R" panose="02020400000000000000" pitchFamily="18" charset="-128"/>
                <a:ea typeface="UD デジタル 教科書体 NP-R" panose="02020400000000000000" pitchFamily="18" charset="-128"/>
              </a:rPr>
              <a:t>達成に向けて取り組む企業・団体等による様々な展示や体験プログラムを通じて、未来を担う子どもたちの持続可能性への理解や環境意識の醸成、行動の喚起を目的としています。</a:t>
            </a:r>
            <a:endParaRPr kumimoji="1" lang="ja-JP" altLang="en-US" sz="100" dirty="0">
              <a:solidFill>
                <a:srgbClr val="6E6E70"/>
              </a:solidFill>
              <a:latin typeface="UD デジタル 教科書体 NP-R" panose="02020400000000000000" pitchFamily="18" charset="-128"/>
              <a:ea typeface="UD デジタル 教科書体 NP-R" panose="02020400000000000000" pitchFamily="18" charset="-128"/>
            </a:endParaRPr>
          </a:p>
        </p:txBody>
      </p:sp>
      <p:grpSp>
        <p:nvGrpSpPr>
          <p:cNvPr id="16" name="グループ化 15"/>
          <p:cNvGrpSpPr/>
          <p:nvPr/>
        </p:nvGrpSpPr>
        <p:grpSpPr>
          <a:xfrm>
            <a:off x="822716" y="3925897"/>
            <a:ext cx="1425612" cy="210896"/>
            <a:chOff x="822716" y="3683806"/>
            <a:chExt cx="1425612" cy="210896"/>
          </a:xfrm>
        </p:grpSpPr>
        <p:sp>
          <p:nvSpPr>
            <p:cNvPr id="49" name="Text Placeholder 11">
              <a:extLst>
                <a:ext uri="{FF2B5EF4-FFF2-40B4-BE49-F238E27FC236}">
                  <a16:creationId xmlns:a16="http://schemas.microsoft.com/office/drawing/2014/main" id="{EE261FFA-699E-9E4E-8A9D-A601D25F4B3D}"/>
                </a:ext>
              </a:extLst>
            </p:cNvPr>
            <p:cNvSpPr txBox="1">
              <a:spLocks/>
            </p:cNvSpPr>
            <p:nvPr/>
          </p:nvSpPr>
          <p:spPr>
            <a:xfrm>
              <a:off x="822716" y="3683806"/>
              <a:ext cx="1425612" cy="210896"/>
            </a:xfrm>
            <a:prstGeom prst="rect">
              <a:avLst/>
            </a:prstGeom>
            <a:no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　札幌の将来像イメージ</a:t>
              </a:r>
              <a:endParaRPr lang="en-US" sz="9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82" name="object 6551"/>
            <p:cNvPicPr/>
            <p:nvPr/>
          </p:nvPicPr>
          <p:blipFill>
            <a:blip r:embed="rId6" cstate="screen">
              <a:extLst>
                <a:ext uri="{28A0092B-C50C-407E-A947-70E740481C1C}">
                  <a14:useLocalDpi xmlns:a14="http://schemas.microsoft.com/office/drawing/2010/main"/>
                </a:ext>
              </a:extLst>
            </a:blip>
            <a:stretch>
              <a:fillRect/>
            </a:stretch>
          </p:blipFill>
          <p:spPr>
            <a:xfrm>
              <a:off x="889547" y="3765675"/>
              <a:ext cx="68961" cy="69514"/>
            </a:xfrm>
            <a:prstGeom prst="rect">
              <a:avLst/>
            </a:prstGeom>
          </p:spPr>
        </p:pic>
      </p:grpSp>
      <p:sp>
        <p:nvSpPr>
          <p:cNvPr id="67" name="Text Placeholder 11">
            <a:extLst>
              <a:ext uri="{FF2B5EF4-FFF2-40B4-BE49-F238E27FC236}">
                <a16:creationId xmlns:a16="http://schemas.microsoft.com/office/drawing/2014/main" id="{EE261FFA-699E-9E4E-8A9D-A601D25F4B3D}"/>
              </a:ext>
            </a:extLst>
          </p:cNvPr>
          <p:cNvSpPr txBox="1">
            <a:spLocks/>
          </p:cNvSpPr>
          <p:nvPr/>
        </p:nvSpPr>
        <p:spPr>
          <a:xfrm>
            <a:off x="3149395" y="6430233"/>
            <a:ext cx="44515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「第２次札幌市環境基本計画」より</a:t>
            </a:r>
            <a:endParaRPr lang="en-US" sz="7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20249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a:xfrm>
            <a:off x="822366" y="1149199"/>
            <a:ext cx="3790304" cy="483786"/>
          </a:xfrm>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具体的な取り組み例</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8</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1" name="Title 16">
            <a:extLst>
              <a:ext uri="{FF2B5EF4-FFF2-40B4-BE49-F238E27FC236}">
                <a16:creationId xmlns:a16="http://schemas.microsoft.com/office/drawing/2014/main" id="{2CF5787F-52DB-44C8-A0E2-F58D40C45CA9}"/>
              </a:ext>
            </a:extLst>
          </p:cNvPr>
          <p:cNvSpPr txBox="1">
            <a:spLocks/>
          </p:cNvSpPr>
          <p:nvPr/>
        </p:nvSpPr>
        <p:spPr>
          <a:xfrm>
            <a:off x="593966" y="407331"/>
            <a:ext cx="5173788"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札幌</a:t>
            </a:r>
            <a:r>
              <a:rPr lang="ja-JP" altLang="en-US" sz="2000">
                <a:latin typeface="UD デジタル 教科書体 NP-R" panose="02020400000000000000" pitchFamily="18" charset="-128"/>
                <a:ea typeface="UD デジタル 教科書体 NP-R" panose="02020400000000000000" pitchFamily="18" charset="-128"/>
              </a:rPr>
              <a:t>の</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a:latin typeface="UD デジタル 教科書体 NP-R" panose="02020400000000000000" pitchFamily="18" charset="-128"/>
                <a:ea typeface="UD デジタル 教科書体 NP-R" panose="02020400000000000000" pitchFamily="18" charset="-128"/>
              </a:rPr>
              <a:t>へ</a:t>
            </a:r>
            <a:r>
              <a:rPr lang="ja-JP" altLang="en-US" sz="2000" dirty="0">
                <a:latin typeface="UD デジタル 教科書体 NP-R" panose="02020400000000000000" pitchFamily="18" charset="-128"/>
                <a:ea typeface="UD デジタル 教科書体 NP-R" panose="02020400000000000000" pitchFamily="18" charset="-128"/>
              </a:rPr>
              <a:t>の取り組みについて知ろう</a:t>
            </a:r>
          </a:p>
        </p:txBody>
      </p:sp>
      <p:sp>
        <p:nvSpPr>
          <p:cNvPr id="16" name="Text Placeholder 11">
            <a:extLst>
              <a:ext uri="{FF2B5EF4-FFF2-40B4-BE49-F238E27FC236}">
                <a16:creationId xmlns:a16="http://schemas.microsoft.com/office/drawing/2014/main" id="{EE261FFA-699E-9E4E-8A9D-A601D25F4B3D}"/>
              </a:ext>
            </a:extLst>
          </p:cNvPr>
          <p:cNvSpPr txBox="1">
            <a:spLocks/>
          </p:cNvSpPr>
          <p:nvPr/>
        </p:nvSpPr>
        <p:spPr>
          <a:xfrm>
            <a:off x="638898" y="2348548"/>
            <a:ext cx="4164409" cy="2902350"/>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札幌市は、環境分野をはじめとした</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達成に向けた取組が評価され、</a:t>
            </a:r>
            <a:r>
              <a:rPr lang="en-US" altLang="ja-JP" sz="1000" dirty="0">
                <a:latin typeface="UD デジタル 教科書体 NP-R" panose="02020400000000000000" pitchFamily="18" charset="-128"/>
                <a:ea typeface="UD デジタル 教科書体 NP-R" panose="02020400000000000000" pitchFamily="18" charset="-128"/>
              </a:rPr>
              <a:t>2018</a:t>
            </a:r>
            <a:r>
              <a:rPr lang="ja-JP" altLang="en-US" sz="1000" dirty="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月に、全国</a:t>
            </a:r>
            <a:r>
              <a:rPr lang="en-US" altLang="ja-JP" sz="1000" dirty="0">
                <a:latin typeface="UD デジタル 教科書体 NP-R" panose="02020400000000000000" pitchFamily="18" charset="-128"/>
                <a:ea typeface="UD デジタル 教科書体 NP-R" panose="02020400000000000000" pitchFamily="18" charset="-128"/>
              </a:rPr>
              <a:t>29</a:t>
            </a:r>
            <a:r>
              <a:rPr lang="ja-JP" altLang="en-US" sz="1000" dirty="0">
                <a:latin typeface="UD デジタル 教科書体 NP-R" panose="02020400000000000000" pitchFamily="18" charset="-128"/>
                <a:ea typeface="UD デジタル 教科書体 NP-R" panose="02020400000000000000" pitchFamily="18" charset="-128"/>
              </a:rPr>
              <a:t>の「</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未来都市」のひとつに選ばれています</a:t>
            </a:r>
            <a:r>
              <a:rPr lang="ja-JP" altLang="en-US" sz="100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2023</a:t>
            </a:r>
            <a:r>
              <a:rPr lang="ja-JP" altLang="en-US" sz="100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11</a:t>
            </a:r>
            <a:r>
              <a:rPr lang="ja-JP" altLang="en-US" sz="1000">
                <a:latin typeface="UD デジタル 教科書体 NP-R" panose="02020400000000000000" pitchFamily="18" charset="-128"/>
                <a:ea typeface="UD デジタル 教科書体 NP-R" panose="02020400000000000000" pitchFamily="18" charset="-128"/>
              </a:rPr>
              <a:t>月</a:t>
            </a:r>
            <a:r>
              <a:rPr lang="ja-JP" altLang="en-US" sz="1000" dirty="0">
                <a:latin typeface="UD デジタル 教科書体 NP-R" panose="02020400000000000000" pitchFamily="18" charset="-128"/>
                <a:ea typeface="UD デジタル 教科書体 NP-R" panose="02020400000000000000" pitchFamily="18" charset="-128"/>
              </a:rPr>
              <a:t>時点で</a:t>
            </a:r>
            <a:r>
              <a:rPr lang="ja-JP" altLang="en-US" sz="1000">
                <a:latin typeface="UD デジタル 教科書体 NP-R" panose="02020400000000000000" pitchFamily="18" charset="-128"/>
                <a:ea typeface="UD デジタル 教科書体 NP-R" panose="02020400000000000000" pitchFamily="18" charset="-128"/>
              </a:rPr>
              <a:t>合計</a:t>
            </a:r>
            <a:r>
              <a:rPr lang="en-US" altLang="ja-JP" sz="1000" dirty="0">
                <a:latin typeface="UD デジタル 教科書体 NP-R" panose="02020400000000000000" pitchFamily="18" charset="-128"/>
                <a:ea typeface="UD デジタル 教科書体 NP-R" panose="02020400000000000000" pitchFamily="18" charset="-128"/>
              </a:rPr>
              <a:t>182</a:t>
            </a:r>
            <a:r>
              <a:rPr lang="ja-JP" altLang="en-US" sz="1000">
                <a:latin typeface="UD デジタル 教科書体 NP-R" panose="02020400000000000000" pitchFamily="18" charset="-128"/>
                <a:ea typeface="UD デジタル 教科書体 NP-R" panose="02020400000000000000" pitchFamily="18" charset="-128"/>
              </a:rPr>
              <a:t>都市</a:t>
            </a:r>
            <a:r>
              <a:rPr lang="ja-JP" altLang="en-US" sz="1000" dirty="0">
                <a:latin typeface="UD デジタル 教科書体 NP-R" panose="02020400000000000000" pitchFamily="18" charset="-128"/>
                <a:ea typeface="UD デジタル 教科書体 NP-R" panose="02020400000000000000" pitchFamily="18" charset="-128"/>
              </a:rPr>
              <a:t>が選定）。</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に積極的に取り組むことで、日本や世界の寒冷地におけるモデルとなるまちづくりを目指しています。さらに近年、環境（</a:t>
            </a:r>
            <a:r>
              <a:rPr lang="en-US" altLang="ja-JP" sz="1000" dirty="0">
                <a:latin typeface="UD デジタル 教科書体 NP-R" panose="02020400000000000000" pitchFamily="18" charset="-128"/>
                <a:ea typeface="UD デジタル 教科書体 NP-R" panose="02020400000000000000" pitchFamily="18" charset="-128"/>
              </a:rPr>
              <a:t>Environment</a:t>
            </a:r>
            <a:r>
              <a:rPr lang="ja-JP" altLang="en-US" sz="1000" dirty="0">
                <a:latin typeface="UD デジタル 教科書体 NP-R" panose="02020400000000000000" pitchFamily="18" charset="-128"/>
                <a:ea typeface="UD デジタル 教科書体 NP-R" panose="02020400000000000000" pitchFamily="18" charset="-128"/>
              </a:rPr>
              <a:t>）、社会</a:t>
            </a:r>
            <a:r>
              <a:rPr lang="en-US" altLang="ja-JP" sz="1000" dirty="0">
                <a:latin typeface="UD デジタル 教科書体 NP-R" panose="02020400000000000000" pitchFamily="18" charset="-128"/>
                <a:ea typeface="UD デジタル 教科書体 NP-R" panose="02020400000000000000" pitchFamily="18" charset="-128"/>
              </a:rPr>
              <a:t>(Social)</a:t>
            </a:r>
            <a:r>
              <a:rPr lang="ja-JP" altLang="en-US" sz="1000" dirty="0" err="1">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ガバナンス（</a:t>
            </a:r>
            <a:r>
              <a:rPr lang="en-US" altLang="ja-JP" sz="1000" dirty="0">
                <a:latin typeface="UD デジタル 教科書体 NP-R" panose="02020400000000000000" pitchFamily="18" charset="-128"/>
                <a:ea typeface="UD デジタル 教科書体 NP-R" panose="02020400000000000000" pitchFamily="18" charset="-128"/>
              </a:rPr>
              <a:t>Governance</a:t>
            </a:r>
            <a:r>
              <a:rPr lang="ja-JP" altLang="en-US" sz="1000" dirty="0">
                <a:latin typeface="UD デジタル 教科書体 NP-R" panose="02020400000000000000" pitchFamily="18" charset="-128"/>
                <a:ea typeface="UD デジタル 教科書体 NP-R" panose="02020400000000000000" pitchFamily="18" charset="-128"/>
              </a:rPr>
              <a:t>）の各分野への取組を判断基準とした投資が注目を集めており、環境分野の取組に関する国際標準評価として認知されている環境性能評価システム「</a:t>
            </a:r>
            <a:r>
              <a:rPr lang="en-US" altLang="ja-JP" sz="1000" dirty="0">
                <a:latin typeface="UD デジタル 教科書体 NP-R" panose="02020400000000000000" pitchFamily="18" charset="-128"/>
                <a:ea typeface="UD デジタル 教科書体 NP-R" panose="02020400000000000000" pitchFamily="18" charset="-128"/>
              </a:rPr>
              <a:t>LEED</a:t>
            </a: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Leadership in Energy and Environmental Design</a:t>
            </a:r>
            <a:r>
              <a:rPr lang="ja-JP" altLang="en-US" sz="1000" dirty="0">
                <a:latin typeface="UD デジタル 教科書体 NP-R" panose="02020400000000000000" pitchFamily="18" charset="-128"/>
                <a:ea typeface="UD デジタル 教科書体 NP-R" panose="02020400000000000000" pitchFamily="18" charset="-128"/>
              </a:rPr>
              <a:t>）」の認証を受ける都市や企業が国際的にも広がっています。そうした中、札幌の街を世界基準で捉えるとともに、客観的な評価を活用したシティプロモーションを展開するため、</a:t>
            </a:r>
            <a:r>
              <a:rPr lang="en-US" altLang="ja-JP" sz="1000" dirty="0">
                <a:latin typeface="UD デジタル 教科書体 NP-R" panose="02020400000000000000" pitchFamily="18" charset="-128"/>
                <a:ea typeface="UD デジタル 教科書体 NP-R" panose="02020400000000000000" pitchFamily="18" charset="-128"/>
              </a:rPr>
              <a:t>LEED </a:t>
            </a:r>
            <a:r>
              <a:rPr lang="ja-JP" altLang="en-US" sz="1000" dirty="0">
                <a:latin typeface="UD デジタル 教科書体 NP-R" panose="02020400000000000000" pitchFamily="18" charset="-128"/>
                <a:ea typeface="UD デジタル 教科書体 NP-R" panose="02020400000000000000" pitchFamily="18" charset="-128"/>
              </a:rPr>
              <a:t>の認証システムのカテゴリの </a:t>
            </a:r>
            <a:r>
              <a:rPr lang="en-US" altLang="ja-JP" sz="1000" dirty="0">
                <a:latin typeface="UD デジタル 教科書体 NP-R" panose="02020400000000000000" pitchFamily="18" charset="-128"/>
                <a:ea typeface="UD デジタル 教科書体 NP-R" panose="02020400000000000000" pitchFamily="18" charset="-128"/>
              </a:rPr>
              <a:t>1 </a:t>
            </a:r>
            <a:r>
              <a:rPr lang="ja-JP" altLang="en-US" sz="1000" dirty="0" err="1">
                <a:latin typeface="UD デジタル 教科書体 NP-R" panose="02020400000000000000" pitchFamily="18" charset="-128"/>
                <a:ea typeface="UD デジタル 教科書体 NP-R" panose="02020400000000000000" pitchFamily="18" charset="-128"/>
              </a:rPr>
              <a:t>つで</a:t>
            </a:r>
            <a:r>
              <a:rPr lang="ja-JP" altLang="en-US" sz="1000" dirty="0">
                <a:latin typeface="UD デジタル 教科書体 NP-R" panose="02020400000000000000" pitchFamily="18" charset="-128"/>
                <a:ea typeface="UD デジタル 教科書体 NP-R" panose="02020400000000000000" pitchFamily="18" charset="-128"/>
              </a:rPr>
              <a:t>ある</a:t>
            </a:r>
            <a:endParaRPr lang="en-US" altLang="ja-JP" sz="1000" dirty="0">
              <a:latin typeface="UD デジタル 教科書体 NP-R" panose="02020400000000000000" pitchFamily="18" charset="-128"/>
              <a:ea typeface="UD デジタル 教科書体 NP-R" panose="02020400000000000000" pitchFamily="18" charset="-128"/>
            </a:endParaRPr>
          </a:p>
        </p:txBody>
      </p:sp>
      <p:pic>
        <p:nvPicPr>
          <p:cNvPr id="1028" name="Picture 4" descr="https://www.unic.or.jp/files/sdg_icon_11_reversal_ja-290x29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9848" y="1590504"/>
            <a:ext cx="758044" cy="7580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unic.or.jp/files/sdg_icon_12_reversal_ja-290x29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5914" y="1597052"/>
            <a:ext cx="758044" cy="75804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p:cNvGrpSpPr/>
          <p:nvPr/>
        </p:nvGrpSpPr>
        <p:grpSpPr>
          <a:xfrm>
            <a:off x="1484980" y="1598198"/>
            <a:ext cx="3318327" cy="750350"/>
            <a:chOff x="1634674" y="1632683"/>
            <a:chExt cx="3318327" cy="750350"/>
          </a:xfrm>
        </p:grpSpPr>
        <p:sp>
          <p:nvSpPr>
            <p:cNvPr id="18" name="角丸四角形 17"/>
            <p:cNvSpPr/>
            <p:nvPr/>
          </p:nvSpPr>
          <p:spPr>
            <a:xfrm>
              <a:off x="1634675" y="1632683"/>
              <a:ext cx="3318326" cy="750350"/>
            </a:xfrm>
            <a:prstGeom prst="roundRect">
              <a:avLst/>
            </a:prstGeom>
            <a:solidFill>
              <a:srgbClr val="F5A2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Content Placeholder 8">
              <a:extLst>
                <a:ext uri="{FF2B5EF4-FFF2-40B4-BE49-F238E27FC236}">
                  <a16:creationId xmlns:a16="http://schemas.microsoft.com/office/drawing/2014/main" id="{5C6C7237-40AF-4EFC-B172-3AE4BA67E04A}"/>
                </a:ext>
              </a:extLst>
            </p:cNvPr>
            <p:cNvSpPr txBox="1">
              <a:spLocks/>
            </p:cNvSpPr>
            <p:nvPr/>
          </p:nvSpPr>
          <p:spPr>
            <a:xfrm>
              <a:off x="1634674" y="1717561"/>
              <a:ext cx="3318327" cy="283437"/>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Action 1 for Goal 11 SDGs</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未来都市</a:t>
              </a:r>
            </a:p>
          </p:txBody>
        </p:sp>
        <p:sp>
          <p:nvSpPr>
            <p:cNvPr id="25" name="Content Placeholder 8">
              <a:extLst>
                <a:ext uri="{FF2B5EF4-FFF2-40B4-BE49-F238E27FC236}">
                  <a16:creationId xmlns:a16="http://schemas.microsoft.com/office/drawing/2014/main" id="{5C6C7237-40AF-4EFC-B172-3AE4BA67E04A}"/>
                </a:ext>
              </a:extLst>
            </p:cNvPr>
            <p:cNvSpPr txBox="1">
              <a:spLocks/>
            </p:cNvSpPr>
            <p:nvPr/>
          </p:nvSpPr>
          <p:spPr>
            <a:xfrm>
              <a:off x="1634674" y="2024761"/>
              <a:ext cx="3318327" cy="283437"/>
            </a:xfrm>
            <a:prstGeom prst="rect">
              <a:avLst/>
            </a:prstGeom>
          </p:spPr>
          <p:txBody>
            <a:bodyPr vert="horz" lIns="0" tIns="45720" rIns="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400" b="1" dirty="0">
                  <a:solidFill>
                    <a:schemeClr val="bg1"/>
                  </a:solidFill>
                  <a:latin typeface="UD デジタル 教科書体 NP-R" panose="02020400000000000000" pitchFamily="18" charset="-128"/>
                  <a:ea typeface="UD デジタル 教科書体 NP-R" panose="02020400000000000000" pitchFamily="18" charset="-128"/>
                </a:rPr>
                <a:t>寒冷地における環境都市の世界モデルに</a:t>
              </a:r>
            </a:p>
          </p:txBody>
        </p:sp>
      </p:grpSp>
      <p:pic>
        <p:nvPicPr>
          <p:cNvPr id="20" name="図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2019" y="4716812"/>
            <a:ext cx="1841126" cy="1463459"/>
          </a:xfrm>
          <a:prstGeom prst="rect">
            <a:avLst/>
          </a:prstGeom>
        </p:spPr>
      </p:pic>
      <p:grpSp>
        <p:nvGrpSpPr>
          <p:cNvPr id="29" name="グループ化 28"/>
          <p:cNvGrpSpPr/>
          <p:nvPr/>
        </p:nvGrpSpPr>
        <p:grpSpPr>
          <a:xfrm>
            <a:off x="6008600" y="1589953"/>
            <a:ext cx="3318327" cy="750350"/>
            <a:chOff x="1634674" y="1632683"/>
            <a:chExt cx="3318327" cy="750350"/>
          </a:xfrm>
          <a:solidFill>
            <a:srgbClr val="DB9706"/>
          </a:solidFill>
        </p:grpSpPr>
        <p:sp>
          <p:nvSpPr>
            <p:cNvPr id="30" name="角丸四角形 29"/>
            <p:cNvSpPr/>
            <p:nvPr/>
          </p:nvSpPr>
          <p:spPr>
            <a:xfrm>
              <a:off x="1634675" y="1632683"/>
              <a:ext cx="3318326" cy="7503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Content Placeholder 8">
              <a:extLst>
                <a:ext uri="{FF2B5EF4-FFF2-40B4-BE49-F238E27FC236}">
                  <a16:creationId xmlns:a16="http://schemas.microsoft.com/office/drawing/2014/main" id="{5C6C7237-40AF-4EFC-B172-3AE4BA67E04A}"/>
                </a:ext>
              </a:extLst>
            </p:cNvPr>
            <p:cNvSpPr txBox="1">
              <a:spLocks/>
            </p:cNvSpPr>
            <p:nvPr/>
          </p:nvSpPr>
          <p:spPr>
            <a:xfrm>
              <a:off x="1634674" y="1717561"/>
              <a:ext cx="3318327" cy="283437"/>
            </a:xfrm>
            <a:prstGeom prst="rect">
              <a:avLst/>
            </a:prstGeom>
            <a:grpFill/>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Action 1 for Goal 12 </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フェアトレードタウン</a:t>
              </a:r>
            </a:p>
          </p:txBody>
        </p:sp>
        <p:sp>
          <p:nvSpPr>
            <p:cNvPr id="32" name="Content Placeholder 8">
              <a:extLst>
                <a:ext uri="{FF2B5EF4-FFF2-40B4-BE49-F238E27FC236}">
                  <a16:creationId xmlns:a16="http://schemas.microsoft.com/office/drawing/2014/main" id="{5C6C7237-40AF-4EFC-B172-3AE4BA67E04A}"/>
                </a:ext>
              </a:extLst>
            </p:cNvPr>
            <p:cNvSpPr txBox="1">
              <a:spLocks/>
            </p:cNvSpPr>
            <p:nvPr/>
          </p:nvSpPr>
          <p:spPr>
            <a:xfrm>
              <a:off x="1634674" y="2024761"/>
              <a:ext cx="3318327" cy="283437"/>
            </a:xfrm>
            <a:prstGeom prst="rect">
              <a:avLst/>
            </a:prstGeom>
            <a:grpFill/>
          </p:spPr>
          <p:txBody>
            <a:bodyPr vert="horz" lIns="0" tIns="45720" rIns="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400" b="1" dirty="0">
                  <a:solidFill>
                    <a:schemeClr val="bg1"/>
                  </a:solidFill>
                  <a:latin typeface="UD デジタル 教科書体 NP-R" panose="02020400000000000000" pitchFamily="18" charset="-128"/>
                  <a:ea typeface="UD デジタル 教科書体 NP-R" panose="02020400000000000000" pitchFamily="18" charset="-128"/>
                </a:rPr>
                <a:t>毎日のお買い物から世界をかえる</a:t>
              </a:r>
            </a:p>
          </p:txBody>
        </p:sp>
      </p:grpSp>
      <p:sp>
        <p:nvSpPr>
          <p:cNvPr id="35" name="Text Placeholder 11">
            <a:extLst>
              <a:ext uri="{FF2B5EF4-FFF2-40B4-BE49-F238E27FC236}">
                <a16:creationId xmlns:a16="http://schemas.microsoft.com/office/drawing/2014/main" id="{EE261FFA-699E-9E4E-8A9D-A601D25F4B3D}"/>
              </a:ext>
            </a:extLst>
          </p:cNvPr>
          <p:cNvSpPr txBox="1">
            <a:spLocks/>
          </p:cNvSpPr>
          <p:nvPr/>
        </p:nvSpPr>
        <p:spPr>
          <a:xfrm>
            <a:off x="5145384" y="2348548"/>
            <a:ext cx="4182766" cy="14360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フェアトレードタウンとは、市民、企業、教育機関、行政などが一体となって「まちぐるみ」でフェアトレードの輪を広げる活動を推進している自治体を認定する世界規模の仕組みです。札幌市は、</a:t>
            </a:r>
            <a:r>
              <a:rPr lang="en-US" altLang="ja-JP" sz="1000" dirty="0">
                <a:latin typeface="UD デジタル 教科書体 NP-R" panose="02020400000000000000" pitchFamily="18" charset="-128"/>
                <a:ea typeface="UD デジタル 教科書体 NP-R" panose="02020400000000000000" pitchFamily="18" charset="-128"/>
              </a:rPr>
              <a:t>2019</a:t>
            </a:r>
            <a:r>
              <a:rPr lang="ja-JP" altLang="en-US" sz="1000" dirty="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月に、全国</a:t>
            </a:r>
            <a:r>
              <a:rPr lang="en-US" altLang="ja-JP" sz="1000" dirty="0">
                <a:latin typeface="UD デジタル 教科書体 NP-R" panose="02020400000000000000" pitchFamily="18" charset="-128"/>
                <a:ea typeface="UD デジタル 教科書体 NP-R" panose="02020400000000000000" pitchFamily="18" charset="-128"/>
              </a:rPr>
              <a:t>5</a:t>
            </a:r>
            <a:r>
              <a:rPr lang="ja-JP" altLang="en-US" sz="1000" dirty="0">
                <a:latin typeface="UD デジタル 教科書体 NP-R" panose="02020400000000000000" pitchFamily="18" charset="-128"/>
                <a:ea typeface="UD デジタル 教科書体 NP-R" panose="02020400000000000000" pitchFamily="18" charset="-128"/>
              </a:rPr>
              <a:t>番目の「フェアトレードタウン」に認定されました。</a:t>
            </a:r>
            <a:r>
              <a:rPr lang="ja-JP" altLang="en-US" sz="1000">
                <a:latin typeface="UD デジタル 教科書体 NP-R" panose="02020400000000000000" pitchFamily="18" charset="-128"/>
                <a:ea typeface="UD デジタル 教科書体 NP-R" panose="02020400000000000000" pitchFamily="18" charset="-128"/>
              </a:rPr>
              <a:t>エシカル（倫理的</a:t>
            </a:r>
            <a:r>
              <a:rPr lang="ja-JP" altLang="en-US" sz="1000" dirty="0">
                <a:latin typeface="UD デジタル 教科書体 NP-R" panose="02020400000000000000" pitchFamily="18" charset="-128"/>
                <a:ea typeface="UD デジタル 教科書体 NP-R" panose="02020400000000000000" pitchFamily="18" charset="-128"/>
              </a:rPr>
              <a:t>）な買い物の輪を広げるために、市民・企業・学校・自治体が一体となって進めています。</a:t>
            </a:r>
            <a:endParaRPr lang="en-US" sz="1000" dirty="0">
              <a:latin typeface="UD デジタル 教科書体 NP-R" panose="02020400000000000000" pitchFamily="18" charset="-128"/>
              <a:ea typeface="UD デジタル 教科書体 NP-R" panose="02020400000000000000" pitchFamily="18" charset="-128"/>
            </a:endParaRPr>
          </a:p>
        </p:txBody>
      </p:sp>
      <p:grpSp>
        <p:nvGrpSpPr>
          <p:cNvPr id="22" name="グループ化 21"/>
          <p:cNvGrpSpPr/>
          <p:nvPr/>
        </p:nvGrpSpPr>
        <p:grpSpPr>
          <a:xfrm>
            <a:off x="5026059" y="3901364"/>
            <a:ext cx="2125328" cy="488206"/>
            <a:chOff x="4880310" y="4102844"/>
            <a:chExt cx="2125328" cy="484029"/>
          </a:xfrm>
        </p:grpSpPr>
        <p:sp>
          <p:nvSpPr>
            <p:cNvPr id="37" name="角丸四角形 36"/>
            <p:cNvSpPr/>
            <p:nvPr/>
          </p:nvSpPr>
          <p:spPr>
            <a:xfrm>
              <a:off x="5094062" y="4102844"/>
              <a:ext cx="1659163" cy="450106"/>
            </a:xfrm>
            <a:prstGeom prst="roundRect">
              <a:avLst>
                <a:gd name="adj" fmla="val 50000"/>
              </a:avLst>
            </a:prstGeom>
            <a:solidFill>
              <a:srgbClr val="D5B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Content Placeholder 8">
              <a:extLst>
                <a:ext uri="{FF2B5EF4-FFF2-40B4-BE49-F238E27FC236}">
                  <a16:creationId xmlns:a16="http://schemas.microsoft.com/office/drawing/2014/main" id="{5C6C7237-40AF-4EFC-B172-3AE4BA67E04A}"/>
                </a:ext>
              </a:extLst>
            </p:cNvPr>
            <p:cNvSpPr txBox="1">
              <a:spLocks/>
            </p:cNvSpPr>
            <p:nvPr/>
          </p:nvSpPr>
          <p:spPr>
            <a:xfrm>
              <a:off x="4880310" y="4102844"/>
              <a:ext cx="2125328" cy="484029"/>
            </a:xfrm>
            <a:prstGeom prst="rect">
              <a:avLst/>
            </a:prstGeom>
            <a:ln>
              <a:noFill/>
            </a:ln>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探してみよう！</a:t>
              </a:r>
              <a:endParaRPr lang="en-US" altLang="ja-JP" sz="1200" dirty="0">
                <a:solidFill>
                  <a:schemeClr val="bg1"/>
                </a:solidFill>
                <a:latin typeface="UD デジタル 教科書体 NP-R" panose="02020400000000000000" pitchFamily="18" charset="-128"/>
                <a:ea typeface="UD デジタル 教科書体 NP-R" panose="02020400000000000000" pitchFamily="18" charset="-128"/>
              </a:endParaRPr>
            </a:p>
            <a:p>
              <a:pPr algn="ct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フェアトレード商品</a:t>
              </a:r>
            </a:p>
          </p:txBody>
        </p:sp>
      </p:grpSp>
      <p:pic>
        <p:nvPicPr>
          <p:cNvPr id="26" name="図 25"/>
          <p:cNvPicPr>
            <a:picLocks noChangeAspect="1"/>
          </p:cNvPicPr>
          <p:nvPr/>
        </p:nvPicPr>
        <p:blipFill rotWithShape="1">
          <a:blip r:embed="rId6" cstate="screen">
            <a:extLst>
              <a:ext uri="{28A0092B-C50C-407E-A947-70E740481C1C}">
                <a14:useLocalDpi xmlns:a14="http://schemas.microsoft.com/office/drawing/2010/main"/>
              </a:ext>
            </a:extLst>
          </a:blip>
          <a:srcRect l="16706" r="16706"/>
          <a:stretch/>
        </p:blipFill>
        <p:spPr>
          <a:xfrm>
            <a:off x="7569128" y="3705427"/>
            <a:ext cx="669410" cy="669410"/>
          </a:xfrm>
          <a:prstGeom prst="ellipse">
            <a:avLst/>
          </a:prstGeom>
        </p:spPr>
      </p:pic>
      <p:pic>
        <p:nvPicPr>
          <p:cNvPr id="23" name="図 22"/>
          <p:cNvPicPr>
            <a:picLocks noChangeAspect="1"/>
          </p:cNvPicPr>
          <p:nvPr/>
        </p:nvPicPr>
        <p:blipFill rotWithShape="1">
          <a:blip r:embed="rId7" cstate="screen">
            <a:extLst>
              <a:ext uri="{28A0092B-C50C-407E-A947-70E740481C1C}">
                <a14:useLocalDpi xmlns:a14="http://schemas.microsoft.com/office/drawing/2010/main"/>
              </a:ext>
            </a:extLst>
          </a:blip>
          <a:srcRect t="2711" b="30153"/>
          <a:stretch/>
        </p:blipFill>
        <p:spPr>
          <a:xfrm>
            <a:off x="8313845" y="3553448"/>
            <a:ext cx="825499" cy="825499"/>
          </a:xfrm>
          <a:prstGeom prst="ellipse">
            <a:avLst/>
          </a:prstGeom>
        </p:spPr>
      </p:pic>
      <p:sp>
        <p:nvSpPr>
          <p:cNvPr id="45" name="Text Placeholder 11">
            <a:extLst>
              <a:ext uri="{FF2B5EF4-FFF2-40B4-BE49-F238E27FC236}">
                <a16:creationId xmlns:a16="http://schemas.microsoft.com/office/drawing/2014/main" id="{EE261FFA-699E-9E4E-8A9D-A601D25F4B3D}"/>
              </a:ext>
            </a:extLst>
          </p:cNvPr>
          <p:cNvSpPr txBox="1">
            <a:spLocks/>
          </p:cNvSpPr>
          <p:nvPr/>
        </p:nvSpPr>
        <p:spPr>
          <a:xfrm>
            <a:off x="5134596" y="4319486"/>
            <a:ext cx="409576" cy="2637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ts val="1600"/>
              </a:lnSpc>
              <a:buNone/>
            </a:pPr>
            <a:r>
              <a:rPr lang="ja-JP" altLang="en-US" sz="1000" b="1" dirty="0">
                <a:solidFill>
                  <a:srgbClr val="DB9706"/>
                </a:solidFill>
                <a:latin typeface="UD デジタル 教科書体 NP-R" panose="02020400000000000000" pitchFamily="18" charset="-128"/>
                <a:ea typeface="UD デジタル 教科書体 NP-R" panose="02020400000000000000" pitchFamily="18" charset="-128"/>
              </a:rPr>
              <a:t>食品</a:t>
            </a:r>
            <a:endParaRPr lang="en-US" sz="1000" b="1" dirty="0">
              <a:solidFill>
                <a:srgbClr val="DB9706"/>
              </a:solidFill>
              <a:latin typeface="UD デジタル 教科書体 NP-R" panose="02020400000000000000" pitchFamily="18" charset="-128"/>
              <a:ea typeface="UD デジタル 教科書体 NP-R" panose="02020400000000000000" pitchFamily="18" charset="-128"/>
            </a:endParaRPr>
          </a:p>
        </p:txBody>
      </p:sp>
      <p:cxnSp>
        <p:nvCxnSpPr>
          <p:cNvPr id="44" name="直線コネクタ 43"/>
          <p:cNvCxnSpPr>
            <a:stCxn id="45" idx="3"/>
          </p:cNvCxnSpPr>
          <p:nvPr/>
        </p:nvCxnSpPr>
        <p:spPr>
          <a:xfrm>
            <a:off x="5544172" y="4451366"/>
            <a:ext cx="3730003" cy="11937"/>
          </a:xfrm>
          <a:prstGeom prst="line">
            <a:avLst/>
          </a:prstGeom>
          <a:ln>
            <a:solidFill>
              <a:srgbClr val="DB9706"/>
            </a:solidFill>
          </a:ln>
        </p:spPr>
        <p:style>
          <a:lnRef idx="1">
            <a:schemeClr val="accent1"/>
          </a:lnRef>
          <a:fillRef idx="0">
            <a:schemeClr val="accent1"/>
          </a:fillRef>
          <a:effectRef idx="0">
            <a:schemeClr val="accent1"/>
          </a:effectRef>
          <a:fontRef idx="minor">
            <a:schemeClr val="tx1"/>
          </a:fontRef>
        </p:style>
      </p:cxnSp>
      <p:sp>
        <p:nvSpPr>
          <p:cNvPr id="48" name="Text Placeholder 11">
            <a:extLst>
              <a:ext uri="{FF2B5EF4-FFF2-40B4-BE49-F238E27FC236}">
                <a16:creationId xmlns:a16="http://schemas.microsoft.com/office/drawing/2014/main" id="{EE261FFA-699E-9E4E-8A9D-A601D25F4B3D}"/>
              </a:ext>
            </a:extLst>
          </p:cNvPr>
          <p:cNvSpPr txBox="1">
            <a:spLocks/>
          </p:cNvSpPr>
          <p:nvPr/>
        </p:nvSpPr>
        <p:spPr>
          <a:xfrm>
            <a:off x="5076824" y="5541502"/>
            <a:ext cx="690930" cy="2637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ts val="1600"/>
              </a:lnSpc>
              <a:buNone/>
            </a:pPr>
            <a:r>
              <a:rPr lang="ja-JP" altLang="en-US" sz="1000" b="1" dirty="0">
                <a:solidFill>
                  <a:srgbClr val="DB9706"/>
                </a:solidFill>
                <a:latin typeface="UD デジタル 教科書体 NP-R" panose="02020400000000000000" pitchFamily="18" charset="-128"/>
                <a:ea typeface="UD デジタル 教科書体 NP-R" panose="02020400000000000000" pitchFamily="18" charset="-128"/>
              </a:rPr>
              <a:t>食品以外</a:t>
            </a:r>
            <a:endParaRPr lang="en-US" sz="1000" b="1" dirty="0">
              <a:solidFill>
                <a:srgbClr val="DB9706"/>
              </a:solidFill>
              <a:latin typeface="UD デジタル 教科書体 NP-R" panose="02020400000000000000" pitchFamily="18" charset="-128"/>
              <a:ea typeface="UD デジタル 教科書体 NP-R" panose="02020400000000000000" pitchFamily="18" charset="-128"/>
            </a:endParaRPr>
          </a:p>
        </p:txBody>
      </p:sp>
      <p:cxnSp>
        <p:nvCxnSpPr>
          <p:cNvPr id="49" name="直線コネクタ 48"/>
          <p:cNvCxnSpPr>
            <a:stCxn id="48" idx="3"/>
          </p:cNvCxnSpPr>
          <p:nvPr/>
        </p:nvCxnSpPr>
        <p:spPr>
          <a:xfrm>
            <a:off x="5767754" y="5673382"/>
            <a:ext cx="3448650" cy="11937"/>
          </a:xfrm>
          <a:prstGeom prst="line">
            <a:avLst/>
          </a:prstGeom>
          <a:ln>
            <a:solidFill>
              <a:srgbClr val="DB9706"/>
            </a:solidFill>
          </a:ln>
        </p:spPr>
        <p:style>
          <a:lnRef idx="1">
            <a:schemeClr val="accent1"/>
          </a:lnRef>
          <a:fillRef idx="0">
            <a:schemeClr val="accent1"/>
          </a:fillRef>
          <a:effectRef idx="0">
            <a:schemeClr val="accent1"/>
          </a:effectRef>
          <a:fontRef idx="minor">
            <a:schemeClr val="tx1"/>
          </a:fontRef>
        </p:style>
      </p:cxnSp>
      <p:graphicFrame>
        <p:nvGraphicFramePr>
          <p:cNvPr id="50" name="表 49"/>
          <p:cNvGraphicFramePr>
            <a:graphicFrameLocks noGrp="1"/>
          </p:cNvGraphicFramePr>
          <p:nvPr>
            <p:extLst>
              <p:ext uri="{D42A27DB-BD31-4B8C-83A1-F6EECF244321}">
                <p14:modId xmlns:p14="http://schemas.microsoft.com/office/powerpoint/2010/main" val="2132115511"/>
              </p:ext>
            </p:extLst>
          </p:nvPr>
        </p:nvGraphicFramePr>
        <p:xfrm>
          <a:off x="5200210" y="4576402"/>
          <a:ext cx="4182766" cy="895947"/>
        </p:xfrm>
        <a:graphic>
          <a:graphicData uri="http://schemas.openxmlformats.org/drawingml/2006/table">
            <a:tbl>
              <a:tblPr bandRow="1">
                <a:tableStyleId>{5C22544A-7EE6-4342-B048-85BDC9FD1C3A}</a:tableStyleId>
              </a:tblPr>
              <a:tblGrid>
                <a:gridCol w="760116">
                  <a:extLst>
                    <a:ext uri="{9D8B030D-6E8A-4147-A177-3AD203B41FA5}">
                      <a16:colId xmlns:a16="http://schemas.microsoft.com/office/drawing/2014/main" val="2515126511"/>
                    </a:ext>
                  </a:extLst>
                </a:gridCol>
                <a:gridCol w="1219200">
                  <a:extLst>
                    <a:ext uri="{9D8B030D-6E8A-4147-A177-3AD203B41FA5}">
                      <a16:colId xmlns:a16="http://schemas.microsoft.com/office/drawing/2014/main" val="1548835617"/>
                    </a:ext>
                  </a:extLst>
                </a:gridCol>
                <a:gridCol w="2203450">
                  <a:extLst>
                    <a:ext uri="{9D8B030D-6E8A-4147-A177-3AD203B41FA5}">
                      <a16:colId xmlns:a16="http://schemas.microsoft.com/office/drawing/2014/main" val="3025590724"/>
                    </a:ext>
                  </a:extLst>
                </a:gridCol>
              </a:tblGrid>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・コーヒー</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・紅茶</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・サトウキビ糖（砂糖、アイスクリーム）</a:t>
                      </a:r>
                    </a:p>
                  </a:txBody>
                  <a:tcPr marL="0" marR="0" marT="0" marB="0" anchor="ctr">
                    <a:noFill/>
                  </a:tcPr>
                </a:tc>
                <a:extLst>
                  <a:ext uri="{0D108BD9-81ED-4DB2-BD59-A6C34878D82A}">
                    <a16:rowId xmlns:a16="http://schemas.microsoft.com/office/drawing/2014/main" val="3995005349"/>
                  </a:ext>
                </a:extLst>
              </a:tr>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・はちみつ</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・カカオ（チョコレート）</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・スパイス・ハーブ（ コショウ、シナモン等）</a:t>
                      </a:r>
                    </a:p>
                  </a:txBody>
                  <a:tcPr marL="0" marR="0" marT="0" marB="0" anchor="ctr">
                    <a:noFill/>
                  </a:tcPr>
                </a:tc>
                <a:extLst>
                  <a:ext uri="{0D108BD9-81ED-4DB2-BD59-A6C34878D82A}">
                    <a16:rowId xmlns:a16="http://schemas.microsoft.com/office/drawing/2014/main" val="746008975"/>
                  </a:ext>
                </a:extLst>
              </a:tr>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・野菜</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・生鮮果物（バナナ等）</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・加工果物 （ジュース、ドライフルーツ）</a:t>
                      </a:r>
                    </a:p>
                  </a:txBody>
                  <a:tcPr marL="0" marR="0" marT="0" marB="0" anchor="ctr">
                    <a:noFill/>
                  </a:tcPr>
                </a:tc>
                <a:extLst>
                  <a:ext uri="{0D108BD9-81ED-4DB2-BD59-A6C34878D82A}">
                    <a16:rowId xmlns:a16="http://schemas.microsoft.com/office/drawing/2014/main" val="3562446989"/>
                  </a:ext>
                </a:extLst>
              </a:tr>
              <a:tr h="15582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・ワイン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・穀類 （キヌア、米）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・ナッツ</a:t>
                      </a:r>
                    </a:p>
                  </a:txBody>
                  <a:tcPr marL="0" marR="0" marT="0" marB="0" anchor="ctr">
                    <a:noFill/>
                  </a:tcPr>
                </a:tc>
                <a:extLst>
                  <a:ext uri="{0D108BD9-81ED-4DB2-BD59-A6C34878D82A}">
                    <a16:rowId xmlns:a16="http://schemas.microsoft.com/office/drawing/2014/main" val="2444219201"/>
                  </a:ext>
                </a:extLst>
              </a:tr>
              <a:tr h="15582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・オイルシード</a:t>
                      </a:r>
                    </a:p>
                  </a:txBody>
                  <a:tcPr marL="0" marR="0" marT="0" marB="0" anchor="ctr">
                    <a:noFill/>
                  </a:tcPr>
                </a:tc>
                <a:tc gridSpan="2">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・油脂果実（大豆、ごま、シアバター、オリーブオイル）</a:t>
                      </a:r>
                    </a:p>
                  </a:txBody>
                  <a:tcPr marL="0" marR="0" marT="0" marB="0" anchor="ctr">
                    <a:noFill/>
                  </a:tcPr>
                </a:tc>
                <a:tc hMerge="1">
                  <a:txBody>
                    <a:bodyPr/>
                    <a:lstStyle/>
                    <a:p>
                      <a:endParaRPr kumimoji="1" lang="ja-JP" altLang="en-US" sz="800" dirty="0"/>
                    </a:p>
                  </a:txBody>
                  <a:tcPr marL="48104" marR="48104" marT="24052" marB="24052"/>
                </a:tc>
                <a:extLst>
                  <a:ext uri="{0D108BD9-81ED-4DB2-BD59-A6C34878D82A}">
                    <a16:rowId xmlns:a16="http://schemas.microsoft.com/office/drawing/2014/main" val="3919564273"/>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1353013143"/>
              </p:ext>
            </p:extLst>
          </p:nvPr>
        </p:nvGraphicFramePr>
        <p:xfrm>
          <a:off x="5195006" y="5790739"/>
          <a:ext cx="4182766" cy="389532"/>
        </p:xfrm>
        <a:graphic>
          <a:graphicData uri="http://schemas.openxmlformats.org/drawingml/2006/table">
            <a:tbl>
              <a:tblPr bandRow="1">
                <a:tableStyleId>{5C22544A-7EE6-4342-B048-85BDC9FD1C3A}</a:tableStyleId>
              </a:tblPr>
              <a:tblGrid>
                <a:gridCol w="760116">
                  <a:extLst>
                    <a:ext uri="{9D8B030D-6E8A-4147-A177-3AD203B41FA5}">
                      <a16:colId xmlns:a16="http://schemas.microsoft.com/office/drawing/2014/main" val="2515126511"/>
                    </a:ext>
                  </a:extLst>
                </a:gridCol>
                <a:gridCol w="1219200">
                  <a:extLst>
                    <a:ext uri="{9D8B030D-6E8A-4147-A177-3AD203B41FA5}">
                      <a16:colId xmlns:a16="http://schemas.microsoft.com/office/drawing/2014/main" val="1548835617"/>
                    </a:ext>
                  </a:extLst>
                </a:gridCol>
                <a:gridCol w="2203450">
                  <a:extLst>
                    <a:ext uri="{9D8B030D-6E8A-4147-A177-3AD203B41FA5}">
                      <a16:colId xmlns:a16="http://schemas.microsoft.com/office/drawing/2014/main" val="3025590724"/>
                    </a:ext>
                  </a:extLst>
                </a:gridCol>
              </a:tblGrid>
              <a:tr h="19476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・コットン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・ゴールド・シルバー</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・切花・鑑賞用植物</a:t>
                      </a:r>
                    </a:p>
                  </a:txBody>
                  <a:tcPr marL="0" marR="0" marT="0" marB="0" anchor="ctr">
                    <a:noFill/>
                  </a:tcPr>
                </a:tc>
                <a:extLst>
                  <a:ext uri="{0D108BD9-81ED-4DB2-BD59-A6C34878D82A}">
                    <a16:rowId xmlns:a16="http://schemas.microsoft.com/office/drawing/2014/main" val="3995005349"/>
                  </a:ext>
                </a:extLst>
              </a:tr>
              <a:tr h="19476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・化粧品</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・スポーツボール</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a:t>
                      </a:r>
                      <a:r>
                        <a:rPr kumimoji="1" lang="ja-JP" altLang="en-US" sz="800" dirty="0" err="1">
                          <a:latin typeface="UD デジタル 教科書体 NP-R" panose="02020400000000000000" pitchFamily="18" charset="-128"/>
                          <a:ea typeface="UD デジタル 教科書体 NP-R" panose="02020400000000000000" pitchFamily="18" charset="-128"/>
                        </a:rPr>
                        <a:t>み</a:t>
                      </a:r>
                      <a:r>
                        <a:rPr kumimoji="1" lang="ja-JP" altLang="en-US" sz="800" dirty="0">
                          <a:latin typeface="UD デジタル 教科書体 NP-R" panose="02020400000000000000" pitchFamily="18" charset="-128"/>
                          <a:ea typeface="UD デジタル 教科書体 NP-R" panose="02020400000000000000" pitchFamily="18" charset="-128"/>
                        </a:rPr>
                        <a:t>つろう （クレヨン、キャンドル）</a:t>
                      </a:r>
                    </a:p>
                  </a:txBody>
                  <a:tcPr marL="0" marR="0" marT="0" marB="0" anchor="ctr">
                    <a:noFill/>
                  </a:tcPr>
                </a:tc>
                <a:extLst>
                  <a:ext uri="{0D108BD9-81ED-4DB2-BD59-A6C34878D82A}">
                    <a16:rowId xmlns:a16="http://schemas.microsoft.com/office/drawing/2014/main" val="746008975"/>
                  </a:ext>
                </a:extLst>
              </a:tr>
            </a:tbl>
          </a:graphicData>
        </a:graphic>
      </p:graphicFrame>
      <p:sp>
        <p:nvSpPr>
          <p:cNvPr id="36" name="Text Placeholder 11">
            <a:extLst>
              <a:ext uri="{FF2B5EF4-FFF2-40B4-BE49-F238E27FC236}">
                <a16:creationId xmlns:a16="http://schemas.microsoft.com/office/drawing/2014/main" id="{EE261FFA-699E-9E4E-8A9D-A601D25F4B3D}"/>
              </a:ext>
            </a:extLst>
          </p:cNvPr>
          <p:cNvSpPr txBox="1">
            <a:spLocks/>
          </p:cNvSpPr>
          <p:nvPr/>
        </p:nvSpPr>
        <p:spPr>
          <a:xfrm>
            <a:off x="619848" y="4853939"/>
            <a:ext cx="2220629" cy="1095991"/>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の最高ランクの「プラチナ」の認証を </a:t>
            </a:r>
            <a:r>
              <a:rPr lang="en-US" altLang="ja-JP" sz="1000" dirty="0">
                <a:latin typeface="UD デジタル 教科書体 NP-R" panose="02020400000000000000" pitchFamily="18" charset="-128"/>
                <a:ea typeface="UD デジタル 教科書体 NP-R" panose="02020400000000000000" pitchFamily="18" charset="-128"/>
              </a:rPr>
              <a:t>2020 </a:t>
            </a:r>
            <a:r>
              <a:rPr lang="ja-JP" altLang="en-US" sz="1000" dirty="0">
                <a:latin typeface="UD デジタル 教科書体 NP-R" panose="02020400000000000000" pitchFamily="18" charset="-128"/>
                <a:ea typeface="UD デジタル 教科書体 NP-R" panose="02020400000000000000" pitchFamily="18" charset="-128"/>
              </a:rPr>
              <a:t>年 </a:t>
            </a:r>
            <a:r>
              <a:rPr lang="en-US" altLang="ja-JP" sz="1000" dirty="0">
                <a:latin typeface="UD デジタル 教科書体 NP-R" panose="02020400000000000000" pitchFamily="18" charset="-128"/>
                <a:ea typeface="UD デジタル 教科書体 NP-R" panose="02020400000000000000" pitchFamily="18" charset="-128"/>
              </a:rPr>
              <a:t>1 </a:t>
            </a:r>
            <a:r>
              <a:rPr lang="ja-JP" altLang="en-US" sz="1000" dirty="0">
                <a:latin typeface="UD デジタル 教科書体 NP-R" panose="02020400000000000000" pitchFamily="18" charset="-128"/>
                <a:ea typeface="UD デジタル 教科書体 NP-R" panose="02020400000000000000" pitchFamily="18" charset="-128"/>
              </a:rPr>
              <a:t>月に取得しました。</a:t>
            </a:r>
          </a:p>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本認証を取得するのは日本の都市では初めてであり、取得時点において世界で最高得点を獲得した</a:t>
            </a:r>
            <a:r>
              <a:rPr lang="en-US" altLang="ja-JP" sz="1000" dirty="0">
                <a:latin typeface="UD デジタル 教科書体 NP-R" panose="02020400000000000000" pitchFamily="18" charset="-128"/>
                <a:ea typeface="UD デジタル 教科書体 NP-R" panose="02020400000000000000" pitchFamily="18" charset="-128"/>
              </a:rPr>
              <a:t>LEED</a:t>
            </a:r>
            <a:r>
              <a:rPr lang="ja-JP" altLang="en-US" sz="1000" dirty="0">
                <a:latin typeface="UD デジタル 教科書体 NP-R" panose="02020400000000000000" pitchFamily="18" charset="-128"/>
                <a:ea typeface="UD デジタル 教科書体 NP-R" panose="02020400000000000000" pitchFamily="18" charset="-128"/>
              </a:rPr>
              <a:t>認証都市となっています。 </a:t>
            </a:r>
            <a:endParaRPr lang="en-US" sz="1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31286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5">
            <a:extLst>
              <a:ext uri="{FF2B5EF4-FFF2-40B4-BE49-F238E27FC236}">
                <a16:creationId xmlns:a16="http://schemas.microsoft.com/office/drawing/2014/main" id="{B39132A4-6C8E-FF49-B8BD-D89B410A62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0457" y="0"/>
            <a:ext cx="4615543" cy="6659217"/>
          </a:xfrm>
          <a:prstGeom prst="rect">
            <a:avLst/>
          </a:prstGeom>
        </p:spPr>
      </p:pic>
      <p:sp>
        <p:nvSpPr>
          <p:cNvPr id="22" name="テキスト ボックス 21">
            <a:extLst>
              <a:ext uri="{FF2B5EF4-FFF2-40B4-BE49-F238E27FC236}">
                <a16:creationId xmlns:a16="http://schemas.microsoft.com/office/drawing/2014/main" id="{1EC36C6D-3D19-E34E-8C45-E3909169D11E}"/>
              </a:ext>
            </a:extLst>
          </p:cNvPr>
          <p:cNvSpPr txBox="1"/>
          <p:nvPr/>
        </p:nvSpPr>
        <p:spPr>
          <a:xfrm>
            <a:off x="681719" y="1301073"/>
            <a:ext cx="4340337" cy="461665"/>
          </a:xfrm>
          <a:prstGeom prst="rect">
            <a:avLst/>
          </a:prstGeom>
          <a:noFill/>
        </p:spPr>
        <p:txBody>
          <a:bodyPr wrap="square">
            <a:spAutoFit/>
          </a:bodyPr>
          <a:lstStyle/>
          <a:p>
            <a:pPr>
              <a:lnSpc>
                <a:spcPct val="150000"/>
              </a:lnSpc>
            </a:pPr>
            <a:r>
              <a:rPr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テキストテキストテキストテキストテキスト</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9</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330199" y="876300"/>
            <a:ext cx="4691857" cy="369332"/>
          </a:xfrm>
          <a:prstGeom prst="rect">
            <a:avLst/>
          </a:prstGeom>
        </p:spPr>
        <p:txBody>
          <a:bodyPr wrap="square">
            <a:spAutoFit/>
          </a:bodyPr>
          <a:lstStyle/>
          <a:p>
            <a:r>
              <a:rPr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dirty="0">
                <a:solidFill>
                  <a:schemeClr val="bg1"/>
                </a:solidFill>
                <a:latin typeface="UD デジタル 教科書体 NP-R" panose="02020400000000000000" pitchFamily="18" charset="-128"/>
                <a:ea typeface="UD デジタル 教科書体 NP-R" panose="02020400000000000000" pitchFamily="18" charset="-128"/>
              </a:rPr>
              <a:t>各旅行会社担当者の想いを記載ください</a:t>
            </a:r>
          </a:p>
        </p:txBody>
      </p:sp>
      <p:sp>
        <p:nvSpPr>
          <p:cNvPr id="6" name="正方形/長方形 5"/>
          <p:cNvSpPr/>
          <p:nvPr/>
        </p:nvSpPr>
        <p:spPr>
          <a:xfrm>
            <a:off x="330199" y="228084"/>
            <a:ext cx="2870201" cy="369332"/>
          </a:xfrm>
          <a:prstGeom prst="rect">
            <a:avLst/>
          </a:prstGeom>
          <a:ln>
            <a:solidFill>
              <a:schemeClr val="bg1"/>
            </a:solidFill>
          </a:ln>
        </p:spPr>
        <p:txBody>
          <a:bodyPr wrap="square">
            <a:spAutoFit/>
          </a:bodyPr>
          <a:lstStyle/>
          <a:p>
            <a:pPr algn="ctr"/>
            <a:r>
              <a:rPr lang="ja-JP" altLang="en-US" dirty="0">
                <a:solidFill>
                  <a:schemeClr val="bg1"/>
                </a:solidFill>
                <a:latin typeface="UD デジタル 教科書体 NP-R" panose="02020400000000000000" pitchFamily="18" charset="-128"/>
                <a:ea typeface="UD デジタル 教科書体 NP-R" panose="02020400000000000000" pitchFamily="18" charset="-128"/>
              </a:rPr>
              <a:t>自由追加テンプレート①</a:t>
            </a:r>
          </a:p>
        </p:txBody>
      </p:sp>
    </p:spTree>
    <p:extLst>
      <p:ext uri="{BB962C8B-B14F-4D97-AF65-F5344CB8AC3E}">
        <p14:creationId xmlns:p14="http://schemas.microsoft.com/office/powerpoint/2010/main" val="1264066257"/>
      </p:ext>
    </p:extLst>
  </p:cSld>
  <p:clrMapOvr>
    <a:masterClrMapping/>
  </p:clrMapOvr>
</p:sld>
</file>

<file path=ppt/theme/theme1.xml><?xml version="1.0" encoding="utf-8"?>
<a:theme xmlns:a="http://schemas.openxmlformats.org/drawingml/2006/main" name="Office テーマ">
  <a:themeElements>
    <a:clrScheme name="Prime Blue">
      <a:dk1>
        <a:sysClr val="windowText" lastClr="000000"/>
      </a:dk1>
      <a:lt1>
        <a:sysClr val="window" lastClr="FFFFFF"/>
      </a:lt1>
      <a:dk2>
        <a:srgbClr val="0F1D2C"/>
      </a:dk2>
      <a:lt2>
        <a:srgbClr val="E3DED1"/>
      </a:lt2>
      <a:accent1>
        <a:srgbClr val="0071CE"/>
      </a:accent1>
      <a:accent2>
        <a:srgbClr val="FFC220"/>
      </a:accent2>
      <a:accent3>
        <a:srgbClr val="F47521"/>
      </a:accent3>
      <a:accent4>
        <a:srgbClr val="76C043"/>
      </a:accent4>
      <a:accent5>
        <a:srgbClr val="78B9E7"/>
      </a:accent5>
      <a:accent6>
        <a:srgbClr val="EE3B2A"/>
      </a:accent6>
      <a:hlink>
        <a:srgbClr val="6B9F25"/>
      </a:hlink>
      <a:folHlink>
        <a:srgbClr val="B26B02"/>
      </a:folHlink>
    </a:clrScheme>
    <a:fontScheme name="Custom 2">
      <a:majorFont>
        <a:latin typeface="Sanchez Regular"/>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 Prime Company Pofile PowerPoint Template .potx" id="{97E1FD08-E37F-4711-83AC-2C8280EA4DAE}" vid="{62086E16-6710-4BAF-8A87-4E86F1751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5084</TotalTime>
  <Words>9604</Words>
  <Application>Microsoft Office PowerPoint</Application>
  <PresentationFormat>A4 210 x 297 mm</PresentationFormat>
  <Paragraphs>1338</Paragraphs>
  <Slides>35</Slides>
  <Notes>31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35</vt:i4>
      </vt:variant>
    </vt:vector>
  </HeadingPairs>
  <TitlesOfParts>
    <vt:vector size="47" baseType="lpstr">
      <vt:lpstr>BIZ UDPゴシック</vt:lpstr>
      <vt:lpstr>BIZ UDゴシック</vt:lpstr>
      <vt:lpstr>ＭＳ Ｐゴシック</vt:lpstr>
      <vt:lpstr>Sanchez Regular</vt:lpstr>
      <vt:lpstr>UD デジタル 教科書体 NP-R</vt:lpstr>
      <vt:lpstr>Yu Gothic UI</vt:lpstr>
      <vt:lpstr>游ゴシック</vt:lpstr>
      <vt:lpstr>Arial</vt:lpstr>
      <vt:lpstr>Calibri</vt:lpstr>
      <vt:lpstr>Open Sans</vt:lpstr>
      <vt:lpstr>Wingdings 3</vt:lpstr>
      <vt:lpstr>Office テーマ</vt:lpstr>
      <vt:lpstr>PowerPoint プレゼンテーション</vt:lpstr>
      <vt:lpstr>PowerPoint プレゼンテーション</vt:lpstr>
      <vt:lpstr>PowerPoint プレゼンテーション</vt:lpstr>
      <vt:lpstr>もくじ</vt:lpstr>
      <vt:lpstr>PowerPoint プレゼンテーション</vt:lpstr>
      <vt:lpstr>交通アクセス</vt:lpstr>
      <vt:lpstr>PowerPoint プレゼンテーション</vt:lpstr>
      <vt:lpstr>PowerPoint プレゼンテーション</vt:lpstr>
      <vt:lpstr>PowerPoint プレゼンテーション</vt:lpstr>
      <vt:lpstr>テキスト</vt:lpstr>
      <vt:lpstr>テキスト</vt:lpstr>
      <vt:lpstr>テキスト</vt:lpstr>
      <vt:lpstr>ＳＤＧｓ体験プログラム</vt:lpstr>
      <vt:lpstr>街中の水族館で考える 海の未来とSDGs</vt:lpstr>
      <vt:lpstr>社会のジェンダー平等と一人ひとりの セクシュアリティを考えるワークショップ</vt:lpstr>
      <vt:lpstr>モエレ沼公園で学ぶエネルギーとアート</vt:lpstr>
      <vt:lpstr>雪かきで地域貢献！雪と暮らす豪雪都市札幌</vt:lpstr>
      <vt:lpstr>都会の真ん中で歩くスキー体験</vt:lpstr>
      <vt:lpstr>アイヌ文様刺繍体験</vt:lpstr>
      <vt:lpstr>私が伝えるアイヌ文化</vt:lpstr>
      <vt:lpstr>修学旅行でフードロス削減</vt:lpstr>
      <vt:lpstr>北海道コカ･コーラで学ぶ水平リサイクルとアップサイクル</vt:lpstr>
      <vt:lpstr>コンサドーレで学ぶSDGs</vt:lpstr>
      <vt:lpstr>野外博物館北海道開拓の村でSDGsを学ぶ</vt:lpstr>
      <vt:lpstr>ワンダーランドサッポロ 間伐と植林体験</vt:lpstr>
      <vt:lpstr>ワンダーランドサッポロ たき火を囲んで語るSDGs</vt:lpstr>
      <vt:lpstr>八剣山果樹園でドイツ式SDGs体験ラリーと エコクラフトチームビルディングプログラム</vt:lpstr>
      <vt:lpstr>定山渓ファームで学ぶSDGs</vt:lpstr>
      <vt:lpstr>札幌で学ぶフェアトレードとエシカル消費</vt:lpstr>
      <vt:lpstr>熱供給について学ぶ</vt:lpstr>
      <vt:lpstr>異文化理解、世界を知る体験型施設／ワークショップ</vt:lpstr>
      <vt:lpstr>北海道酪農発展の歴史から見出すSDGs</vt:lpstr>
      <vt:lpstr>札幌芸術の森で野外彫刻鑑賞とクラフト体験</vt:lpstr>
      <vt:lpstr>ユース世代によるSDGsに関連した取組との対話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STAFF K.K</dc:creator>
  <cp:lastModifiedBy>小笠原 優子</cp:lastModifiedBy>
  <cp:revision>427</cp:revision>
  <cp:lastPrinted>2024-01-29T01:22:56Z</cp:lastPrinted>
  <dcterms:created xsi:type="dcterms:W3CDTF">2022-01-20T05:14:42Z</dcterms:created>
  <dcterms:modified xsi:type="dcterms:W3CDTF">2024-03-22T10:19:50Z</dcterms:modified>
</cp:coreProperties>
</file>